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238" r:id="rId2"/>
    <p:sldId id="2214" r:id="rId3"/>
    <p:sldId id="2227" r:id="rId4"/>
    <p:sldId id="2209" r:id="rId5"/>
    <p:sldId id="2211" r:id="rId6"/>
    <p:sldId id="2212" r:id="rId7"/>
    <p:sldId id="2197" r:id="rId8"/>
    <p:sldId id="2200" r:id="rId9"/>
    <p:sldId id="2199" r:id="rId10"/>
    <p:sldId id="2201" r:id="rId11"/>
    <p:sldId id="2210" r:id="rId12"/>
    <p:sldId id="2202" r:id="rId13"/>
    <p:sldId id="2213" r:id="rId14"/>
    <p:sldId id="2122" r:id="rId15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991" autoAdjust="0"/>
    <p:restoredTop sz="94681"/>
  </p:normalViewPr>
  <p:slideViewPr>
    <p:cSldViewPr snapToGrid="0">
      <p:cViewPr varScale="1">
        <p:scale>
          <a:sx n="111" d="100"/>
          <a:sy n="111" d="100"/>
        </p:scale>
        <p:origin x="110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Futura PT Book" panose="020B0502020204020303" pitchFamily="34" charset="77"/>
              </a:defRPr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Futura PT Book" panose="020B0502020204020303" pitchFamily="34" charset="77"/>
              </a:defRPr>
            </a:lvl1pPr>
          </a:lstStyle>
          <a:p>
            <a:fld id="{F3C8CFDB-C0CD-E644-8236-E98C643E21CF}" type="datetimeFigureOut">
              <a:rPr lang="de-DE"/>
              <a:pPr/>
              <a:t>03.07.26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Futura PT Book" panose="020B0502020204020303" pitchFamily="34" charset="77"/>
              </a:defRPr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Futura PT Book" panose="020B0502020204020303" pitchFamily="34" charset="77"/>
              </a:defRPr>
            </a:lvl1pPr>
          </a:lstStyle>
          <a:p>
            <a:fld id="{0F65348F-AE4D-AD43-8997-4625F48133EB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844491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Futura PT Book" panose="020B0502020204020303" pitchFamily="34" charset="77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Futura PT Book" panose="020B0502020204020303" pitchFamily="34" charset="77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Futura PT Book" panose="020B0502020204020303" pitchFamily="34" charset="77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Futura PT Book" panose="020B0502020204020303" pitchFamily="34" charset="77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Futura PT Book" panose="020B0502020204020303" pitchFamily="34" charset="77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C2CED9-00E7-9EB7-EBBB-69420965CE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DD3E5157-7C2E-E116-C5D6-9548E2E696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7DA64266-4466-5563-466F-2E3BFF6D86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0435F25-6850-96F0-52FF-CD1CDF5362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65348F-AE4D-AD43-8997-4625F48133EB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Book" panose="020B0502020204020303" pitchFamily="34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utura PT Book" panose="020B0502020204020303" pitchFamily="34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70976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DEF383-9E28-EE36-E5B0-3D87F1A99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C56EF2CB-72BA-73C9-9A7E-426BAC0A77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E239E5B9-6F56-68E3-AC92-5FD013DE85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04FE3AD-9F9A-6C34-9B41-6D99A96FA1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65348F-AE4D-AD43-8997-4625F48133EB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Book" panose="020B0502020204020303" pitchFamily="34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utura PT Book" panose="020B0502020204020303" pitchFamily="34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31394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65348F-AE4D-AD43-8997-4625F48133EB}" type="slidenum">
              <a:rPr lang="de-DE" smtClean="0"/>
              <a:pPr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431432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794F77-C09A-07FA-9948-B4D59F5642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44F700BD-D285-E5B2-71EE-658C21747C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DA220128-0989-DEC4-7F66-B5715201C8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C02F752-B223-9CED-92EA-4349E98AB1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65348F-AE4D-AD43-8997-4625F48133EB}" type="slidenum">
              <a:rPr lang="de-DE" smtClean="0"/>
              <a:pPr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919017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65348F-AE4D-AD43-8997-4625F48133EB}" type="slidenum">
              <a:rPr lang="de-DE" smtClean="0"/>
              <a:pPr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718159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3BAE40-856C-5301-AFD2-9948384C36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6C46F3CF-DF05-05E6-D435-0DB6F4FD4D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E7E261E9-B566-52DB-EEC7-DDDD5813D2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69942C1-87C5-AB72-B8FB-7AFDD9AD3A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65348F-AE4D-AD43-8997-4625F48133EB}" type="slidenum">
              <a:rPr lang="de-DE" smtClean="0"/>
              <a:pPr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562431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95EC01-589F-8795-3603-CA80E12370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E63A8103-7CA7-FC8B-79BF-BF11C1BC07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5FB676D7-D1BD-7EE9-C879-CDEC944DCA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9CC0FAC-8E4E-71D0-D2FD-60136F4ADA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65348F-AE4D-AD43-8997-4625F48133EB}" type="slidenum">
              <a:rPr lang="de-DE" smtClean="0"/>
              <a:pPr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094008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D3B3E7-CD6A-6AA7-92E0-DDEF8EEB0B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2945023D-DD4F-4868-241A-CE0D0C855D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1B4E045D-3B3A-8726-AB57-FF2A42EAE7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4FF0A2E-FF32-CA87-094A-E2F3A49EE0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65348F-AE4D-AD43-8997-4625F48133EB}" type="slidenum">
              <a:rPr lang="de-DE" smtClean="0"/>
              <a:pPr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22269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9FA33F-1684-3E80-B094-7D7B8190FA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C24669A9-78F7-5E32-6963-F71F789C2F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8FE96384-ECBC-92FA-D0F6-1FA22990E8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5E71C16-CBCA-316C-345B-1214E8EDBE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65348F-AE4D-AD43-8997-4625F48133EB}" type="slidenum">
              <a:rPr lang="de-DE" smtClean="0"/>
              <a:pPr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385322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C7BB5C-6B31-AA36-6133-410B952DF3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72A0F733-5A4A-C618-F0BF-8CE3F70732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913DB91D-E6D8-5DA6-184F-DE1F968E9C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4801056-5B66-40DF-EE1C-F33CFA3851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65348F-AE4D-AD43-8997-4625F48133EB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Book" panose="020B0502020204020303" pitchFamily="34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utura PT Book" panose="020B0502020204020303" pitchFamily="34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37786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65348F-AE4D-AD43-8997-4625F48133EB}" type="slidenum">
              <a:rPr lang="de-DE" smtClean="0"/>
              <a:pPr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120186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72691-A80A-8C33-5559-7349349339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05C5147C-5E86-65A1-3669-AAC3465F83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B045721C-A39E-F3DE-8CC5-B47A55641B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80C862A-B0EA-8D4E-9C00-AF16CAC773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65348F-AE4D-AD43-8997-4625F48133EB}" type="slidenum">
              <a:rPr lang="de-DE" smtClean="0"/>
              <a:pPr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60188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68506F-1098-2567-DD5B-4A9C6D7129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5" y="1765952"/>
            <a:ext cx="8078561" cy="166304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>
              <a:lnSpc>
                <a:spcPct val="70000"/>
              </a:lnSpc>
              <a:defRPr sz="8000" kern="1200" baseline="0"/>
            </a:lvl1pPr>
          </a:lstStyle>
          <a:p>
            <a:r>
              <a:rPr lang="de-DE"/>
              <a:t>HEADLINE </a:t>
            </a:r>
            <a:br>
              <a:rPr lang="de-DE"/>
            </a:br>
            <a:r>
              <a:rPr lang="de-DE"/>
              <a:t>TOPIC EXAMPLE</a:t>
            </a:r>
          </a:p>
        </p:txBody>
      </p:sp>
      <p:sp>
        <p:nvSpPr>
          <p:cNvPr id="15" name="Textplatzhalter 11">
            <a:extLst>
              <a:ext uri="{FF2B5EF4-FFF2-40B4-BE49-F238E27FC236}">
                <a16:creationId xmlns:a16="http://schemas.microsoft.com/office/drawing/2014/main" id="{D6204E11-E481-C1EA-1F47-31A13F9B69F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5541039"/>
            <a:ext cx="10872788" cy="297089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420"/>
              </a:lnSpc>
              <a:spcBef>
                <a:spcPts val="0"/>
              </a:spcBef>
              <a:buNone/>
              <a:defRPr sz="1600" b="0" i="0" spc="50" baseline="0">
                <a:latin typeface="Futura PT Book" panose="020B0502020204020303" pitchFamily="34" charset="77"/>
              </a:defRPr>
            </a:lvl1pPr>
            <a:lvl2pPr marL="457200" indent="0" algn="l">
              <a:buNone/>
              <a:defRPr sz="1600" spc="50" baseline="0"/>
            </a:lvl2pPr>
            <a:lvl3pPr marL="914400" indent="0" algn="l">
              <a:buNone/>
              <a:defRPr sz="1600" spc="50" baseline="0"/>
            </a:lvl3pPr>
            <a:lvl4pPr marL="1371600" indent="0" algn="l">
              <a:buNone/>
              <a:defRPr sz="1600" spc="50" baseline="0"/>
            </a:lvl4pPr>
            <a:lvl5pPr marL="1828800" indent="0" algn="l">
              <a:buNone/>
              <a:defRPr sz="1600" spc="50" baseline="0"/>
            </a:lvl5pPr>
          </a:lstStyle>
          <a:p>
            <a:pPr lvl="0">
              <a:lnSpc>
                <a:spcPts val="2320"/>
              </a:lnSpc>
            </a:pPr>
            <a:r>
              <a:rPr lang="de-DE" sz="1600" b="0" i="0">
                <a:latin typeface="Futura PT Book" panose="020B0502020204020303" pitchFamily="34" charset="77"/>
              </a:rPr>
              <a:t>PARTICIPANTS / MAX / LINDA</a:t>
            </a:r>
          </a:p>
          <a:p>
            <a:pPr lvl="0">
              <a:lnSpc>
                <a:spcPts val="2320"/>
              </a:lnSpc>
            </a:pPr>
            <a:r>
              <a:rPr lang="de-DE" sz="1600" b="0" i="0">
                <a:latin typeface="Futura PT Book" panose="020B0502020204020303" pitchFamily="34" charset="77"/>
              </a:rPr>
              <a:t>01/01/22</a:t>
            </a:r>
          </a:p>
        </p:txBody>
      </p:sp>
      <p:sp>
        <p:nvSpPr>
          <p:cNvPr id="17" name="Textplatzhalter 16">
            <a:extLst>
              <a:ext uri="{FF2B5EF4-FFF2-40B4-BE49-F238E27FC236}">
                <a16:creationId xmlns:a16="http://schemas.microsoft.com/office/drawing/2014/main" id="{09F0CFFB-55DE-9825-7A18-266820C598E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5325" y="3541674"/>
            <a:ext cx="8078561" cy="3916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latin typeface="Futura PT Book" panose="020B0502020204020303" pitchFamily="34" charset="77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de-DE" b="0" i="0" spc="50" baseline="0">
                <a:latin typeface="Futura PT Book" panose="020B0502020204020303" pitchFamily="34" charset="77"/>
              </a:rPr>
              <a:t>SUBLINE TEXT IF NECESSARY</a:t>
            </a:r>
          </a:p>
        </p:txBody>
      </p:sp>
    </p:spTree>
    <p:extLst>
      <p:ext uri="{BB962C8B-B14F-4D97-AF65-F5344CB8AC3E}">
        <p14:creationId xmlns:p14="http://schemas.microsoft.com/office/powerpoint/2010/main" val="1044434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2">
            <a:extLst>
              <a:ext uri="{FF2B5EF4-FFF2-40B4-BE49-F238E27FC236}">
                <a16:creationId xmlns:a16="http://schemas.microsoft.com/office/drawing/2014/main" id="{84CDECD4-21F8-86B7-7110-748C23538D5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95324" y="2312988"/>
            <a:ext cx="10872787" cy="38163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latinLnBrk="0">
              <a:lnSpc>
                <a:spcPts val="2220"/>
              </a:lnSpc>
              <a:spcBef>
                <a:spcPts val="0"/>
              </a:spcBef>
              <a:spcAft>
                <a:spcPts val="0"/>
              </a:spcAft>
              <a:buSzPct val="100000"/>
              <a:buFont typeface="+mj-lt"/>
              <a:buNone/>
              <a:defRPr sz="1400" b="0" i="0" kern="1000" spc="50" baseline="0">
                <a:latin typeface="Futura PT Book" panose="020B0502020204020303" pitchFamily="34" charset="77"/>
              </a:defRPr>
            </a:lvl1pPr>
            <a:lvl2pPr marL="0" indent="-141750">
              <a:lnSpc>
                <a:spcPts val="2220"/>
              </a:lnSpc>
              <a:spcBef>
                <a:spcPts val="0"/>
              </a:spcBef>
              <a:spcAft>
                <a:spcPts val="0"/>
              </a:spcAft>
              <a:buSzPct val="80000"/>
              <a:buFont typeface="Arial" panose="020B0604020202020204" pitchFamily="34" charset="0"/>
              <a:buChar char="•"/>
              <a:defRPr sz="1400" b="0" i="0" spc="50">
                <a:latin typeface="Futura PT Book" panose="020B0502020204020303" pitchFamily="34" charset="77"/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de-DE"/>
              <a:t>Text Example</a:t>
            </a:r>
          </a:p>
          <a:p>
            <a:pPr lvl="1"/>
            <a:r>
              <a:rPr lang="de-DE"/>
              <a:t>More Information</a:t>
            </a:r>
          </a:p>
          <a:p>
            <a:pPr lvl="1"/>
            <a:endParaRPr lang="de-DE"/>
          </a:p>
          <a:p>
            <a:pPr marL="537750" marR="0" lvl="1" indent="-285750" algn="l" defTabSz="914400" rtl="0" eaLnBrk="1" fontAlgn="auto" latinLnBrk="0" hangingPunct="1">
              <a:lnSpc>
                <a:spcPts val="2220"/>
              </a:lnSpc>
              <a:spcBef>
                <a:spcPts val="0"/>
              </a:spcBef>
              <a:spcAft>
                <a:spcPts val="0"/>
              </a:spcAft>
              <a:buClrTx/>
              <a:buSzPct val="80000"/>
              <a:buFont typeface="Arial" panose="020B0604020202020204" pitchFamily="34" charset="0"/>
              <a:buChar char="•"/>
              <a:tabLst/>
              <a:defRPr/>
            </a:pPr>
            <a:endParaRPr lang="de-DE"/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3BF41289-8C8A-A6C2-6D9A-45E18B69D5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5" y="1336043"/>
            <a:ext cx="10872788" cy="614678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>
              <a:defRPr sz="3600" kern="1200" baseline="0"/>
            </a:lvl1pPr>
          </a:lstStyle>
          <a:p>
            <a:r>
              <a:rPr lang="de-DE"/>
              <a:t>HEADLINE</a:t>
            </a:r>
          </a:p>
        </p:txBody>
      </p:sp>
    </p:spTree>
    <p:extLst>
      <p:ext uri="{BB962C8B-B14F-4D97-AF65-F5344CB8AC3E}">
        <p14:creationId xmlns:p14="http://schemas.microsoft.com/office/powerpoint/2010/main" val="20750968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2">
            <a:extLst>
              <a:ext uri="{FF2B5EF4-FFF2-40B4-BE49-F238E27FC236}">
                <a16:creationId xmlns:a16="http://schemas.microsoft.com/office/drawing/2014/main" id="{84CDECD4-21F8-86B7-7110-748C23538D5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95325" y="2312988"/>
            <a:ext cx="4820104" cy="38163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latinLnBrk="0">
              <a:lnSpc>
                <a:spcPts val="2220"/>
              </a:lnSpc>
              <a:spcBef>
                <a:spcPts val="0"/>
              </a:spcBef>
              <a:spcAft>
                <a:spcPts val="0"/>
              </a:spcAft>
              <a:buSzPct val="100000"/>
              <a:buFont typeface="+mj-lt"/>
              <a:buNone/>
              <a:defRPr sz="1400" b="0" i="0" kern="1000" spc="50" baseline="0">
                <a:latin typeface="Futura PT Book" panose="020B0502020204020303" pitchFamily="34" charset="77"/>
              </a:defRPr>
            </a:lvl1pPr>
            <a:lvl2pPr marL="0" indent="-141750">
              <a:lnSpc>
                <a:spcPts val="2220"/>
              </a:lnSpc>
              <a:spcBef>
                <a:spcPts val="0"/>
              </a:spcBef>
              <a:spcAft>
                <a:spcPts val="0"/>
              </a:spcAft>
              <a:buSzPct val="80000"/>
              <a:buFont typeface="Arial" panose="020B0604020202020204" pitchFamily="34" charset="0"/>
              <a:buChar char="•"/>
              <a:defRPr sz="1400" b="0" i="0" spc="50">
                <a:latin typeface="Futura PT Book" panose="020B0502020204020303" pitchFamily="34" charset="77"/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de-DE"/>
              <a:t>Type in some Text</a:t>
            </a:r>
          </a:p>
          <a:p>
            <a:pPr lvl="1"/>
            <a:r>
              <a:rPr lang="de-DE"/>
              <a:t>More Information</a:t>
            </a:r>
          </a:p>
          <a:p>
            <a:pPr lvl="1"/>
            <a:r>
              <a:rPr lang="de-DE"/>
              <a:t>More ...</a:t>
            </a: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3BF41289-8C8A-A6C2-6D9A-45E18B69D5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5" y="1336043"/>
            <a:ext cx="4820104" cy="614678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>
              <a:defRPr sz="3600" kern="1200" baseline="0"/>
            </a:lvl1pPr>
          </a:lstStyle>
          <a:p>
            <a:r>
              <a:rPr lang="de-DE"/>
              <a:t>HEADLINE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D11448A2-6BE0-47B9-9D10-9FE5293AFEE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604412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2">
            <a:extLst>
              <a:ext uri="{FF2B5EF4-FFF2-40B4-BE49-F238E27FC236}">
                <a16:creationId xmlns:a16="http://schemas.microsoft.com/office/drawing/2014/main" id="{84CDECD4-21F8-86B7-7110-748C23538D5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981371" y="3145589"/>
            <a:ext cx="4586740" cy="298374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latinLnBrk="0">
              <a:lnSpc>
                <a:spcPts val="2340"/>
              </a:lnSpc>
              <a:spcBef>
                <a:spcPts val="0"/>
              </a:spcBef>
              <a:spcAft>
                <a:spcPts val="0"/>
              </a:spcAft>
              <a:buSzPct val="100000"/>
              <a:buFont typeface="+mj-lt"/>
              <a:buNone/>
              <a:defRPr sz="1400" b="0" i="0" kern="1000" spc="50" baseline="0">
                <a:latin typeface="Futura PT Book" panose="020B0502020204020303" pitchFamily="34" charset="77"/>
              </a:defRPr>
            </a:lvl1pPr>
            <a:lvl2pPr marL="0" marR="0" indent="-141750" algn="l" defTabSz="914400" rtl="0" eaLnBrk="1" fontAlgn="auto" latinLnBrk="0" hangingPunct="1">
              <a:lnSpc>
                <a:spcPts val="2340"/>
              </a:lnSpc>
              <a:spcBef>
                <a:spcPts val="0"/>
              </a:spcBef>
              <a:spcAft>
                <a:spcPts val="0"/>
              </a:spcAft>
              <a:buClrTx/>
              <a:buSzPct val="80000"/>
              <a:buFont typeface="Arial" panose="020B0604020202020204" pitchFamily="34" charset="0"/>
              <a:buChar char="•"/>
              <a:tabLst/>
              <a:defRPr sz="1400" b="0" i="0" spc="50">
                <a:latin typeface="Futura PT Book" panose="020B0502020204020303" pitchFamily="34" charset="77"/>
              </a:defRPr>
            </a:lvl2pPr>
            <a:lvl3pPr marL="914400" indent="0">
              <a:buNone/>
              <a:defRPr/>
            </a:lvl3pPr>
          </a:lstStyle>
          <a:p>
            <a:pPr lvl="0">
              <a:lnSpc>
                <a:spcPts val="2540"/>
              </a:lnSpc>
            </a:pPr>
            <a:r>
              <a:rPr lang="de-DE">
                <a:solidFill>
                  <a:schemeClr val="tx1"/>
                </a:solidFill>
              </a:rPr>
              <a:t>Available in several colors and sizes.</a:t>
            </a:r>
          </a:p>
          <a:p>
            <a:pPr lvl="1">
              <a:lnSpc>
                <a:spcPts val="2540"/>
              </a:lnSpc>
            </a:pPr>
            <a:r>
              <a:rPr lang="de-DE"/>
              <a:t>More Information</a:t>
            </a:r>
          </a:p>
          <a:p>
            <a:pPr lvl="1"/>
            <a:endParaRPr lang="de-DE"/>
          </a:p>
          <a:p>
            <a:pPr marL="537750" marR="0" lvl="1" indent="-285750" algn="l" defTabSz="914400" rtl="0" eaLnBrk="1" fontAlgn="auto" latinLnBrk="0" hangingPunct="1">
              <a:lnSpc>
                <a:spcPts val="2220"/>
              </a:lnSpc>
              <a:spcBef>
                <a:spcPts val="0"/>
              </a:spcBef>
              <a:spcAft>
                <a:spcPts val="0"/>
              </a:spcAft>
              <a:buClrTx/>
              <a:buSzPct val="80000"/>
              <a:buFont typeface="Arial" panose="020B0604020202020204" pitchFamily="34" charset="0"/>
              <a:buChar char="•"/>
              <a:tabLst/>
              <a:defRPr/>
            </a:pPr>
            <a:endParaRPr lang="de-DE"/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3BF41289-8C8A-A6C2-6D9A-45E18B69D5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81371" y="1702145"/>
            <a:ext cx="4586742" cy="961225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>
              <a:defRPr sz="3600" kern="1200" baseline="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>
                <a:solidFill>
                  <a:schemeClr val="tx1"/>
                </a:solidFill>
              </a:rPr>
              <a:t>PRODUCT NAME EXAMPLE</a:t>
            </a:r>
            <a:br>
              <a:rPr lang="de-DE">
                <a:solidFill>
                  <a:schemeClr val="tx1"/>
                </a:solidFill>
              </a:rPr>
            </a:br>
            <a:endParaRPr lang="de-DE"/>
          </a:p>
        </p:txBody>
      </p:sp>
      <p:sp>
        <p:nvSpPr>
          <p:cNvPr id="6" name="Bildplatzhalter 5">
            <a:extLst>
              <a:ext uri="{FF2B5EF4-FFF2-40B4-BE49-F238E27FC236}">
                <a16:creationId xmlns:a16="http://schemas.microsoft.com/office/drawing/2014/main" id="{E3FD3B83-55BA-B762-48D5-07EBACB10BF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357583" y="1700213"/>
            <a:ext cx="3244586" cy="399235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de-DE"/>
          </a:p>
        </p:txBody>
      </p:sp>
      <p:sp>
        <p:nvSpPr>
          <p:cNvPr id="8" name="Bildplatzhalter 5">
            <a:extLst>
              <a:ext uri="{FF2B5EF4-FFF2-40B4-BE49-F238E27FC236}">
                <a16:creationId xmlns:a16="http://schemas.microsoft.com/office/drawing/2014/main" id="{FC206E4A-8792-36C6-7700-2D407A1AEA2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421081" y="2208217"/>
            <a:ext cx="2368303" cy="297634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500237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68506F-1098-2567-DD5B-4A9C6D7129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5" y="1336043"/>
            <a:ext cx="10872788" cy="614678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>
              <a:defRPr sz="3600" kern="1200" baseline="0"/>
            </a:lvl1pPr>
          </a:lstStyle>
          <a:p>
            <a:r>
              <a:rPr lang="de-DE"/>
              <a:t>AGENDA</a:t>
            </a:r>
          </a:p>
        </p:txBody>
      </p:sp>
      <p:sp>
        <p:nvSpPr>
          <p:cNvPr id="15" name="Textplatzhalter 2">
            <a:extLst>
              <a:ext uri="{FF2B5EF4-FFF2-40B4-BE49-F238E27FC236}">
                <a16:creationId xmlns:a16="http://schemas.microsoft.com/office/drawing/2014/main" id="{25229883-CEE7-861D-F11E-E1DE0E20C42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95325" y="2312988"/>
            <a:ext cx="10872788" cy="38163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342900" indent="-34290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ct val="100000"/>
              <a:buFont typeface="+mj-lt"/>
              <a:buAutoNum type="arabicPeriod"/>
              <a:defRPr sz="1600" b="1" i="0" kern="1000" spc="50" baseline="0">
                <a:latin typeface="Futura PT Demi" panose="020B0502020204020303" pitchFamily="34" charset="77"/>
              </a:defRPr>
            </a:lvl1pPr>
            <a:lvl2pPr marL="349200" indent="0">
              <a:buNone/>
              <a:defRPr sz="1400" spc="50"/>
            </a:lvl2pPr>
          </a:lstStyle>
          <a:p>
            <a:pPr lvl="0"/>
            <a:r>
              <a:rPr lang="de-DE"/>
              <a:t>TOPIC ONE</a:t>
            </a:r>
          </a:p>
          <a:p>
            <a:pPr lvl="1"/>
            <a:r>
              <a:rPr lang="de-DE"/>
              <a:t>More Information</a:t>
            </a:r>
          </a:p>
          <a:p>
            <a:pPr lvl="0"/>
            <a:r>
              <a:rPr lang="de-DE"/>
              <a:t>TOPIC TWO</a:t>
            </a:r>
          </a:p>
          <a:p>
            <a:pPr lvl="1"/>
            <a:r>
              <a:rPr lang="de-DE"/>
              <a:t>More Infromation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00000"/>
              <a:buFont typeface="+mj-lt"/>
              <a:buAutoNum type="arabicPeriod"/>
              <a:tabLst/>
              <a:defRPr/>
            </a:pPr>
            <a:endParaRPr lang="de-DE"/>
          </a:p>
          <a:p>
            <a:pPr lvl="0"/>
            <a:endParaRPr lang="de-DE"/>
          </a:p>
          <a:p>
            <a:pPr lvl="1"/>
            <a:br>
              <a:rPr lang="de-DE"/>
            </a:br>
            <a:br>
              <a:rPr lang="de-DE"/>
            </a:b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33229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w To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8D455EF0-5CC0-5D1D-7C0E-B222918787C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B68506F-1098-2567-DD5B-4A9C6D7129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5" y="5467095"/>
            <a:ext cx="8078561" cy="66224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>
              <a:lnSpc>
                <a:spcPct val="70000"/>
              </a:lnSpc>
              <a:defRPr sz="8000" kern="1200" baseline="0">
                <a:solidFill>
                  <a:schemeClr val="bg1"/>
                </a:solidFill>
              </a:defRPr>
            </a:lvl1pPr>
          </a:lstStyle>
          <a:p>
            <a:r>
              <a:rPr lang="de-DE"/>
              <a:t>NEW TOPIC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24B7EB8-2A7F-473A-4445-E486227ED28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16457" y="346851"/>
            <a:ext cx="1576904" cy="481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454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5872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D29FA8AF-6214-0078-5131-BDF1E5812EA4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08101" y="346566"/>
            <a:ext cx="1592051" cy="486530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9B446DC3-2184-D16B-65F9-06BC6C4D7777}"/>
              </a:ext>
            </a:extLst>
          </p:cNvPr>
          <p:cNvSpPr txBox="1"/>
          <p:nvPr userDrawn="1"/>
        </p:nvSpPr>
        <p:spPr>
          <a:xfrm>
            <a:off x="11387510" y="6229280"/>
            <a:ext cx="5526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B9671FCD-7EAB-D044-A051-706B494C7D78}" type="slidenum">
              <a:rPr lang="de-DE" sz="1000" b="0" i="0" spc="50" baseline="0">
                <a:latin typeface="Futura PT Book" panose="020B0502020204020303" pitchFamily="34" charset="77"/>
              </a:rPr>
              <a:t>‹Nr.›</a:t>
            </a:fld>
            <a:endParaRPr lang="de-DE" sz="1000" b="0" i="0" spc="50" baseline="0">
              <a:latin typeface="Futura PT Book" panose="020B05020202040203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716646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49" r:id="rId2"/>
    <p:sldLayoutId id="2147483654" r:id="rId3"/>
    <p:sldLayoutId id="2147483655" r:id="rId4"/>
    <p:sldLayoutId id="2147483650" r:id="rId5"/>
    <p:sldLayoutId id="2147483653" r:id="rId6"/>
    <p:sldLayoutId id="2147483652" r:id="rId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Futura PT Demi" panose="020B0502020204020303" pitchFamily="34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Futura PT Book" panose="020B0502020204020303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Futura PT Book" panose="020B0502020204020303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Futura PT Book" panose="020B0502020204020303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Futura PT Book" panose="020B0502020204020303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Futura PT Book" panose="020B0502020204020303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71" userDrawn="1">
          <p15:clr>
            <a:srgbClr val="F26B43"/>
          </p15:clr>
        </p15:guide>
        <p15:guide id="2" pos="438" userDrawn="1">
          <p15:clr>
            <a:srgbClr val="F26B43"/>
          </p15:clr>
        </p15:guide>
        <p15:guide id="3" pos="7287" userDrawn="1">
          <p15:clr>
            <a:srgbClr val="F26B43"/>
          </p15:clr>
        </p15:guide>
        <p15:guide id="4" orient="horz" pos="1457" userDrawn="1">
          <p15:clr>
            <a:srgbClr val="F26B43"/>
          </p15:clr>
        </p15:guide>
        <p15:guide id="5" orient="horz" pos="3861" userDrawn="1">
          <p15:clr>
            <a:srgbClr val="F26B43"/>
          </p15:clr>
        </p15:guide>
        <p15:guide id="6" pos="318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jpe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10" Type="http://schemas.openxmlformats.org/officeDocument/2006/relationships/image" Target="../media/image36.png"/><Relationship Id="rId4" Type="http://schemas.openxmlformats.org/officeDocument/2006/relationships/image" Target="../media/image30.jpeg"/><Relationship Id="rId9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svg"/><Relationship Id="rId2" Type="http://schemas.openxmlformats.org/officeDocument/2006/relationships/image" Target="../media/image41.sv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7A9138-8220-D162-7F6E-F278202AAC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1641423"/>
            <a:ext cx="8078561" cy="1663047"/>
          </a:xfrm>
        </p:spPr>
        <p:txBody>
          <a:bodyPr/>
          <a:lstStyle/>
          <a:p>
            <a:br>
              <a:rPr lang="pl-PL" dirty="0"/>
            </a:br>
            <a:r>
              <a:rPr lang="de-CH" dirty="0"/>
              <a:t>TWO</a:t>
            </a:r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4663635-3228-1C83-EFE6-EE0DE647108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5538794"/>
            <a:ext cx="10872788" cy="685152"/>
          </a:xfrm>
        </p:spPr>
        <p:txBody>
          <a:bodyPr/>
          <a:lstStyle/>
          <a:p>
            <a:r>
              <a:rPr lang="pl-PL" dirty="0"/>
              <a:t>0</a:t>
            </a:r>
            <a:r>
              <a:rPr lang="de-CH"/>
              <a:t>3</a:t>
            </a:r>
            <a:r>
              <a:rPr lang="pl-PL"/>
              <a:t>/202</a:t>
            </a:r>
            <a:r>
              <a:rPr lang="de-CH" dirty="0"/>
              <a:t>6</a:t>
            </a:r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AECA99D-1ABF-0BF4-45A2-96D5037EC7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5" y="3304470"/>
            <a:ext cx="8078561" cy="391697"/>
          </a:xfrm>
        </p:spPr>
        <p:txBody>
          <a:bodyPr/>
          <a:lstStyle/>
          <a:p>
            <a:r>
              <a:rPr lang="en-US" sz="2400" dirty="0"/>
              <a:t>HIGH QUALITY AT AN AFFORDABLE PRICE </a:t>
            </a:r>
            <a:endParaRPr lang="de-DE" sz="2400" spc="100" dirty="0"/>
          </a:p>
        </p:txBody>
      </p:sp>
    </p:spTree>
    <p:extLst>
      <p:ext uri="{BB962C8B-B14F-4D97-AF65-F5344CB8AC3E}">
        <p14:creationId xmlns:p14="http://schemas.microsoft.com/office/powerpoint/2010/main" val="13342679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96D4AA-4FB9-0B11-C6CB-D2D05340F9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2">
            <a:extLst>
              <a:ext uri="{FF2B5EF4-FFF2-40B4-BE49-F238E27FC236}">
                <a16:creationId xmlns:a16="http://schemas.microsoft.com/office/drawing/2014/main" id="{7B6FB57D-331F-9E5C-21E7-C0652FF7A6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1230135"/>
            <a:ext cx="10872788" cy="614678"/>
          </a:xfrm>
        </p:spPr>
        <p:txBody>
          <a:bodyPr/>
          <a:lstStyle/>
          <a:p>
            <a:r>
              <a:rPr lang="en-US"/>
              <a:t>TWO KEY VISUAL</a:t>
            </a:r>
          </a:p>
        </p:txBody>
      </p:sp>
      <p:sp>
        <p:nvSpPr>
          <p:cNvPr id="14" name="Inhaltsplatzhalter 1">
            <a:extLst>
              <a:ext uri="{FF2B5EF4-FFF2-40B4-BE49-F238E27FC236}">
                <a16:creationId xmlns:a16="http://schemas.microsoft.com/office/drawing/2014/main" id="{54C357AF-349C-FDFB-B71A-5B84CBB02F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3" y="2056685"/>
            <a:ext cx="9239705" cy="3816000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We created for the new TWO family a special KEY VISUAL which will be used for all communication </a:t>
            </a:r>
            <a:br>
              <a:rPr lang="en-US"/>
            </a:br>
            <a:r>
              <a:rPr lang="en-US"/>
              <a:t>and promotions around the TWO to give a consistent and emotional welcome to the new family.</a:t>
            </a:r>
          </a:p>
          <a:p>
            <a:pPr>
              <a:buNone/>
            </a:pPr>
            <a:endParaRPr lang="en-US"/>
          </a:p>
        </p:txBody>
      </p:sp>
      <p:pic>
        <p:nvPicPr>
          <p:cNvPr id="16" name="Grafik 15" descr="Ein Bild, das Zubehör, Gepäck und Koffer, Tasche, Handgepäck enthält.&#10;&#10;KI-generierte Inhalte können fehlerhaft sein.">
            <a:extLst>
              <a:ext uri="{FF2B5EF4-FFF2-40B4-BE49-F238E27FC236}">
                <a16:creationId xmlns:a16="http://schemas.microsoft.com/office/drawing/2014/main" id="{B68ADB74-BC55-53CF-129F-79542B5FF70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58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2379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86CEFF-7581-7272-A225-29BAEDC2D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485075C6-D340-FB0C-ECD1-8DC22FD44F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4" y="2056685"/>
            <a:ext cx="9414591" cy="3816000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en-US" dirty="0"/>
              <a:t>TWO is the newest member of the Business Entry range, designed for our customers</a:t>
            </a:r>
            <a:br>
              <a:rPr lang="en-US" dirty="0"/>
            </a:br>
            <a:r>
              <a:rPr lang="en-US" dirty="0"/>
              <a:t>with high tender and/or project volumes who are looking for high quality at an affordable price (good value for money). It is just as versatile and reliable as its predecessor, but even better.</a:t>
            </a:r>
            <a:br>
              <a:rPr lang="en-US" dirty="0"/>
            </a:b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new family makes the good things of BASE even better – It shows that cost-effectiveness and quality go hand in hand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Therefore, TWO focuses on the most successful BASE construction types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It combines robust construction, functionality and durable materials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Only slight design adjustments such as a new blue highlight stitching line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Trolley straps now for all construction types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Well-structured compartments for quick access to power adapters, cables, documents, etc. </a:t>
            </a:r>
            <a:endParaRPr lang="en-US" dirty="0">
              <a:latin typeface="Futura PT Book"/>
            </a:endParaRPr>
          </a:p>
          <a:p>
            <a:pPr>
              <a:buNone/>
            </a:pPr>
            <a:endParaRPr lang="en-US" dirty="0"/>
          </a:p>
        </p:txBody>
      </p:sp>
      <p:sp>
        <p:nvSpPr>
          <p:cNvPr id="6" name="Titel 2">
            <a:extLst>
              <a:ext uri="{FF2B5EF4-FFF2-40B4-BE49-F238E27FC236}">
                <a16:creationId xmlns:a16="http://schemas.microsoft.com/office/drawing/2014/main" id="{F6B2D4AA-47AC-0CD2-8421-635CA48A5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1230135"/>
            <a:ext cx="10872788" cy="614678"/>
          </a:xfrm>
        </p:spPr>
        <p:txBody>
          <a:bodyPr/>
          <a:lstStyle/>
          <a:p>
            <a:r>
              <a:rPr lang="de-DE"/>
              <a:t>TWO – </a:t>
            </a:r>
            <a:r>
              <a:rPr lang="en-US"/>
              <a:t>THE STORY CONTINUES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533062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2D1FBB-AC3A-C921-E6CF-BB6E7155F2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8DD9804E-95DC-1311-8A16-7F03D6DC70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4" y="2056684"/>
            <a:ext cx="9264602" cy="4268287"/>
          </a:xfrm>
        </p:spPr>
        <p:txBody>
          <a:bodyPr>
            <a:noAutofit/>
          </a:bodyPr>
          <a:lstStyle/>
          <a:p>
            <a:r>
              <a:rPr lang="en-US"/>
              <a:t>Our bestseller getting even better:</a:t>
            </a:r>
          </a:p>
          <a:p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Durable, recycled materials</a:t>
            </a:r>
            <a:endParaRPr lang="pl-PL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Multiple compartments with a lot of storage space for documents, mobile accessories and personal belongings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Protects the notebook from pressure marks and display damage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Water-repellent outer material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Black inner lining gives it a serious look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Slightly cushioned handles, shoulder straps and a trolley attachment are standard features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Made with up to 12 recycled PET bottles</a:t>
            </a:r>
          </a:p>
        </p:txBody>
      </p:sp>
      <p:sp>
        <p:nvSpPr>
          <p:cNvPr id="6" name="Titel 2">
            <a:extLst>
              <a:ext uri="{FF2B5EF4-FFF2-40B4-BE49-F238E27FC236}">
                <a16:creationId xmlns:a16="http://schemas.microsoft.com/office/drawing/2014/main" id="{672B6416-6287-3F91-E393-38D0AEE78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1230135"/>
            <a:ext cx="10872788" cy="614678"/>
          </a:xfrm>
        </p:spPr>
        <p:txBody>
          <a:bodyPr/>
          <a:lstStyle/>
          <a:p>
            <a:r>
              <a:rPr lang="en-US" noProof="0"/>
              <a:t>TWO – HIGHLIGHTS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508441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8F516B-7BD9-74C4-D2CA-1DBEE5E105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 descr="Ein Bild, das Text, Kameras und Optik, Screenshot, Kamera enthält.&#10;&#10;KI-generierte Inhalte können fehlerhaft sein.">
            <a:extLst>
              <a:ext uri="{FF2B5EF4-FFF2-40B4-BE49-F238E27FC236}">
                <a16:creationId xmlns:a16="http://schemas.microsoft.com/office/drawing/2014/main" id="{75803F03-CADA-9A08-1AB4-86C8C102EB6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13466" y="-616507"/>
            <a:ext cx="13382506" cy="7522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5760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Zubehör, Gepäck und Koffer, Tasche, Handgepäck enthält.&#10;&#10;KI-generierte Inhalte können fehlerhaft sein.">
            <a:extLst>
              <a:ext uri="{FF2B5EF4-FFF2-40B4-BE49-F238E27FC236}">
                <a16:creationId xmlns:a16="http://schemas.microsoft.com/office/drawing/2014/main" id="{D76941D2-7221-E19D-83C3-7C60D08754F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6222" y="2943141"/>
            <a:ext cx="2420184" cy="2420184"/>
          </a:xfrm>
          <a:prstGeom prst="rect">
            <a:avLst/>
          </a:prstGeom>
        </p:spPr>
      </p:pic>
      <p:pic>
        <p:nvPicPr>
          <p:cNvPr id="19" name="Grafik 18" descr="Ein Bild, das Zubehör, Gepäck und Koffer, Handgepäck, Tasche enthält.&#10;&#10;KI-generierte Inhalte können fehlerhaft sein.">
            <a:extLst>
              <a:ext uri="{FF2B5EF4-FFF2-40B4-BE49-F238E27FC236}">
                <a16:creationId xmlns:a16="http://schemas.microsoft.com/office/drawing/2014/main" id="{2D7FE55A-C06D-6B1B-B681-1C6C01CDD98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28057" y="2629233"/>
            <a:ext cx="3048000" cy="3048000"/>
          </a:xfrm>
          <a:prstGeom prst="rect">
            <a:avLst/>
          </a:prstGeom>
        </p:spPr>
      </p:pic>
      <p:pic>
        <p:nvPicPr>
          <p:cNvPr id="21" name="Grafik 20" descr="Ein Bild, das Zubehör, Behälter, Gepäck und Koffer, Tasche enthält.&#10;&#10;KI-generierte Inhalte können fehlerhaft sein.">
            <a:extLst>
              <a:ext uri="{FF2B5EF4-FFF2-40B4-BE49-F238E27FC236}">
                <a16:creationId xmlns:a16="http://schemas.microsoft.com/office/drawing/2014/main" id="{5B57A295-E685-EF1F-8B85-E58D3033C19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74686" y="2790898"/>
            <a:ext cx="2776886" cy="2776886"/>
          </a:xfrm>
          <a:prstGeom prst="rect">
            <a:avLst/>
          </a:prstGeom>
        </p:spPr>
      </p:pic>
      <p:pic>
        <p:nvPicPr>
          <p:cNvPr id="23" name="Grafik 22" descr="Ein Bild, das Zubehör, Gepäck und Koffer, Behälter, Tasche enthält.&#10;&#10;KI-generierte Inhalte können fehlerhaft sein.">
            <a:extLst>
              <a:ext uri="{FF2B5EF4-FFF2-40B4-BE49-F238E27FC236}">
                <a16:creationId xmlns:a16="http://schemas.microsoft.com/office/drawing/2014/main" id="{213EA72F-6045-1D15-350E-DE90626B686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15596" y="2690530"/>
            <a:ext cx="2724671" cy="2724671"/>
          </a:xfrm>
          <a:prstGeom prst="rect">
            <a:avLst/>
          </a:prstGeom>
        </p:spPr>
      </p:pic>
      <p:sp>
        <p:nvSpPr>
          <p:cNvPr id="6" name="Inhaltsplatzhalter 1">
            <a:extLst>
              <a:ext uri="{FF2B5EF4-FFF2-40B4-BE49-F238E27FC236}">
                <a16:creationId xmlns:a16="http://schemas.microsoft.com/office/drawing/2014/main" id="{DAE80DB3-C5F6-DD08-AFDF-30B508915DD9}"/>
              </a:ext>
            </a:extLst>
          </p:cNvPr>
          <p:cNvSpPr txBox="1">
            <a:spLocks/>
          </p:cNvSpPr>
          <p:nvPr/>
        </p:nvSpPr>
        <p:spPr>
          <a:xfrm>
            <a:off x="695325" y="2036437"/>
            <a:ext cx="4703989" cy="3816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ts val="2340"/>
              </a:lnSpc>
              <a:spcBef>
                <a:spcPts val="0"/>
              </a:spcBef>
              <a:spcAft>
                <a:spcPts val="0"/>
              </a:spcAft>
              <a:buSzPct val="100000"/>
              <a:buFont typeface="+mj-lt"/>
              <a:buNone/>
              <a:defRPr sz="1400" b="0" i="0" kern="1000" spc="50" baseline="0">
                <a:solidFill>
                  <a:schemeClr val="tx1"/>
                </a:solidFill>
                <a:latin typeface="Futura PT Book" panose="020B0502020204020303" pitchFamily="34" charset="77"/>
                <a:ea typeface="+mn-ea"/>
                <a:cs typeface="+mn-cs"/>
              </a:defRPr>
            </a:lvl1pPr>
            <a:lvl2pPr marL="0" marR="0" indent="-141750" algn="l" defTabSz="914400" rtl="0" eaLnBrk="1" fontAlgn="auto" latinLnBrk="0" hangingPunct="1">
              <a:lnSpc>
                <a:spcPts val="2340"/>
              </a:lnSpc>
              <a:spcBef>
                <a:spcPts val="0"/>
              </a:spcBef>
              <a:spcAft>
                <a:spcPts val="0"/>
              </a:spcAft>
              <a:buClrTx/>
              <a:buSzPct val="80000"/>
              <a:buFont typeface="Arial" panose="020B0604020202020204" pitchFamily="34" charset="0"/>
              <a:buChar char="•"/>
              <a:tabLst/>
              <a:defRPr sz="1400" b="0" i="0" kern="1200" spc="50">
                <a:solidFill>
                  <a:schemeClr val="tx1"/>
                </a:solidFill>
                <a:latin typeface="Futura PT Book" panose="020B0502020204020303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Futura PT Book" panose="020B05020202040203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Futura PT Book" panose="020B05020202040203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Futura PT Book" panose="020B05020202040203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b="1">
                <a:latin typeface="Futura PT Demi" panose="020B0502020204020303" pitchFamily="34" charset="77"/>
              </a:rPr>
              <a:t>Four construction types </a:t>
            </a:r>
            <a:r>
              <a:rPr lang="en-US"/>
              <a:t>to fit individual needs</a:t>
            </a:r>
          </a:p>
          <a:p>
            <a:pPr lvl="1"/>
            <a:r>
              <a:rPr lang="en-US"/>
              <a:t>Fits notebooks </a:t>
            </a:r>
            <a:r>
              <a:rPr lang="en-US" b="1">
                <a:latin typeface="Futura PT Demi" panose="020B0502020204020303" pitchFamily="34" charset="77"/>
              </a:rPr>
              <a:t>up to 17.3”</a:t>
            </a:r>
          </a:p>
          <a:p>
            <a:pPr lvl="1"/>
            <a:r>
              <a:rPr lang="en-US" b="1">
                <a:latin typeface="Futura PT Demi" panose="020B0502020204020303" pitchFamily="34" charset="77"/>
              </a:rPr>
              <a:t>Fair and sustainably </a:t>
            </a:r>
            <a:r>
              <a:rPr lang="en-US"/>
              <a:t>produced</a:t>
            </a:r>
          </a:p>
        </p:txBody>
      </p:sp>
      <p:sp>
        <p:nvSpPr>
          <p:cNvPr id="7" name="Titel 2">
            <a:extLst>
              <a:ext uri="{FF2B5EF4-FFF2-40B4-BE49-F238E27FC236}">
                <a16:creationId xmlns:a16="http://schemas.microsoft.com/office/drawing/2014/main" id="{8E1DFAA9-5148-77AF-3CD3-22622327D177}"/>
              </a:ext>
            </a:extLst>
          </p:cNvPr>
          <p:cNvSpPr txBox="1">
            <a:spLocks/>
          </p:cNvSpPr>
          <p:nvPr/>
        </p:nvSpPr>
        <p:spPr>
          <a:xfrm>
            <a:off x="695325" y="1230135"/>
            <a:ext cx="7300538" cy="614678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 baseline="0">
                <a:solidFill>
                  <a:schemeClr val="tx1"/>
                </a:solidFill>
                <a:latin typeface="Futura PT Demi" panose="020B0502020204020303" pitchFamily="34" charset="77"/>
                <a:ea typeface="+mj-ea"/>
                <a:cs typeface="+mj-cs"/>
              </a:defRPr>
            </a:lvl1pPr>
          </a:lstStyle>
          <a:p>
            <a:r>
              <a:rPr kumimoji="0" lang="en-US" sz="3600" b="1" i="0" u="none" strike="noStrike" kern="1200" cap="all" spc="0" normalizeH="0" baseline="0" noProof="0" dirty="0">
                <a:ln>
                  <a:noFill/>
                </a:ln>
                <a:effectLst/>
                <a:uLnTx/>
                <a:uFillTx/>
                <a:latin typeface="Futura PT Demi" panose="020B0502020204020303" pitchFamily="34" charset="77"/>
                <a:ea typeface="+mn-ea"/>
                <a:cs typeface="+mn-cs"/>
              </a:rPr>
              <a:t>TWO – PORTFOLIO</a:t>
            </a:r>
            <a:endParaRPr lang="de-DE" dirty="0"/>
          </a:p>
        </p:txBody>
      </p:sp>
      <p:sp>
        <p:nvSpPr>
          <p:cNvPr id="12" name="Textplatzhalter 6">
            <a:extLst>
              <a:ext uri="{FF2B5EF4-FFF2-40B4-BE49-F238E27FC236}">
                <a16:creationId xmlns:a16="http://schemas.microsoft.com/office/drawing/2014/main" id="{0AC6F162-903A-BCF5-421B-78B2C974D09F}"/>
              </a:ext>
            </a:extLst>
          </p:cNvPr>
          <p:cNvSpPr txBox="1">
            <a:spLocks/>
          </p:cNvSpPr>
          <p:nvPr/>
        </p:nvSpPr>
        <p:spPr>
          <a:xfrm>
            <a:off x="552407" y="4994412"/>
            <a:ext cx="2332732" cy="841579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i="0" kern="1200" cap="all" spc="0" baseline="0">
                <a:solidFill>
                  <a:schemeClr val="bg1"/>
                </a:solidFill>
                <a:latin typeface="Futura PT Demi" panose="020B0502020204020303" pitchFamily="34" charset="77"/>
                <a:ea typeface="Roboto Condensed" panose="02000000000000000000" pitchFamily="2" charset="0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None/>
              <a:defRPr sz="1600" b="0" i="0" kern="1200" spc="50">
                <a:solidFill>
                  <a:schemeClr val="bg1"/>
                </a:solidFill>
                <a:latin typeface="Futura PT Book" panose="020B0502020204020303" pitchFamily="34" charset="77"/>
                <a:ea typeface="Roboto Condensed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tabLst>
                <a:tab pos="574675" algn="l"/>
              </a:tabLst>
              <a:defRPr/>
            </a:pPr>
            <a:r>
              <a:rPr kumimoji="0" lang="en-US" sz="1000" b="1" i="0" u="none" strike="noStrike" kern="1200" cap="all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utura PT Demi" panose="020B0502020204020303" pitchFamily="34" charset="77"/>
                <a:ea typeface="Roboto Condensed" panose="02000000000000000000" pitchFamily="2" charset="0"/>
                <a:cs typeface="+mn-cs"/>
              </a:rPr>
              <a:t>Backpack TWO</a:t>
            </a:r>
            <a:br>
              <a:rPr kumimoji="0" lang="en-US" sz="1000" b="1" i="0" u="none" strike="noStrike" kern="1200" cap="all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utura PT Demi" panose="020B0502020204020303" pitchFamily="34" charset="77"/>
                <a:ea typeface="Roboto Condensed" panose="02000000000000000000" pitchFamily="2" charset="0"/>
                <a:cs typeface="+mn-cs"/>
              </a:rPr>
            </a:br>
            <a:br>
              <a:rPr lang="pl-PL" sz="1000">
                <a:solidFill>
                  <a:sysClr val="windowText" lastClr="000000"/>
                </a:solidFill>
              </a:rPr>
            </a:br>
            <a:r>
              <a:rPr lang="pl-PL" sz="1000" b="0">
                <a:solidFill>
                  <a:sysClr val="windowText" lastClr="000000"/>
                </a:solidFill>
                <a:latin typeface="Futura PT Book" panose="020B0502020204020303" pitchFamily="34" charset="0"/>
              </a:rPr>
              <a:t>1</a:t>
            </a:r>
            <a:r>
              <a:rPr lang="de-DE" sz="1000" b="0">
                <a:solidFill>
                  <a:sysClr val="windowText" lastClr="000000"/>
                </a:solidFill>
                <a:latin typeface="Futura PT Book" panose="020B0502020204020303" pitchFamily="34" charset="0"/>
              </a:rPr>
              <a:t>3</a:t>
            </a:r>
            <a:r>
              <a:rPr lang="pl-PL" sz="1000" b="0">
                <a:solidFill>
                  <a:sysClr val="windowText" lastClr="000000"/>
                </a:solidFill>
                <a:latin typeface="Futura PT Book" panose="020B0502020204020303" pitchFamily="34" charset="0"/>
              </a:rPr>
              <a:t>-1</a:t>
            </a:r>
            <a:r>
              <a:rPr lang="de-DE" sz="1000" b="0">
                <a:solidFill>
                  <a:sysClr val="windowText" lastClr="000000"/>
                </a:solidFill>
                <a:latin typeface="Futura PT Book" panose="020B0502020204020303" pitchFamily="34" charset="0"/>
              </a:rPr>
              <a:t>4</a:t>
            </a:r>
            <a:r>
              <a:rPr lang="pl-PL" sz="1000" b="0">
                <a:solidFill>
                  <a:sysClr val="windowText" lastClr="000000"/>
                </a:solidFill>
                <a:latin typeface="Futura PT Book" panose="020B0502020204020303" pitchFamily="34" charset="0"/>
              </a:rPr>
              <a:t>	</a:t>
            </a:r>
            <a:r>
              <a:rPr lang="en-US" sz="1000" b="0">
                <a:solidFill>
                  <a:sysClr val="windowText" lastClr="000000"/>
                </a:solidFill>
                <a:latin typeface="Futura PT Book" panose="020B0502020204020303" pitchFamily="34" charset="0"/>
              </a:rPr>
              <a:t>D3250103</a:t>
            </a:r>
            <a:br>
              <a:rPr lang="pl-PL" sz="1000" b="0">
                <a:solidFill>
                  <a:sysClr val="windowText" lastClr="000000"/>
                </a:solidFill>
                <a:latin typeface="Futura PT Book" panose="020B0502020204020303" pitchFamily="34" charset="0"/>
              </a:rPr>
            </a:br>
            <a:r>
              <a:rPr lang="pl-PL" sz="1000" b="0">
                <a:solidFill>
                  <a:sysClr val="windowText" lastClr="000000"/>
                </a:solidFill>
                <a:latin typeface="Futura PT Book" panose="020B0502020204020303" pitchFamily="34" charset="0"/>
              </a:rPr>
              <a:t>15-17.3 </a:t>
            </a:r>
            <a:r>
              <a:rPr lang="de-DE" sz="1000" b="0">
                <a:solidFill>
                  <a:sysClr val="windowText" lastClr="000000"/>
                </a:solidFill>
                <a:latin typeface="Futura PT Book" panose="020B0502020204020303" pitchFamily="34" charset="0"/>
              </a:rPr>
              <a:t>	D3250104</a:t>
            </a:r>
            <a:br>
              <a:rPr lang="de-DE" sz="1000" b="0">
                <a:solidFill>
                  <a:sysClr val="windowText" lastClr="000000"/>
                </a:solidFill>
                <a:latin typeface="Futura PT Book" panose="020B0502020204020303" pitchFamily="34" charset="0"/>
              </a:rPr>
            </a:br>
            <a:br>
              <a:rPr lang="de-DE" sz="1000" b="0">
                <a:solidFill>
                  <a:sysClr val="windowText" lastClr="000000"/>
                </a:solidFill>
                <a:latin typeface="Futura PT Book" panose="020B0502020204020303" pitchFamily="34" charset="0"/>
              </a:rPr>
            </a:br>
            <a:br>
              <a:rPr lang="de-DE" sz="1000" b="0">
                <a:solidFill>
                  <a:sysClr val="windowText" lastClr="000000"/>
                </a:solidFill>
                <a:latin typeface="Futura PT Book" panose="020B0502020204020303" pitchFamily="34" charset="0"/>
              </a:rPr>
            </a:br>
            <a:br>
              <a:rPr lang="de-DE" sz="1000" b="0">
                <a:solidFill>
                  <a:sysClr val="windowText" lastClr="000000"/>
                </a:solidFill>
                <a:latin typeface="Futura PT Book" panose="020B0502020204020303" pitchFamily="34" charset="0"/>
              </a:rPr>
            </a:br>
            <a:r>
              <a:rPr lang="en-US" sz="1000">
                <a:solidFill>
                  <a:sysClr val="windowText" lastClr="000000"/>
                </a:solidFill>
              </a:rPr>
              <a:t>Backpack PLUS TWO</a:t>
            </a:r>
            <a:br>
              <a:rPr lang="en-US" sz="1000">
                <a:solidFill>
                  <a:sysClr val="windowText" lastClr="000000"/>
                </a:solidFill>
              </a:rPr>
            </a:br>
            <a:br>
              <a:rPr lang="pl-PL" sz="1000">
                <a:solidFill>
                  <a:sysClr val="windowText" lastClr="000000"/>
                </a:solidFill>
              </a:rPr>
            </a:br>
            <a:r>
              <a:rPr lang="pl-PL" sz="1000" b="0">
                <a:solidFill>
                  <a:sysClr val="windowText" lastClr="000000"/>
                </a:solidFill>
                <a:latin typeface="Futura PT Book" panose="020B0502020204020303" pitchFamily="34" charset="0"/>
              </a:rPr>
              <a:t>1</a:t>
            </a:r>
            <a:r>
              <a:rPr lang="de-DE" sz="1000" b="0">
                <a:solidFill>
                  <a:sysClr val="windowText" lastClr="000000"/>
                </a:solidFill>
                <a:latin typeface="Futura PT Book" panose="020B0502020204020303" pitchFamily="34" charset="0"/>
              </a:rPr>
              <a:t>4-16	D3250105</a:t>
            </a:r>
            <a:endParaRPr kumimoji="0" lang="en-US" sz="1000" b="0" u="none" strike="noStrike" kern="1200" cap="all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Futura PT Book" panose="020B0502020204020303" pitchFamily="34" charset="77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000" b="1" i="0" u="none" strike="noStrike" kern="1200" cap="all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Futura PT Demi" panose="020B0502020204020303" pitchFamily="34" charset="77"/>
              <a:ea typeface="Roboto Condensed" panose="02000000000000000000" pitchFamily="2" charset="0"/>
              <a:cs typeface="+mn-cs"/>
            </a:endParaRPr>
          </a:p>
        </p:txBody>
      </p:sp>
      <p:sp>
        <p:nvSpPr>
          <p:cNvPr id="13" name="Textplatzhalter 7">
            <a:extLst>
              <a:ext uri="{FF2B5EF4-FFF2-40B4-BE49-F238E27FC236}">
                <a16:creationId xmlns:a16="http://schemas.microsoft.com/office/drawing/2014/main" id="{51A8EE76-29C6-18E1-6232-4FE0CAD85F09}"/>
              </a:ext>
            </a:extLst>
          </p:cNvPr>
          <p:cNvSpPr txBox="1">
            <a:spLocks/>
          </p:cNvSpPr>
          <p:nvPr/>
        </p:nvSpPr>
        <p:spPr>
          <a:xfrm>
            <a:off x="3861882" y="4994412"/>
            <a:ext cx="1532960" cy="1399714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i="0" kern="1200" cap="all" spc="0" baseline="0">
                <a:solidFill>
                  <a:schemeClr val="bg1"/>
                </a:solidFill>
                <a:latin typeface="Futura PT Demi" panose="020B0502020204020303" pitchFamily="34" charset="77"/>
                <a:ea typeface="Roboto Condensed" panose="02000000000000000000" pitchFamily="2" charset="0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None/>
              <a:defRPr sz="1600" b="0" i="0" kern="1200" spc="50">
                <a:solidFill>
                  <a:schemeClr val="bg1"/>
                </a:solidFill>
                <a:latin typeface="Futura PT Book" panose="020B0502020204020303" pitchFamily="34" charset="77"/>
                <a:ea typeface="Roboto Condensed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tabLst>
                <a:tab pos="574675" algn="l"/>
              </a:tabLst>
              <a:defRPr/>
            </a:pPr>
            <a:r>
              <a:rPr kumimoji="0" lang="en-US" sz="1000" b="1" i="0" u="none" strike="noStrike" kern="1200" cap="all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utura PT Demi" panose="020B0502020204020303" pitchFamily="34" charset="77"/>
                <a:ea typeface="Roboto Condensed" panose="02000000000000000000" pitchFamily="2" charset="0"/>
                <a:cs typeface="+mn-cs"/>
              </a:rPr>
              <a:t>Multi TWO</a:t>
            </a:r>
            <a:br>
              <a:rPr kumimoji="0" lang="pl-PL" sz="1000" b="1" i="0" u="none" strike="noStrike" kern="1200" cap="all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utura PT Demi" panose="020B0502020204020303" pitchFamily="34" charset="77"/>
                <a:ea typeface="Roboto Condensed" panose="02000000000000000000" pitchFamily="2" charset="0"/>
                <a:cs typeface="+mn-cs"/>
              </a:rPr>
            </a:br>
            <a:br>
              <a:rPr kumimoji="0" lang="pl-PL" sz="1000" b="1" i="0" u="none" strike="noStrike" kern="1200" cap="all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utura PT Demi" panose="020B0502020204020303" pitchFamily="34" charset="77"/>
                <a:ea typeface="Roboto Condensed" panose="02000000000000000000" pitchFamily="2" charset="0"/>
                <a:cs typeface="+mn-cs"/>
              </a:rPr>
            </a:br>
            <a:r>
              <a:rPr lang="de-DE" sz="1000" b="0">
                <a:solidFill>
                  <a:sysClr val="windowText" lastClr="000000"/>
                </a:solidFill>
                <a:latin typeface="Futura PT Book" panose="020B0502020204020303" pitchFamily="34" charset="0"/>
              </a:rPr>
              <a:t>13-14	D3250201</a:t>
            </a:r>
            <a:br>
              <a:rPr lang="de-DE" sz="1000" b="0">
                <a:solidFill>
                  <a:sysClr val="windowText" lastClr="000000"/>
                </a:solidFill>
                <a:latin typeface="Futura PT Book" panose="020B0502020204020303" pitchFamily="34" charset="0"/>
              </a:rPr>
            </a:br>
            <a:r>
              <a:rPr lang="de-DE" sz="1000" b="0">
                <a:solidFill>
                  <a:sysClr val="windowText" lastClr="000000"/>
                </a:solidFill>
                <a:latin typeface="Futura PT Book" panose="020B0502020204020303" pitchFamily="34" charset="0"/>
              </a:rPr>
              <a:t>14-16	D3250202</a:t>
            </a:r>
            <a:br>
              <a:rPr lang="de-DE" sz="1000" b="0">
                <a:solidFill>
                  <a:sysClr val="windowText" lastClr="000000"/>
                </a:solidFill>
                <a:latin typeface="Futura PT Book" panose="020B0502020204020303" pitchFamily="34" charset="0"/>
              </a:rPr>
            </a:br>
            <a:r>
              <a:rPr lang="de-DE" sz="1000" b="0">
                <a:solidFill>
                  <a:sysClr val="windowText" lastClr="000000"/>
                </a:solidFill>
                <a:latin typeface="Futura PT Book" panose="020B0502020204020303" pitchFamily="34" charset="0"/>
              </a:rPr>
              <a:t>15-17.3	D3250203</a:t>
            </a:r>
            <a:br>
              <a:rPr lang="de-DE" sz="1000" b="0">
                <a:solidFill>
                  <a:sysClr val="windowText" lastClr="000000"/>
                </a:solidFill>
                <a:latin typeface="Futura PT Book" panose="020B0502020204020303" pitchFamily="34" charset="0"/>
              </a:rPr>
            </a:br>
            <a:br>
              <a:rPr lang="de-DE" sz="1000" b="0">
                <a:solidFill>
                  <a:sysClr val="windowText" lastClr="000000"/>
                </a:solidFill>
                <a:latin typeface="Futura PT Book" panose="020B0502020204020303" pitchFamily="34" charset="0"/>
              </a:rPr>
            </a:br>
            <a:br>
              <a:rPr lang="de-DE" sz="1000" b="0">
                <a:solidFill>
                  <a:sysClr val="windowText" lastClr="000000"/>
                </a:solidFill>
                <a:latin typeface="Futura PT Book" panose="020B0502020204020303" pitchFamily="34" charset="0"/>
              </a:rPr>
            </a:br>
            <a:r>
              <a:rPr lang="en-US" sz="1000">
                <a:solidFill>
                  <a:sysClr val="windowText" lastClr="000000"/>
                </a:solidFill>
              </a:rPr>
              <a:t>MULTI PLUS TWO</a:t>
            </a:r>
            <a:br>
              <a:rPr lang="en-US" sz="1000">
                <a:solidFill>
                  <a:sysClr val="windowText" lastClr="000000"/>
                </a:solidFill>
              </a:rPr>
            </a:br>
            <a:br>
              <a:rPr lang="pl-PL" sz="1000">
                <a:solidFill>
                  <a:sysClr val="windowText" lastClr="000000"/>
                </a:solidFill>
              </a:rPr>
            </a:br>
            <a:r>
              <a:rPr lang="de-DE" sz="1000" b="0">
                <a:solidFill>
                  <a:sysClr val="windowText" lastClr="000000"/>
                </a:solidFill>
                <a:latin typeface="Futura PT Book" panose="020B0502020204020303" pitchFamily="34" charset="0"/>
              </a:rPr>
              <a:t>14-16	D3250204</a:t>
            </a:r>
            <a:endParaRPr lang="en-US" sz="1000" b="0">
              <a:solidFill>
                <a:sysClr val="windowText" lastClr="000000"/>
              </a:solidFill>
              <a:latin typeface="Futura PT Book" panose="020B0502020204020303" pitchFamily="34" charset="0"/>
            </a:endParaRPr>
          </a:p>
          <a:p>
            <a:pPr marR="0" lvl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>
                <a:tab pos="574675" algn="l"/>
              </a:tabLst>
              <a:defRPr/>
            </a:pPr>
            <a:endParaRPr kumimoji="0" lang="en-US" sz="1000" b="0" u="none" strike="noStrike" kern="1200" cap="all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Futura PT Book" panose="020B0502020204020303" pitchFamily="34" charset="77"/>
            </a:endParaRPr>
          </a:p>
          <a:p>
            <a:pPr marR="0" lvl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>
                <a:tab pos="477838" algn="l"/>
              </a:tabLst>
              <a:defRPr/>
            </a:pPr>
            <a:r>
              <a:rPr kumimoji="0" lang="en-US" sz="1000" b="1" i="0" u="none" strike="noStrike" kern="1200" cap="all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utura PT Demi" panose="020B0502020204020303" pitchFamily="34" charset="77"/>
                <a:ea typeface="Roboto Condensed" panose="02000000000000000000" pitchFamily="2" charset="0"/>
                <a:cs typeface="+mn-cs"/>
              </a:rPr>
              <a:t> </a:t>
            </a:r>
          </a:p>
        </p:txBody>
      </p:sp>
      <p:sp>
        <p:nvSpPr>
          <p:cNvPr id="15" name="Textplatzhalter 9">
            <a:extLst>
              <a:ext uri="{FF2B5EF4-FFF2-40B4-BE49-F238E27FC236}">
                <a16:creationId xmlns:a16="http://schemas.microsoft.com/office/drawing/2014/main" id="{A7E6AA2B-A4D3-3D4F-CA2F-017556CD6317}"/>
              </a:ext>
            </a:extLst>
          </p:cNvPr>
          <p:cNvSpPr txBox="1">
            <a:spLocks/>
          </p:cNvSpPr>
          <p:nvPr/>
        </p:nvSpPr>
        <p:spPr>
          <a:xfrm>
            <a:off x="9263594" y="4994412"/>
            <a:ext cx="2332732" cy="610654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i="0" kern="1200" cap="all" spc="0" baseline="0">
                <a:solidFill>
                  <a:schemeClr val="bg1"/>
                </a:solidFill>
                <a:latin typeface="Futura PT Demi" panose="020B0502020204020303" pitchFamily="34" charset="77"/>
                <a:ea typeface="Roboto Condensed" panose="02000000000000000000" pitchFamily="2" charset="0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None/>
              <a:defRPr sz="1600" b="0" i="0" kern="1200" spc="50">
                <a:solidFill>
                  <a:schemeClr val="bg1"/>
                </a:solidFill>
                <a:latin typeface="Futura PT Book" panose="020B0502020204020303" pitchFamily="34" charset="77"/>
                <a:ea typeface="Roboto Condensed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>
                <a:tab pos="574675" algn="l"/>
              </a:tabLst>
              <a:defRPr/>
            </a:pPr>
            <a:r>
              <a:rPr kumimoji="0" lang="en-US" sz="1000" b="1" i="0" u="none" strike="noStrike" kern="1200" cap="all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utura PT Demi" panose="020B0502020204020303" pitchFamily="34" charset="77"/>
                <a:ea typeface="Roboto Condensed" panose="02000000000000000000" pitchFamily="2" charset="0"/>
                <a:cs typeface="+mn-cs"/>
              </a:rPr>
              <a:t>SLIM CASE TWO</a:t>
            </a:r>
            <a:br>
              <a:rPr kumimoji="0" lang="pl-PL" sz="1000" b="1" i="0" u="none" strike="noStrike" kern="1200" cap="all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utura PT Demi" panose="020B0502020204020303" pitchFamily="34" charset="77"/>
                <a:ea typeface="Roboto Condensed" panose="02000000000000000000" pitchFamily="2" charset="0"/>
                <a:cs typeface="+mn-cs"/>
              </a:rPr>
            </a:br>
            <a:br>
              <a:rPr kumimoji="0" lang="pl-PL" sz="1000" b="1" i="0" u="none" strike="noStrike" kern="1200" cap="all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utura PT Demi" panose="020B0502020204020303" pitchFamily="34" charset="77"/>
                <a:ea typeface="Roboto Condensed" panose="02000000000000000000" pitchFamily="2" charset="0"/>
                <a:cs typeface="+mn-cs"/>
              </a:rPr>
            </a:br>
            <a:r>
              <a:rPr lang="de-DE" sz="1000" b="0">
                <a:solidFill>
                  <a:sysClr val="windowText" lastClr="000000"/>
                </a:solidFill>
                <a:latin typeface="Futura PT Book" panose="020B0502020204020303" pitchFamily="34" charset="0"/>
              </a:rPr>
              <a:t>13-14	D3250602</a:t>
            </a:r>
            <a:br>
              <a:rPr lang="de-DE" sz="1000" b="0">
                <a:solidFill>
                  <a:sysClr val="windowText" lastClr="000000"/>
                </a:solidFill>
                <a:latin typeface="Futura PT Book" panose="020B0502020204020303" pitchFamily="34" charset="0"/>
              </a:rPr>
            </a:br>
            <a:r>
              <a:rPr lang="de-DE" sz="1000" b="0">
                <a:solidFill>
                  <a:sysClr val="windowText" lastClr="000000"/>
                </a:solidFill>
                <a:latin typeface="Futura PT Book" panose="020B0502020204020303" pitchFamily="34" charset="0"/>
              </a:rPr>
              <a:t>14-16	D3250603</a:t>
            </a:r>
            <a:endParaRPr lang="en-US" sz="1000" b="0">
              <a:solidFill>
                <a:sysClr val="windowText" lastClr="000000"/>
              </a:solidFill>
              <a:latin typeface="Futura PT Book" panose="020B0502020204020303" pitchFamily="34" charset="0"/>
            </a:endParaRPr>
          </a:p>
          <a:p>
            <a:pPr marR="0" lvl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>
                <a:tab pos="574675" algn="l"/>
              </a:tabLst>
              <a:defRPr/>
            </a:pPr>
            <a:endParaRPr kumimoji="0" lang="en-US" sz="1000" b="0" u="none" strike="noStrike" kern="1200" cap="all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Futura PT Book" panose="020B0502020204020303" pitchFamily="34" charset="77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000" b="1" i="0" u="none" strike="noStrike" kern="1200" cap="all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Futura PT Demi" panose="020B0502020204020303" pitchFamily="34" charset="77"/>
              <a:ea typeface="Roboto Condensed" panose="02000000000000000000" pitchFamily="2" charset="0"/>
              <a:cs typeface="+mn-cs"/>
            </a:endParaRPr>
          </a:p>
        </p:txBody>
      </p:sp>
      <p:sp>
        <p:nvSpPr>
          <p:cNvPr id="16" name="Textplatzhalter 7">
            <a:extLst>
              <a:ext uri="{FF2B5EF4-FFF2-40B4-BE49-F238E27FC236}">
                <a16:creationId xmlns:a16="http://schemas.microsoft.com/office/drawing/2014/main" id="{FE84AD70-5F91-8A88-98E4-E881210EFBFD}"/>
              </a:ext>
            </a:extLst>
          </p:cNvPr>
          <p:cNvSpPr txBox="1">
            <a:spLocks/>
          </p:cNvSpPr>
          <p:nvPr/>
        </p:nvSpPr>
        <p:spPr>
          <a:xfrm>
            <a:off x="6324145" y="4994412"/>
            <a:ext cx="2332732" cy="844344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i="0" kern="1200" cap="all" spc="0" baseline="0">
                <a:solidFill>
                  <a:schemeClr val="bg1"/>
                </a:solidFill>
                <a:latin typeface="Futura PT Demi" panose="020B0502020204020303" pitchFamily="34" charset="77"/>
                <a:ea typeface="Roboto Condensed" panose="02000000000000000000" pitchFamily="2" charset="0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None/>
              <a:defRPr sz="1600" b="0" i="0" kern="1200" spc="50">
                <a:solidFill>
                  <a:schemeClr val="bg1"/>
                </a:solidFill>
                <a:latin typeface="Futura PT Book" panose="020B0502020204020303" pitchFamily="34" charset="77"/>
                <a:ea typeface="Roboto Condensed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>
                <a:tab pos="574675" algn="l"/>
              </a:tabLst>
              <a:defRPr/>
            </a:pPr>
            <a:r>
              <a:rPr kumimoji="0" lang="en-US" sz="1000" b="1" i="0" u="none" strike="noStrike" kern="1200" cap="all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Demi" panose="020B0502020204020303" pitchFamily="34" charset="77"/>
                <a:ea typeface="Roboto Condensed" panose="02000000000000000000" pitchFamily="2" charset="0"/>
                <a:cs typeface="+mn-cs"/>
              </a:rPr>
              <a:t>Top </a:t>
            </a:r>
            <a:r>
              <a:rPr kumimoji="0" lang="en-US" sz="1000" b="1" i="0" u="none" strike="noStrike" kern="1200" cap="all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Demi" panose="020B0502020204020303" pitchFamily="34" charset="77"/>
                <a:ea typeface="Roboto Condensed" panose="02000000000000000000" pitchFamily="2" charset="0"/>
                <a:cs typeface="+mn-cs"/>
              </a:rPr>
              <a:t>traveller</a:t>
            </a:r>
            <a:r>
              <a:rPr kumimoji="0" lang="en-US" sz="1000" b="1" i="0" u="none" strike="noStrike" kern="1200" cap="all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Demi" panose="020B0502020204020303" pitchFamily="34" charset="77"/>
                <a:ea typeface="Roboto Condensed" panose="02000000000000000000" pitchFamily="2" charset="0"/>
                <a:cs typeface="+mn-cs"/>
              </a:rPr>
              <a:t> TWO </a:t>
            </a:r>
            <a:br>
              <a:rPr kumimoji="0" lang="pl-PL" sz="1000" b="1" i="0" u="none" strike="noStrike" kern="1200" cap="all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Demi" panose="020B0502020204020303" pitchFamily="34" charset="77"/>
                <a:ea typeface="Roboto Condensed" panose="02000000000000000000" pitchFamily="2" charset="0"/>
                <a:cs typeface="+mn-cs"/>
              </a:rPr>
            </a:br>
            <a:br>
              <a:rPr kumimoji="0" lang="pl-PL" sz="1000" b="1" i="0" u="none" strike="noStrike" kern="1200" cap="all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Demi" panose="020B0502020204020303" pitchFamily="34" charset="77"/>
                <a:ea typeface="Roboto Condensed" panose="02000000000000000000" pitchFamily="2" charset="0"/>
                <a:cs typeface="+mn-cs"/>
              </a:rPr>
            </a:br>
            <a:r>
              <a:rPr lang="pl-PL" sz="1000" b="0">
                <a:solidFill>
                  <a:sysClr val="windowText" lastClr="000000"/>
                </a:solidFill>
                <a:latin typeface="Futura PT Book" panose="020B0502020204020303" pitchFamily="34" charset="0"/>
              </a:rPr>
              <a:t>1</a:t>
            </a:r>
            <a:r>
              <a:rPr lang="de-DE" sz="1000" b="0">
                <a:solidFill>
                  <a:sysClr val="windowText" lastClr="000000"/>
                </a:solidFill>
                <a:latin typeface="Futura PT Book" panose="020B0502020204020303" pitchFamily="34" charset="0"/>
              </a:rPr>
              <a:t>3</a:t>
            </a:r>
            <a:r>
              <a:rPr lang="pl-PL" sz="1000" b="0">
                <a:solidFill>
                  <a:sysClr val="windowText" lastClr="000000"/>
                </a:solidFill>
                <a:latin typeface="Futura PT Book" panose="020B0502020204020303" pitchFamily="34" charset="0"/>
              </a:rPr>
              <a:t>-14</a:t>
            </a:r>
            <a:r>
              <a:rPr lang="de-DE" sz="1000" b="0">
                <a:solidFill>
                  <a:sysClr val="windowText" lastClr="000000"/>
                </a:solidFill>
                <a:latin typeface="Futura PT Book" panose="020B0502020204020303" pitchFamily="34" charset="0"/>
              </a:rPr>
              <a:t>	D3250803</a:t>
            </a:r>
            <a:br>
              <a:rPr lang="de-DE" sz="1000" b="0">
                <a:solidFill>
                  <a:sysClr val="windowText" lastClr="000000"/>
                </a:solidFill>
                <a:latin typeface="Futura PT Book" panose="020B0502020204020303" pitchFamily="34" charset="0"/>
              </a:rPr>
            </a:br>
            <a:r>
              <a:rPr lang="de-DE" sz="1000" b="0">
                <a:solidFill>
                  <a:sysClr val="windowText" lastClr="000000"/>
                </a:solidFill>
                <a:latin typeface="Futura PT Book" panose="020B0502020204020303" pitchFamily="34" charset="0"/>
              </a:rPr>
              <a:t>14-16	D3250804</a:t>
            </a:r>
            <a:br>
              <a:rPr lang="de-DE" sz="1000" b="0">
                <a:solidFill>
                  <a:sysClr val="windowText" lastClr="000000"/>
                </a:solidFill>
                <a:latin typeface="Futura PT Book" panose="020B0502020204020303" pitchFamily="34" charset="0"/>
              </a:rPr>
            </a:br>
            <a:r>
              <a:rPr lang="de-DE" sz="1000" b="0">
                <a:solidFill>
                  <a:sysClr val="windowText" lastClr="000000"/>
                </a:solidFill>
                <a:latin typeface="Futura PT Book" panose="020B0502020204020303" pitchFamily="34" charset="0"/>
              </a:rPr>
              <a:t>15-17.3	D3250805</a:t>
            </a:r>
            <a:endParaRPr lang="en-US" sz="1000" b="0">
              <a:solidFill>
                <a:sysClr val="windowText" lastClr="000000"/>
              </a:solidFill>
              <a:latin typeface="Futura PT Book" panose="020B0502020204020303" pitchFamily="34" charset="0"/>
            </a:endParaRPr>
          </a:p>
          <a:p>
            <a:pPr marR="0" lvl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>
                <a:tab pos="574675" algn="l"/>
              </a:tabLst>
              <a:defRPr/>
            </a:pPr>
            <a:endParaRPr kumimoji="0" lang="en-US" sz="1000" b="0" u="none" strike="noStrike" kern="1200" cap="all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Futura PT Book" panose="020B0502020204020303" pitchFamily="34" charset="77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000" b="1" i="0" u="none" strike="noStrike" kern="1200" cap="all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utura PT Demi" panose="020B0502020204020303" pitchFamily="34" charset="77"/>
              <a:ea typeface="Roboto Condensed" panose="02000000000000000000" pitchFamily="2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56206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B9615-EB9C-3E09-1B92-3BAA415E96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Ein Bild, das Zubehör, Gepäck und Koffer, Tasche, Rucksack enthält.&#10;&#10;KI-generierte Inhalte können fehlerhaft sein.">
            <a:extLst>
              <a:ext uri="{FF2B5EF4-FFF2-40B4-BE49-F238E27FC236}">
                <a16:creationId xmlns:a16="http://schemas.microsoft.com/office/drawing/2014/main" id="{E230FBC2-DFFF-C94F-17A4-4C00EFC15B9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54613" y="2025106"/>
            <a:ext cx="3056593" cy="3966838"/>
          </a:xfrm>
          <a:prstGeom prst="rect">
            <a:avLst/>
          </a:prstGeom>
        </p:spPr>
      </p:pic>
      <p:pic>
        <p:nvPicPr>
          <p:cNvPr id="12" name="Grafik 11" descr="Ein Bild, das Zubehör, Tasche, Gepäck und Koffer, Handgepäck enthält.&#10;&#10;KI-generierte Inhalte können fehlerhaft sein.">
            <a:extLst>
              <a:ext uri="{FF2B5EF4-FFF2-40B4-BE49-F238E27FC236}">
                <a16:creationId xmlns:a16="http://schemas.microsoft.com/office/drawing/2014/main" id="{83446455-A92C-289F-D98C-093A80A92D2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765307" y="2127421"/>
            <a:ext cx="3422034" cy="3762207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89A165F0-F072-4543-7CB1-7C48F65316A5}"/>
              </a:ext>
            </a:extLst>
          </p:cNvPr>
          <p:cNvSpPr txBox="1"/>
          <p:nvPr/>
        </p:nvSpPr>
        <p:spPr>
          <a:xfrm>
            <a:off x="654613" y="1934308"/>
            <a:ext cx="6498699" cy="40729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171450" indent="-171450">
              <a:lnSpc>
                <a:spcPts val="234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latin typeface="Futura PT Book" panose="020B0502020204020303" pitchFamily="34" charset="0"/>
              </a:rPr>
              <a:t>20 / 28 liter storage space (resp. 24 </a:t>
            </a:r>
            <a:r>
              <a:rPr lang="en-US" sz="1400" dirty="0" err="1">
                <a:latin typeface="Futura PT Book" panose="020B0502020204020303" pitchFamily="34" charset="0"/>
              </a:rPr>
              <a:t>litre</a:t>
            </a:r>
            <a:r>
              <a:rPr lang="en-US" sz="1400" dirty="0">
                <a:latin typeface="Futura PT Book" panose="020B0502020204020303" pitchFamily="34" charset="0"/>
              </a:rPr>
              <a:t> for Backpack PLUS)</a:t>
            </a:r>
          </a:p>
          <a:p>
            <a:pPr marL="171450" indent="-171450">
              <a:lnSpc>
                <a:spcPts val="234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latin typeface="Futura PT Book" panose="020B0502020204020303" pitchFamily="34" charset="0"/>
              </a:rPr>
              <a:t>Padded notebook compartment with high density foam (HDF) </a:t>
            </a:r>
          </a:p>
          <a:p>
            <a:pPr marL="171450" indent="-171450">
              <a:lnSpc>
                <a:spcPts val="234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latin typeface="Futura PT Book" panose="020B0502020204020303" pitchFamily="34" charset="0"/>
              </a:rPr>
              <a:t>High-quality metal features </a:t>
            </a:r>
          </a:p>
          <a:p>
            <a:pPr marL="171450" indent="-171450">
              <a:lnSpc>
                <a:spcPts val="234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latin typeface="Futura PT Book" panose="020B0502020204020303" pitchFamily="34" charset="0"/>
              </a:rPr>
              <a:t>Spacious main section with compartments for documents </a:t>
            </a:r>
          </a:p>
          <a:p>
            <a:pPr marL="171450" indent="-171450">
              <a:lnSpc>
                <a:spcPts val="234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latin typeface="Futura PT Book" panose="020B0502020204020303" pitchFamily="34" charset="0"/>
              </a:rPr>
              <a:t>Front pocket with storage space for mobile accessories </a:t>
            </a:r>
          </a:p>
          <a:p>
            <a:pPr marL="171450" indent="-171450">
              <a:lnSpc>
                <a:spcPts val="234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latin typeface="Futura PT Book" panose="020B0502020204020303" pitchFamily="34" charset="0"/>
              </a:rPr>
              <a:t>Ergonomic padded back </a:t>
            </a:r>
          </a:p>
          <a:p>
            <a:pPr marL="171450" indent="-171450">
              <a:lnSpc>
                <a:spcPts val="234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latin typeface="Futura PT Book" panose="020B0502020204020303" pitchFamily="34" charset="0"/>
              </a:rPr>
              <a:t>Easily accessible mesh side pockets for water bottle or umbrella </a:t>
            </a:r>
          </a:p>
          <a:p>
            <a:pPr marL="171450" indent="-171450">
              <a:lnSpc>
                <a:spcPts val="234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latin typeface="Futura PT Book" panose="020B0502020204020303" pitchFamily="34" charset="0"/>
              </a:rPr>
              <a:t>Removable, adjustable shoulder strap </a:t>
            </a:r>
          </a:p>
          <a:p>
            <a:pPr marL="171450" indent="-171450">
              <a:lnSpc>
                <a:spcPts val="234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latin typeface="Futura PT Book" panose="020B0502020204020303" pitchFamily="34" charset="0"/>
              </a:rPr>
              <a:t>Water-repellent material for comfortable travel in all weathers </a:t>
            </a:r>
          </a:p>
          <a:p>
            <a:pPr marL="171450" indent="-171450">
              <a:lnSpc>
                <a:spcPts val="234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latin typeface="Futura PT Book" panose="020B0502020204020303" pitchFamily="34" charset="0"/>
              </a:rPr>
              <a:t>Fair and sustainably made of 9/11 recycled PET bottles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>
              <a:latin typeface="Futura PT Book" panose="020B0502020204020303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>
              <a:latin typeface="Futura PT Book" panose="020B0502020204020303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>
              <a:latin typeface="Futura PT Book" panose="020B0502020204020303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>
              <a:latin typeface="Futura PT Book" panose="020B0502020204020303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100" dirty="0">
              <a:latin typeface="Futura PT Book" panose="020B0502020204020303" pitchFamily="34" charset="0"/>
            </a:endParaRPr>
          </a:p>
        </p:txBody>
      </p:sp>
      <p:pic>
        <p:nvPicPr>
          <p:cNvPr id="8" name="Grafik 7" descr="Ein Bild, das Zubehör, Gepäck und Koffer, Gepäck, Tasche enthält.&#10;&#10;KI-generierte Inhalte können fehlerhaft sein.">
            <a:extLst>
              <a:ext uri="{FF2B5EF4-FFF2-40B4-BE49-F238E27FC236}">
                <a16:creationId xmlns:a16="http://schemas.microsoft.com/office/drawing/2014/main" id="{56C98758-AA38-3B99-5CE6-BCCA05613CE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57427" y="3390493"/>
            <a:ext cx="2658615" cy="2658615"/>
          </a:xfrm>
          <a:prstGeom prst="rect">
            <a:avLst/>
          </a:prstGeom>
        </p:spPr>
      </p:pic>
      <p:pic>
        <p:nvPicPr>
          <p:cNvPr id="21" name="Grafik 20" descr="Ein Bild, das Tasche, Gepäck und Koffer, Zubehör, Rucksack enthält.&#10;&#10;KI-generierte Inhalte können fehlerhaft sein.">
            <a:extLst>
              <a:ext uri="{FF2B5EF4-FFF2-40B4-BE49-F238E27FC236}">
                <a16:creationId xmlns:a16="http://schemas.microsoft.com/office/drawing/2014/main" id="{18B8BC71-BC5D-B1CC-4198-06E57C872087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49251" y="1865658"/>
            <a:ext cx="1542187" cy="1542187"/>
          </a:xfrm>
          <a:prstGeom prst="rect">
            <a:avLst/>
          </a:prstGeom>
        </p:spPr>
      </p:pic>
      <p:sp>
        <p:nvSpPr>
          <p:cNvPr id="6" name="Titel 2">
            <a:extLst>
              <a:ext uri="{FF2B5EF4-FFF2-40B4-BE49-F238E27FC236}">
                <a16:creationId xmlns:a16="http://schemas.microsoft.com/office/drawing/2014/main" id="{8DEE87E9-735B-D9BB-CA79-0DC2FAF9C3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1230135"/>
            <a:ext cx="10872788" cy="614678"/>
          </a:xfrm>
        </p:spPr>
        <p:txBody>
          <a:bodyPr/>
          <a:lstStyle/>
          <a:p>
            <a:r>
              <a:rPr lang="en-US"/>
              <a:t>TWO – BACKPACKS</a:t>
            </a:r>
          </a:p>
        </p:txBody>
      </p:sp>
      <p:pic>
        <p:nvPicPr>
          <p:cNvPr id="17" name="Grafik 16" descr="Ein Bild, das Zubehör, Gepäck und Koffer, Tasche, Rucksack enthält.&#10;&#10;KI-generierte Inhalte können fehlerhaft sein.">
            <a:extLst>
              <a:ext uri="{FF2B5EF4-FFF2-40B4-BE49-F238E27FC236}">
                <a16:creationId xmlns:a16="http://schemas.microsoft.com/office/drawing/2014/main" id="{4676879C-95A5-8EDE-0995-B1E7E10C928E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33253" y="3469809"/>
            <a:ext cx="2084118" cy="1376869"/>
          </a:xfrm>
          <a:prstGeom prst="rect">
            <a:avLst/>
          </a:prstGeom>
        </p:spPr>
      </p:pic>
      <p:pic>
        <p:nvPicPr>
          <p:cNvPr id="19" name="Grafik 18" descr="Ein Bild, das Zubehör, Gepäck und Koffer, Tasche, Rucksack enthält.&#10;&#10;KI-generierte Inhalte können fehlerhaft sein.">
            <a:extLst>
              <a:ext uri="{FF2B5EF4-FFF2-40B4-BE49-F238E27FC236}">
                <a16:creationId xmlns:a16="http://schemas.microsoft.com/office/drawing/2014/main" id="{0801E6D5-1256-BC68-81E9-A592466548C0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33253" y="2025106"/>
            <a:ext cx="1816809" cy="1296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019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allAtOnce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43A1B5-3B9E-E812-5682-D9FECE466E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Ein Bild, das Zubehör, Gepäck und Koffer, Behälter, Handgepäck enthält.&#10;&#10;KI-generierte Inhalte können fehlerhaft sein.">
            <a:extLst>
              <a:ext uri="{FF2B5EF4-FFF2-40B4-BE49-F238E27FC236}">
                <a16:creationId xmlns:a16="http://schemas.microsoft.com/office/drawing/2014/main" id="{B706491E-CC5E-9EE2-45E7-8DDAB60DCBC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7538" y="1910212"/>
            <a:ext cx="3380998" cy="3380998"/>
          </a:xfrm>
          <a:prstGeom prst="rect">
            <a:avLst/>
          </a:prstGeom>
        </p:spPr>
      </p:pic>
      <p:pic>
        <p:nvPicPr>
          <p:cNvPr id="12" name="Grafik 11" descr="Ein Bild, das Zubehör, Gepäck und Koffer, Handgepäck, Tasche enthält.&#10;&#10;KI-generierte Inhalte können fehlerhaft sein.">
            <a:extLst>
              <a:ext uri="{FF2B5EF4-FFF2-40B4-BE49-F238E27FC236}">
                <a16:creationId xmlns:a16="http://schemas.microsoft.com/office/drawing/2014/main" id="{912737C7-6491-F9E5-0272-F3902401583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840966" y="2581422"/>
            <a:ext cx="3374429" cy="3172264"/>
          </a:xfrm>
          <a:prstGeom prst="rect">
            <a:avLst/>
          </a:prstGeom>
        </p:spPr>
      </p:pic>
      <p:sp>
        <p:nvSpPr>
          <p:cNvPr id="23" name="Textfeld 22">
            <a:extLst>
              <a:ext uri="{FF2B5EF4-FFF2-40B4-BE49-F238E27FC236}">
                <a16:creationId xmlns:a16="http://schemas.microsoft.com/office/drawing/2014/main" id="{7043FC9F-08FB-D61C-784A-8AF4168EC589}"/>
              </a:ext>
            </a:extLst>
          </p:cNvPr>
          <p:cNvSpPr txBox="1"/>
          <p:nvPr/>
        </p:nvSpPr>
        <p:spPr>
          <a:xfrm>
            <a:off x="654613" y="1919435"/>
            <a:ext cx="6488052" cy="360842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171450" indent="-171450">
              <a:lnSpc>
                <a:spcPts val="2340"/>
              </a:lnSpc>
              <a:buFont typeface="Arial" panose="020B0604020202020204" pitchFamily="34" charset="0"/>
              <a:buChar char="•"/>
            </a:pPr>
            <a:r>
              <a:rPr lang="en-US" sz="1400">
                <a:latin typeface="Futura PT Book" panose="020B0502020204020303" pitchFamily="34" charset="0"/>
              </a:rPr>
              <a:t>Padded notebook compartment</a:t>
            </a:r>
          </a:p>
          <a:p>
            <a:pPr marL="171450" indent="-171450">
              <a:lnSpc>
                <a:spcPts val="2340"/>
              </a:lnSpc>
              <a:buFont typeface="Arial" panose="020B0604020202020204" pitchFamily="34" charset="0"/>
              <a:buChar char="•"/>
            </a:pPr>
            <a:r>
              <a:rPr lang="en-US" sz="1400">
                <a:latin typeface="Futura PT Book" panose="020B0502020204020303" pitchFamily="34" charset="0"/>
              </a:rPr>
              <a:t>Metal frame for extra protection</a:t>
            </a:r>
          </a:p>
          <a:p>
            <a:pPr marL="171450" indent="-171450">
              <a:lnSpc>
                <a:spcPts val="2340"/>
              </a:lnSpc>
              <a:buFont typeface="Arial" panose="020B0604020202020204" pitchFamily="34" charset="0"/>
              <a:buChar char="•"/>
            </a:pPr>
            <a:r>
              <a:rPr lang="en-US" sz="1400">
                <a:latin typeface="Futura PT Book" panose="020B0502020204020303" pitchFamily="34" charset="0"/>
              </a:rPr>
              <a:t>High-quality metal features</a:t>
            </a:r>
          </a:p>
          <a:p>
            <a:pPr marL="171450" indent="-171450">
              <a:lnSpc>
                <a:spcPts val="2340"/>
              </a:lnSpc>
              <a:buFont typeface="Arial" panose="020B0604020202020204" pitchFamily="34" charset="0"/>
              <a:buChar char="•"/>
            </a:pPr>
            <a:r>
              <a:rPr lang="en-US" sz="1400">
                <a:latin typeface="Futura PT Book" panose="020B0502020204020303" pitchFamily="34" charset="0"/>
              </a:rPr>
              <a:t>Notebook security strap</a:t>
            </a:r>
          </a:p>
          <a:p>
            <a:pPr marL="171450" indent="-171450">
              <a:lnSpc>
                <a:spcPts val="2340"/>
              </a:lnSpc>
              <a:buFont typeface="Arial" panose="020B0604020202020204" pitchFamily="34" charset="0"/>
              <a:buChar char="•"/>
            </a:pPr>
            <a:r>
              <a:rPr lang="en-US" sz="1400">
                <a:latin typeface="Futura PT Book" panose="020B0502020204020303" pitchFamily="34" charset="0"/>
              </a:rPr>
              <a:t>Document compartment on the back</a:t>
            </a:r>
          </a:p>
          <a:p>
            <a:pPr marL="171450" indent="-171450">
              <a:lnSpc>
                <a:spcPts val="2340"/>
              </a:lnSpc>
              <a:buFont typeface="Arial" panose="020B0604020202020204" pitchFamily="34" charset="0"/>
              <a:buChar char="•"/>
            </a:pPr>
            <a:r>
              <a:rPr lang="en-US" sz="1400">
                <a:latin typeface="Futura PT Book" panose="020B0502020204020303" pitchFamily="34" charset="0"/>
              </a:rPr>
              <a:t>Front pocket with storage space for mobile accessories</a:t>
            </a:r>
          </a:p>
          <a:p>
            <a:pPr marL="171450" indent="-171450">
              <a:lnSpc>
                <a:spcPts val="2340"/>
              </a:lnSpc>
              <a:buFont typeface="Arial" panose="020B0604020202020204" pitchFamily="34" charset="0"/>
              <a:buChar char="•"/>
            </a:pPr>
            <a:r>
              <a:rPr lang="en-US" sz="1400">
                <a:latin typeface="Futura PT Book" panose="020B0502020204020303" pitchFamily="34" charset="0"/>
              </a:rPr>
              <a:t>Comfortable padded handle</a:t>
            </a:r>
          </a:p>
          <a:p>
            <a:pPr marL="171450" indent="-171450">
              <a:lnSpc>
                <a:spcPts val="2340"/>
              </a:lnSpc>
              <a:buFont typeface="Arial" panose="020B0604020202020204" pitchFamily="34" charset="0"/>
              <a:buChar char="•"/>
            </a:pPr>
            <a:r>
              <a:rPr lang="en-US" sz="1400">
                <a:latin typeface="Futura PT Book" panose="020B0502020204020303" pitchFamily="34" charset="0"/>
              </a:rPr>
              <a:t>Removable, adjustable shoulder strap</a:t>
            </a:r>
          </a:p>
          <a:p>
            <a:pPr marL="171450" indent="-171450">
              <a:lnSpc>
                <a:spcPts val="2340"/>
              </a:lnSpc>
              <a:buFont typeface="Arial" panose="020B0604020202020204" pitchFamily="34" charset="0"/>
              <a:buChar char="•"/>
            </a:pPr>
            <a:r>
              <a:rPr lang="en-US" sz="1400">
                <a:latin typeface="Futura PT Book" panose="020B0502020204020303" pitchFamily="34" charset="0"/>
              </a:rPr>
              <a:t>Water-repellent material for comfortable travel in all weathers</a:t>
            </a:r>
          </a:p>
          <a:p>
            <a:pPr marL="171450" indent="-171450">
              <a:lnSpc>
                <a:spcPts val="2340"/>
              </a:lnSpc>
              <a:buFont typeface="Arial" panose="020B0604020202020204" pitchFamily="34" charset="0"/>
              <a:buChar char="•"/>
            </a:pPr>
            <a:r>
              <a:rPr lang="en-US" sz="1400">
                <a:latin typeface="Futura PT Book" panose="020B0502020204020303" pitchFamily="34" charset="0"/>
              </a:rPr>
              <a:t>Made of 9/11/11/12 recycled PET bottles</a:t>
            </a:r>
          </a:p>
          <a:p>
            <a:pPr marL="171450" indent="-171450">
              <a:lnSpc>
                <a:spcPts val="2340"/>
              </a:lnSpc>
              <a:buFont typeface="Arial" panose="020B0604020202020204" pitchFamily="34" charset="0"/>
              <a:buChar char="•"/>
            </a:pPr>
            <a:endParaRPr lang="en-US" sz="1400">
              <a:latin typeface="Futura PT Book" panose="020B0502020204020303" pitchFamily="34" charset="0"/>
            </a:endParaRPr>
          </a:p>
          <a:p>
            <a:pPr marL="171450" indent="-171450">
              <a:lnSpc>
                <a:spcPts val="2340"/>
              </a:lnSpc>
              <a:buFont typeface="Arial" panose="020B0604020202020204" pitchFamily="34" charset="0"/>
              <a:buChar char="•"/>
            </a:pPr>
            <a:endParaRPr lang="en-US" sz="1400">
              <a:latin typeface="Futura PT Book" panose="020B0502020204020303" pitchFamily="34" charset="0"/>
            </a:endParaRPr>
          </a:p>
        </p:txBody>
      </p:sp>
      <p:sp>
        <p:nvSpPr>
          <p:cNvPr id="6" name="Titel 2">
            <a:extLst>
              <a:ext uri="{FF2B5EF4-FFF2-40B4-BE49-F238E27FC236}">
                <a16:creationId xmlns:a16="http://schemas.microsoft.com/office/drawing/2014/main" id="{0E916593-B0DD-C9BD-7108-D53C9F620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1230135"/>
            <a:ext cx="10872788" cy="614678"/>
          </a:xfrm>
        </p:spPr>
        <p:txBody>
          <a:bodyPr/>
          <a:lstStyle/>
          <a:p>
            <a:r>
              <a:rPr lang="en-US"/>
              <a:t>TWO – MULTI</a:t>
            </a:r>
          </a:p>
        </p:txBody>
      </p:sp>
      <p:pic>
        <p:nvPicPr>
          <p:cNvPr id="8" name="Grafik 7" descr="Ein Bild, das Zubehör, Gepäck und Koffer, Gepäck, Koffer enthält.&#10;&#10;KI-generierte Inhalte können fehlerhaft sein.">
            <a:extLst>
              <a:ext uri="{FF2B5EF4-FFF2-40B4-BE49-F238E27FC236}">
                <a16:creationId xmlns:a16="http://schemas.microsoft.com/office/drawing/2014/main" id="{ED987F22-ADC5-8E73-3CFA-A8238CF40ED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69191" y="3674258"/>
            <a:ext cx="2677859" cy="2677859"/>
          </a:xfrm>
          <a:prstGeom prst="rect">
            <a:avLst/>
          </a:prstGeom>
        </p:spPr>
      </p:pic>
      <p:pic>
        <p:nvPicPr>
          <p:cNvPr id="17" name="Grafik 16" descr="Ein Bild, das Zubehör, Behälter, Tasche, Everyday Carry enthält.&#10;&#10;KI-generierte Inhalte können fehlerhaft sein.">
            <a:extLst>
              <a:ext uri="{FF2B5EF4-FFF2-40B4-BE49-F238E27FC236}">
                <a16:creationId xmlns:a16="http://schemas.microsoft.com/office/drawing/2014/main" id="{0C47975B-C02D-1269-2359-1BF548E7C1E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76289" y="3552795"/>
            <a:ext cx="1820386" cy="1820386"/>
          </a:xfrm>
          <a:prstGeom prst="rect">
            <a:avLst/>
          </a:prstGeom>
        </p:spPr>
      </p:pic>
      <p:pic>
        <p:nvPicPr>
          <p:cNvPr id="19" name="Grafik 18" descr="Ein Bild, das Zubehör, Gepäck und Koffer, Handgepäck, Gepäck enthält.&#10;&#10;KI-generierte Inhalte können fehlerhaft sein.">
            <a:extLst>
              <a:ext uri="{FF2B5EF4-FFF2-40B4-BE49-F238E27FC236}">
                <a16:creationId xmlns:a16="http://schemas.microsoft.com/office/drawing/2014/main" id="{C5F5F60D-C124-4048-9581-4B613485A7C6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76289" y="1844813"/>
            <a:ext cx="1766806" cy="1766806"/>
          </a:xfrm>
          <a:prstGeom prst="rect">
            <a:avLst/>
          </a:prstGeom>
        </p:spPr>
      </p:pic>
      <p:pic>
        <p:nvPicPr>
          <p:cNvPr id="21" name="Grafik 20" descr="Ein Bild, das Zubehör, Gepäck und Koffer, Behälter, Handgepäck enthält.&#10;&#10;KI-generierte Inhalte können fehlerhaft sein.">
            <a:extLst>
              <a:ext uri="{FF2B5EF4-FFF2-40B4-BE49-F238E27FC236}">
                <a16:creationId xmlns:a16="http://schemas.microsoft.com/office/drawing/2014/main" id="{07C5919D-C678-087E-562E-C94D961BB096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01892" y="1846907"/>
            <a:ext cx="1766805" cy="1766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849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uiExpand="1" build="allAtOnce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4DAC49-F7A6-096A-5BDA-F5B9CE8CE6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 descr="Ein Bild, das Zubehör, Gepäck und Koffer, Handgepäck, Behälter enthält.&#10;&#10;KI-generierte Inhalte können fehlerhaft sein.">
            <a:extLst>
              <a:ext uri="{FF2B5EF4-FFF2-40B4-BE49-F238E27FC236}">
                <a16:creationId xmlns:a16="http://schemas.microsoft.com/office/drawing/2014/main" id="{E19239A8-150A-8BCD-42E5-FFF30260BAD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619" y="1230135"/>
            <a:ext cx="5913495" cy="5913495"/>
          </a:xfrm>
          <a:prstGeom prst="rect">
            <a:avLst/>
          </a:prstGeom>
        </p:spPr>
      </p:pic>
      <p:sp>
        <p:nvSpPr>
          <p:cNvPr id="18" name="Textfeld 17">
            <a:extLst>
              <a:ext uri="{FF2B5EF4-FFF2-40B4-BE49-F238E27FC236}">
                <a16:creationId xmlns:a16="http://schemas.microsoft.com/office/drawing/2014/main" id="{A200CD7D-486A-D135-2964-2108D4C7120A}"/>
              </a:ext>
            </a:extLst>
          </p:cNvPr>
          <p:cNvSpPr txBox="1"/>
          <p:nvPr/>
        </p:nvSpPr>
        <p:spPr>
          <a:xfrm>
            <a:off x="663221" y="1934308"/>
            <a:ext cx="6858000" cy="625222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171450" indent="-171450">
              <a:lnSpc>
                <a:spcPts val="2340"/>
              </a:lnSpc>
              <a:buFont typeface="Arial" panose="020B0604020202020204" pitchFamily="34" charset="0"/>
              <a:buChar char="•"/>
            </a:pPr>
            <a:r>
              <a:rPr lang="en-US" sz="1400">
                <a:latin typeface="Futura PT Book" panose="020B0502020204020303" pitchFamily="34" charset="0"/>
              </a:rPr>
              <a:t>Padded notebook compartment with high density foam (HDF)</a:t>
            </a:r>
          </a:p>
          <a:p>
            <a:pPr marL="171450" indent="-171450">
              <a:lnSpc>
                <a:spcPts val="2340"/>
              </a:lnSpc>
              <a:buFont typeface="Arial" panose="020B0604020202020204" pitchFamily="34" charset="0"/>
              <a:buChar char="•"/>
            </a:pPr>
            <a:r>
              <a:rPr lang="en-US" sz="1400">
                <a:latin typeface="Futura PT Book" panose="020B0502020204020303" pitchFamily="34" charset="0"/>
              </a:rPr>
              <a:t>Additional protection due to metal wire frame</a:t>
            </a:r>
          </a:p>
          <a:p>
            <a:pPr marL="171450" indent="-171450">
              <a:lnSpc>
                <a:spcPts val="2340"/>
              </a:lnSpc>
              <a:buFont typeface="Arial" panose="020B0604020202020204" pitchFamily="34" charset="0"/>
              <a:buChar char="•"/>
            </a:pPr>
            <a:r>
              <a:rPr lang="en-US" sz="1400">
                <a:latin typeface="Futura PT Book" panose="020B0502020204020303" pitchFamily="34" charset="0"/>
              </a:rPr>
              <a:t>High-quality metal features</a:t>
            </a:r>
          </a:p>
          <a:p>
            <a:pPr marL="171450" indent="-171450">
              <a:lnSpc>
                <a:spcPts val="2340"/>
              </a:lnSpc>
              <a:buFont typeface="Arial" panose="020B0604020202020204" pitchFamily="34" charset="0"/>
              <a:buChar char="•"/>
            </a:pPr>
            <a:r>
              <a:rPr lang="en-US" sz="1400">
                <a:latin typeface="Futura PT Book" panose="020B0502020204020303" pitchFamily="34" charset="0"/>
              </a:rPr>
              <a:t>Storage space for documents</a:t>
            </a:r>
          </a:p>
          <a:p>
            <a:pPr marL="171450" indent="-171450">
              <a:lnSpc>
                <a:spcPts val="2340"/>
              </a:lnSpc>
              <a:buFont typeface="Arial" panose="020B0604020202020204" pitchFamily="34" charset="0"/>
              <a:buChar char="•"/>
            </a:pPr>
            <a:r>
              <a:rPr lang="en-US" sz="1400">
                <a:latin typeface="Futura PT Book" panose="020B0502020204020303" pitchFamily="34" charset="0"/>
              </a:rPr>
              <a:t>Front pocket with storage space for mobile accessories</a:t>
            </a:r>
          </a:p>
          <a:p>
            <a:pPr marL="171450" indent="-171450">
              <a:lnSpc>
                <a:spcPts val="2340"/>
              </a:lnSpc>
              <a:buFont typeface="Arial" panose="020B0604020202020204" pitchFamily="34" charset="0"/>
              <a:buChar char="•"/>
            </a:pPr>
            <a:r>
              <a:rPr lang="en-US" sz="1400">
                <a:latin typeface="Futura PT Book" panose="020B0502020204020303" pitchFamily="34" charset="0"/>
              </a:rPr>
              <a:t>Suitcase fixation strap</a:t>
            </a:r>
          </a:p>
          <a:p>
            <a:pPr marL="171450" indent="-171450">
              <a:lnSpc>
                <a:spcPts val="2340"/>
              </a:lnSpc>
              <a:buFont typeface="Arial" panose="020B0604020202020204" pitchFamily="34" charset="0"/>
              <a:buChar char="•"/>
            </a:pPr>
            <a:r>
              <a:rPr lang="en-US" sz="1400">
                <a:latin typeface="Futura PT Book" panose="020B0502020204020303" pitchFamily="34" charset="0"/>
              </a:rPr>
              <a:t>Removable, adjustable shoulder strap</a:t>
            </a:r>
          </a:p>
          <a:p>
            <a:pPr marL="171450" indent="-171450">
              <a:lnSpc>
                <a:spcPts val="2340"/>
              </a:lnSpc>
              <a:buFont typeface="Arial" panose="020B0604020202020204" pitchFamily="34" charset="0"/>
              <a:buChar char="•"/>
            </a:pPr>
            <a:r>
              <a:rPr lang="en-US" sz="1400">
                <a:latin typeface="Futura PT Book" panose="020B0502020204020303" pitchFamily="34" charset="0"/>
              </a:rPr>
              <a:t>Water-repellent material for comfortable travel in all weathers</a:t>
            </a:r>
          </a:p>
          <a:p>
            <a:pPr marL="171450" indent="-171450">
              <a:lnSpc>
                <a:spcPts val="2340"/>
              </a:lnSpc>
              <a:buFont typeface="Arial" panose="020B0604020202020204" pitchFamily="34" charset="0"/>
              <a:buChar char="•"/>
            </a:pPr>
            <a:r>
              <a:rPr lang="en-US" sz="1400">
                <a:latin typeface="Futura PT Book" panose="020B0502020204020303" pitchFamily="34" charset="0"/>
              </a:rPr>
              <a:t>Made of 8/9/11 recycled PET bottles</a:t>
            </a:r>
          </a:p>
          <a:p>
            <a:pPr marL="171450" indent="-171450">
              <a:lnSpc>
                <a:spcPts val="2340"/>
              </a:lnSpc>
              <a:buFont typeface="Arial" panose="020B0604020202020204" pitchFamily="34" charset="0"/>
              <a:buChar char="•"/>
            </a:pPr>
            <a:endParaRPr lang="en-US" sz="1400">
              <a:latin typeface="Futura PT Book" panose="020B0502020204020303" pitchFamily="34" charset="0"/>
            </a:endParaRPr>
          </a:p>
          <a:p>
            <a:pPr marL="171450" indent="-171450">
              <a:lnSpc>
                <a:spcPts val="2340"/>
              </a:lnSpc>
              <a:buFont typeface="Arial" panose="020B0604020202020204" pitchFamily="34" charset="0"/>
              <a:buChar char="•"/>
            </a:pPr>
            <a:endParaRPr lang="en-US" sz="1400">
              <a:latin typeface="Futura PT Book" panose="020B0502020204020303" pitchFamily="34" charset="0"/>
            </a:endParaRPr>
          </a:p>
          <a:p>
            <a:pPr marL="171450" indent="-171450">
              <a:lnSpc>
                <a:spcPts val="2340"/>
              </a:lnSpc>
              <a:buFont typeface="Arial" panose="020B0604020202020204" pitchFamily="34" charset="0"/>
              <a:buChar char="•"/>
            </a:pPr>
            <a:endParaRPr lang="en-US" sz="1400">
              <a:latin typeface="Futura PT Book" panose="020B0502020204020303" pitchFamily="34" charset="0"/>
            </a:endParaRPr>
          </a:p>
          <a:p>
            <a:pPr marL="171450" indent="-171450">
              <a:lnSpc>
                <a:spcPts val="2340"/>
              </a:lnSpc>
              <a:buFont typeface="Arial" panose="020B0604020202020204" pitchFamily="34" charset="0"/>
              <a:buChar char="•"/>
            </a:pPr>
            <a:endParaRPr lang="en-US" sz="1400">
              <a:latin typeface="Futura PT Book" panose="020B0502020204020303" pitchFamily="34" charset="0"/>
            </a:endParaRPr>
          </a:p>
          <a:p>
            <a:pPr marL="171450" indent="-171450">
              <a:lnSpc>
                <a:spcPts val="2340"/>
              </a:lnSpc>
              <a:buFont typeface="Arial" panose="020B0604020202020204" pitchFamily="34" charset="0"/>
              <a:buChar char="•"/>
            </a:pPr>
            <a:endParaRPr lang="en-US" sz="1400">
              <a:latin typeface="Futura PT Book" panose="020B0502020204020303" pitchFamily="34" charset="0"/>
            </a:endParaRPr>
          </a:p>
          <a:p>
            <a:pPr marL="171450" indent="-171450">
              <a:lnSpc>
                <a:spcPts val="2340"/>
              </a:lnSpc>
              <a:buFont typeface="Arial" panose="020B0604020202020204" pitchFamily="34" charset="0"/>
              <a:buChar char="•"/>
            </a:pPr>
            <a:endParaRPr lang="en-US" sz="1400">
              <a:latin typeface="Futura PT Book" panose="020B0502020204020303" pitchFamily="34" charset="0"/>
            </a:endParaRPr>
          </a:p>
          <a:p>
            <a:pPr marL="171450" indent="-171450">
              <a:lnSpc>
                <a:spcPts val="2340"/>
              </a:lnSpc>
              <a:buFont typeface="Arial" panose="020B0604020202020204" pitchFamily="34" charset="0"/>
              <a:buChar char="•"/>
            </a:pPr>
            <a:endParaRPr lang="en-US" sz="1400">
              <a:latin typeface="Futura PT Book" panose="020B0502020204020303" pitchFamily="34" charset="0"/>
            </a:endParaRPr>
          </a:p>
          <a:p>
            <a:pPr marL="171450" indent="-171450">
              <a:lnSpc>
                <a:spcPts val="2340"/>
              </a:lnSpc>
              <a:buFont typeface="Arial" panose="020B0604020202020204" pitchFamily="34" charset="0"/>
              <a:buChar char="•"/>
            </a:pPr>
            <a:endParaRPr lang="en-US" sz="1400">
              <a:latin typeface="Futura PT Book" panose="020B0502020204020303" pitchFamily="34" charset="0"/>
            </a:endParaRPr>
          </a:p>
          <a:p>
            <a:pPr marL="171450" indent="-171450">
              <a:lnSpc>
                <a:spcPts val="2340"/>
              </a:lnSpc>
              <a:buFont typeface="Arial" panose="020B0604020202020204" pitchFamily="34" charset="0"/>
              <a:buChar char="•"/>
            </a:pPr>
            <a:endParaRPr lang="en-US" sz="1400">
              <a:latin typeface="Futura PT Book" panose="020B0502020204020303" pitchFamily="34" charset="0"/>
            </a:endParaRPr>
          </a:p>
          <a:p>
            <a:pPr marL="171450" indent="-171450">
              <a:lnSpc>
                <a:spcPts val="2340"/>
              </a:lnSpc>
              <a:buFont typeface="Arial" panose="020B0604020202020204" pitchFamily="34" charset="0"/>
              <a:buChar char="•"/>
            </a:pPr>
            <a:endParaRPr lang="en-US" sz="1400">
              <a:latin typeface="Futura PT Book" panose="020B0502020204020303" pitchFamily="34" charset="0"/>
            </a:endParaRPr>
          </a:p>
          <a:p>
            <a:pPr marL="171450" indent="-171450">
              <a:lnSpc>
                <a:spcPts val="2340"/>
              </a:lnSpc>
              <a:buFont typeface="Arial" panose="020B0604020202020204" pitchFamily="34" charset="0"/>
              <a:buChar char="•"/>
            </a:pPr>
            <a:endParaRPr lang="en-US" sz="1400">
              <a:latin typeface="Futura PT Book" panose="020B0502020204020303" pitchFamily="34" charset="0"/>
            </a:endParaRPr>
          </a:p>
          <a:p>
            <a:pPr marL="171450" indent="-171450">
              <a:lnSpc>
                <a:spcPts val="2340"/>
              </a:lnSpc>
              <a:buFont typeface="Arial" panose="020B0604020202020204" pitchFamily="34" charset="0"/>
              <a:buChar char="•"/>
            </a:pPr>
            <a:endParaRPr lang="de-DE" sz="1100">
              <a:latin typeface="Futura PT Book" panose="020B0502020204020303" pitchFamily="34" charset="0"/>
            </a:endParaRPr>
          </a:p>
        </p:txBody>
      </p:sp>
      <p:sp>
        <p:nvSpPr>
          <p:cNvPr id="6" name="Titel 2">
            <a:extLst>
              <a:ext uri="{FF2B5EF4-FFF2-40B4-BE49-F238E27FC236}">
                <a16:creationId xmlns:a16="http://schemas.microsoft.com/office/drawing/2014/main" id="{ED76FC14-A0EE-DBF1-4BB1-88A040119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1230135"/>
            <a:ext cx="10872788" cy="614678"/>
          </a:xfrm>
        </p:spPr>
        <p:txBody>
          <a:bodyPr/>
          <a:lstStyle/>
          <a:p>
            <a:r>
              <a:rPr lang="en-US"/>
              <a:t>TWO – TOP TRAVELLER</a:t>
            </a:r>
          </a:p>
        </p:txBody>
      </p:sp>
      <p:pic>
        <p:nvPicPr>
          <p:cNvPr id="4" name="Grafik 3" descr="Ein Bild, das Zubehör, Gepäck und Koffer, Handgepäck, Koffer enthält.&#10;&#10;KI-generierte Inhalte können fehlerhaft sein.">
            <a:extLst>
              <a:ext uri="{FF2B5EF4-FFF2-40B4-BE49-F238E27FC236}">
                <a16:creationId xmlns:a16="http://schemas.microsoft.com/office/drawing/2014/main" id="{C839E996-9489-D87E-2BBF-F1A80C5EE75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8172" y="3763566"/>
            <a:ext cx="2734392" cy="2734392"/>
          </a:xfrm>
          <a:prstGeom prst="rect">
            <a:avLst/>
          </a:prstGeom>
        </p:spPr>
      </p:pic>
      <p:pic>
        <p:nvPicPr>
          <p:cNvPr id="12" name="Grafik 11" descr="Ein Bild, das Gepäck und Koffer, Zubehör, Handgepäck, Band enthält.&#10;&#10;KI-generierte Inhalte können fehlerhaft sein.">
            <a:extLst>
              <a:ext uri="{FF2B5EF4-FFF2-40B4-BE49-F238E27FC236}">
                <a16:creationId xmlns:a16="http://schemas.microsoft.com/office/drawing/2014/main" id="{9D4DC875-2F8C-4EAF-7111-238DDCEE5C2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0192" y="1844813"/>
            <a:ext cx="1924145" cy="1924145"/>
          </a:xfrm>
          <a:prstGeom prst="rect">
            <a:avLst/>
          </a:prstGeom>
        </p:spPr>
      </p:pic>
      <p:pic>
        <p:nvPicPr>
          <p:cNvPr id="17" name="Grafik 16" descr="Ein Bild, das Zubehör, Gepäck und Koffer, Behälter, Handgepäck enthält.&#10;&#10;KI-generierte Inhalte können fehlerhaft sein.">
            <a:extLst>
              <a:ext uri="{FF2B5EF4-FFF2-40B4-BE49-F238E27FC236}">
                <a16:creationId xmlns:a16="http://schemas.microsoft.com/office/drawing/2014/main" id="{B3B8EE09-87C1-72D6-896D-2EB472A4F51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14337" y="1926617"/>
            <a:ext cx="1836949" cy="1836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562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uiExpand="1" build="allAtOnce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C9064-28D7-3BC0-81C1-E1579CA372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 descr="Ein Bild, das Zubehör, Behälter, Gepäck und Koffer, Tasche enthält.&#10;&#10;KI-generierte Inhalte können fehlerhaft sein.">
            <a:extLst>
              <a:ext uri="{FF2B5EF4-FFF2-40B4-BE49-F238E27FC236}">
                <a16:creationId xmlns:a16="http://schemas.microsoft.com/office/drawing/2014/main" id="{8378A497-BF61-84CC-2CE6-4511F31BA58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53551" y="2180492"/>
            <a:ext cx="4450209" cy="3732241"/>
          </a:xfrm>
          <a:prstGeom prst="rect">
            <a:avLst/>
          </a:prstGeom>
        </p:spPr>
      </p:pic>
      <p:sp>
        <p:nvSpPr>
          <p:cNvPr id="18" name="Textfeld 17">
            <a:extLst>
              <a:ext uri="{FF2B5EF4-FFF2-40B4-BE49-F238E27FC236}">
                <a16:creationId xmlns:a16="http://schemas.microsoft.com/office/drawing/2014/main" id="{DF7891A1-AEE2-4DF5-907F-CA2916975028}"/>
              </a:ext>
            </a:extLst>
          </p:cNvPr>
          <p:cNvSpPr txBox="1"/>
          <p:nvPr/>
        </p:nvSpPr>
        <p:spPr>
          <a:xfrm>
            <a:off x="663221" y="1934308"/>
            <a:ext cx="6013935" cy="625222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171450" indent="-171450">
              <a:lnSpc>
                <a:spcPts val="234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latin typeface="Futura PT Book" panose="020B0502020204020303" pitchFamily="34" charset="0"/>
              </a:rPr>
              <a:t>Padded notebook compartment with high density foam (HDF) </a:t>
            </a:r>
          </a:p>
          <a:p>
            <a:pPr marL="171450" indent="-171450">
              <a:lnSpc>
                <a:spcPts val="234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latin typeface="Futura PT Book" panose="020B0502020204020303" pitchFamily="34" charset="0"/>
              </a:rPr>
              <a:t>Additional protection due to metal wire frame </a:t>
            </a:r>
          </a:p>
          <a:p>
            <a:pPr marL="171450" indent="-171450">
              <a:lnSpc>
                <a:spcPts val="234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latin typeface="Futura PT Book" panose="020B0502020204020303" pitchFamily="34" charset="0"/>
              </a:rPr>
              <a:t>High-quality metal features </a:t>
            </a:r>
          </a:p>
          <a:p>
            <a:pPr marL="171450" indent="-171450">
              <a:lnSpc>
                <a:spcPts val="234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latin typeface="Futura PT Book" panose="020B0502020204020303" pitchFamily="34" charset="0"/>
              </a:rPr>
              <a:t>Storage space for documents </a:t>
            </a:r>
          </a:p>
          <a:p>
            <a:pPr marL="171450" indent="-171450">
              <a:lnSpc>
                <a:spcPts val="234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latin typeface="Futura PT Book" panose="020B0502020204020303" pitchFamily="34" charset="0"/>
              </a:rPr>
              <a:t>Front pocket with storage space for mobile accessories </a:t>
            </a:r>
          </a:p>
          <a:p>
            <a:pPr marL="171450" indent="-171450">
              <a:lnSpc>
                <a:spcPts val="234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latin typeface="Futura PT Book" panose="020B0502020204020303" pitchFamily="34" charset="0"/>
              </a:rPr>
              <a:t>Suitcase fixation strap </a:t>
            </a:r>
          </a:p>
          <a:p>
            <a:pPr marL="171450" indent="-171450">
              <a:lnSpc>
                <a:spcPts val="234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latin typeface="Futura PT Book" panose="020B0502020204020303" pitchFamily="34" charset="0"/>
              </a:rPr>
              <a:t>Removable, adjustable shoulder strap </a:t>
            </a:r>
          </a:p>
          <a:p>
            <a:pPr marL="171450" indent="-171450">
              <a:lnSpc>
                <a:spcPts val="234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latin typeface="Futura PT Book" panose="020B0502020204020303" pitchFamily="34" charset="0"/>
              </a:rPr>
              <a:t>Water-repellent material for comfortable travel in all weathers </a:t>
            </a:r>
          </a:p>
          <a:p>
            <a:pPr marL="171450" indent="-171450">
              <a:lnSpc>
                <a:spcPts val="234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latin typeface="Futura PT Book" panose="020B0502020204020303" pitchFamily="34" charset="0"/>
              </a:rPr>
              <a:t>Made of 4/5 recycled PET bottles</a:t>
            </a:r>
          </a:p>
          <a:p>
            <a:pPr marL="171450" indent="-171450">
              <a:lnSpc>
                <a:spcPts val="2340"/>
              </a:lnSpc>
              <a:buFont typeface="Arial" panose="020B0604020202020204" pitchFamily="34" charset="0"/>
              <a:buChar char="•"/>
            </a:pPr>
            <a:endParaRPr lang="en-US" sz="1400" dirty="0">
              <a:latin typeface="Futura PT Book" panose="020B0502020204020303" pitchFamily="34" charset="0"/>
            </a:endParaRPr>
          </a:p>
          <a:p>
            <a:pPr marL="171450" indent="-171450">
              <a:lnSpc>
                <a:spcPts val="2340"/>
              </a:lnSpc>
              <a:buFont typeface="Arial" panose="020B0604020202020204" pitchFamily="34" charset="0"/>
              <a:buChar char="•"/>
            </a:pPr>
            <a:endParaRPr lang="en-US" sz="1400" dirty="0">
              <a:latin typeface="Futura PT Book" panose="020B0502020204020303" pitchFamily="34" charset="0"/>
            </a:endParaRPr>
          </a:p>
          <a:p>
            <a:pPr marL="171450" indent="-171450">
              <a:lnSpc>
                <a:spcPts val="2340"/>
              </a:lnSpc>
              <a:buFont typeface="Arial" panose="020B0604020202020204" pitchFamily="34" charset="0"/>
              <a:buChar char="•"/>
            </a:pPr>
            <a:endParaRPr lang="en-US" sz="1400" dirty="0">
              <a:latin typeface="Futura PT Book" panose="020B0502020204020303" pitchFamily="34" charset="0"/>
            </a:endParaRPr>
          </a:p>
          <a:p>
            <a:pPr marL="171450" indent="-171450">
              <a:lnSpc>
                <a:spcPts val="2340"/>
              </a:lnSpc>
              <a:buFont typeface="Arial" panose="020B0604020202020204" pitchFamily="34" charset="0"/>
              <a:buChar char="•"/>
            </a:pPr>
            <a:endParaRPr lang="en-US" sz="1400" dirty="0">
              <a:latin typeface="Futura PT Book" panose="020B0502020204020303" pitchFamily="34" charset="0"/>
            </a:endParaRPr>
          </a:p>
          <a:p>
            <a:pPr marL="171450" indent="-171450">
              <a:lnSpc>
                <a:spcPts val="2340"/>
              </a:lnSpc>
              <a:buFont typeface="Arial" panose="020B0604020202020204" pitchFamily="34" charset="0"/>
              <a:buChar char="•"/>
            </a:pPr>
            <a:endParaRPr lang="en-US" sz="1400" dirty="0">
              <a:latin typeface="Futura PT Book" panose="020B0502020204020303" pitchFamily="34" charset="0"/>
            </a:endParaRPr>
          </a:p>
          <a:p>
            <a:pPr marL="171450" indent="-171450">
              <a:lnSpc>
                <a:spcPts val="2340"/>
              </a:lnSpc>
              <a:buFont typeface="Arial" panose="020B0604020202020204" pitchFamily="34" charset="0"/>
              <a:buChar char="•"/>
            </a:pPr>
            <a:endParaRPr lang="en-US" sz="1400" dirty="0">
              <a:latin typeface="Futura PT Book" panose="020B0502020204020303" pitchFamily="34" charset="0"/>
            </a:endParaRPr>
          </a:p>
          <a:p>
            <a:pPr marL="171450" indent="-171450">
              <a:lnSpc>
                <a:spcPts val="2340"/>
              </a:lnSpc>
              <a:buFont typeface="Arial" panose="020B0604020202020204" pitchFamily="34" charset="0"/>
              <a:buChar char="•"/>
            </a:pPr>
            <a:endParaRPr lang="en-US" sz="1400" dirty="0">
              <a:latin typeface="Futura PT Book" panose="020B0502020204020303" pitchFamily="34" charset="0"/>
            </a:endParaRPr>
          </a:p>
          <a:p>
            <a:pPr marL="171450" indent="-171450">
              <a:lnSpc>
                <a:spcPts val="2340"/>
              </a:lnSpc>
              <a:buFont typeface="Arial" panose="020B0604020202020204" pitchFamily="34" charset="0"/>
              <a:buChar char="•"/>
            </a:pPr>
            <a:endParaRPr lang="en-US" sz="1400" dirty="0">
              <a:latin typeface="Futura PT Book" panose="020B0502020204020303" pitchFamily="34" charset="0"/>
            </a:endParaRPr>
          </a:p>
          <a:p>
            <a:pPr marL="171450" indent="-171450">
              <a:lnSpc>
                <a:spcPts val="2340"/>
              </a:lnSpc>
              <a:buFont typeface="Arial" panose="020B0604020202020204" pitchFamily="34" charset="0"/>
              <a:buChar char="•"/>
            </a:pPr>
            <a:endParaRPr lang="en-US" sz="1400" dirty="0">
              <a:latin typeface="Futura PT Book" panose="020B0502020204020303" pitchFamily="34" charset="0"/>
            </a:endParaRPr>
          </a:p>
          <a:p>
            <a:pPr marL="171450" indent="-171450">
              <a:lnSpc>
                <a:spcPts val="2340"/>
              </a:lnSpc>
              <a:buFont typeface="Arial" panose="020B0604020202020204" pitchFamily="34" charset="0"/>
              <a:buChar char="•"/>
            </a:pPr>
            <a:endParaRPr lang="en-US" sz="1400" dirty="0">
              <a:latin typeface="Futura PT Book" panose="020B0502020204020303" pitchFamily="34" charset="0"/>
            </a:endParaRPr>
          </a:p>
          <a:p>
            <a:pPr marL="171450" indent="-171450">
              <a:lnSpc>
                <a:spcPts val="2340"/>
              </a:lnSpc>
              <a:buFont typeface="Arial" panose="020B0604020202020204" pitchFamily="34" charset="0"/>
              <a:buChar char="•"/>
            </a:pPr>
            <a:endParaRPr lang="en-US" sz="1400" dirty="0">
              <a:latin typeface="Futura PT Book" panose="020B0502020204020303" pitchFamily="34" charset="0"/>
            </a:endParaRPr>
          </a:p>
          <a:p>
            <a:pPr marL="171450" indent="-171450">
              <a:lnSpc>
                <a:spcPts val="2340"/>
              </a:lnSpc>
              <a:buFont typeface="Arial" panose="020B0604020202020204" pitchFamily="34" charset="0"/>
              <a:buChar char="•"/>
            </a:pPr>
            <a:endParaRPr lang="de-DE" sz="1100" dirty="0">
              <a:latin typeface="Futura PT Book" panose="020B0502020204020303" pitchFamily="34" charset="0"/>
            </a:endParaRPr>
          </a:p>
        </p:txBody>
      </p:sp>
      <p:sp>
        <p:nvSpPr>
          <p:cNvPr id="6" name="Titel 2">
            <a:extLst>
              <a:ext uri="{FF2B5EF4-FFF2-40B4-BE49-F238E27FC236}">
                <a16:creationId xmlns:a16="http://schemas.microsoft.com/office/drawing/2014/main" id="{ED7C84B9-63F4-3466-5D6C-45203A5F6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1230135"/>
            <a:ext cx="10872788" cy="614678"/>
          </a:xfrm>
        </p:spPr>
        <p:txBody>
          <a:bodyPr/>
          <a:lstStyle/>
          <a:p>
            <a:r>
              <a:rPr lang="en-US"/>
              <a:t>TWO – SLIM CASE</a:t>
            </a:r>
          </a:p>
        </p:txBody>
      </p:sp>
      <p:pic>
        <p:nvPicPr>
          <p:cNvPr id="8" name="Grafik 7" descr="Ein Bild, das Zubehör, Behälter, Koffer, Gepäck und Koffer enthält.&#10;&#10;KI-generierte Inhalte können fehlerhaft sein.">
            <a:extLst>
              <a:ext uri="{FF2B5EF4-FFF2-40B4-BE49-F238E27FC236}">
                <a16:creationId xmlns:a16="http://schemas.microsoft.com/office/drawing/2014/main" id="{51D60113-A476-4AFA-0647-91FA0DFB678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93058" y="3848355"/>
            <a:ext cx="2373868" cy="2373868"/>
          </a:xfrm>
          <a:prstGeom prst="rect">
            <a:avLst/>
          </a:prstGeom>
        </p:spPr>
      </p:pic>
      <p:pic>
        <p:nvPicPr>
          <p:cNvPr id="17" name="Grafik 16" descr="Ein Bild, das Everyday Carry, Zubehör, Behälter, Geldbeutel enthält.&#10;&#10;KI-generierte Inhalte können fehlerhaft sein.">
            <a:extLst>
              <a:ext uri="{FF2B5EF4-FFF2-40B4-BE49-F238E27FC236}">
                <a16:creationId xmlns:a16="http://schemas.microsoft.com/office/drawing/2014/main" id="{6AD9A1EF-6794-AB04-4842-C2FBC1F4255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754474" y="1765494"/>
            <a:ext cx="3251037" cy="1758463"/>
          </a:xfrm>
          <a:prstGeom prst="rect">
            <a:avLst/>
          </a:prstGeom>
        </p:spPr>
      </p:pic>
      <p:pic>
        <p:nvPicPr>
          <p:cNvPr id="4" name="Grafik 3" descr="Ein Bild, das Behälter, Zubehör, Gepäck und Koffer, Tasche enthält.&#10;&#10;KI-generierte Inhalte können fehlerhaft sein.">
            <a:extLst>
              <a:ext uri="{FF2B5EF4-FFF2-40B4-BE49-F238E27FC236}">
                <a16:creationId xmlns:a16="http://schemas.microsoft.com/office/drawing/2014/main" id="{0CB12FB3-E3B2-758B-4686-BFB227AD37C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434584" y="2904978"/>
            <a:ext cx="2682388" cy="2257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37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uiExpand="1" build="allAtOnce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775E88-CD1F-B74D-0E1E-BB21D07A5B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80FD6F11-2A76-1C3A-FDF6-323EA8B152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4" y="2056685"/>
            <a:ext cx="10781511" cy="462512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de-DE" dirty="0">
                <a:latin typeface="Futura PT Demi" panose="020B0702020204020303" pitchFamily="34" charset="0"/>
              </a:rPr>
              <a:t>Target User Group:</a:t>
            </a:r>
            <a:r>
              <a:rPr lang="de-DE" dirty="0"/>
              <a:t>	Corporate (</a:t>
            </a:r>
            <a:r>
              <a:rPr lang="de-DE" dirty="0" err="1"/>
              <a:t>volume</a:t>
            </a:r>
            <a:r>
              <a:rPr lang="de-DE" dirty="0"/>
              <a:t>) </a:t>
            </a:r>
            <a:r>
              <a:rPr lang="de-DE" dirty="0" err="1"/>
              <a:t>tenders</a:t>
            </a:r>
            <a:r>
              <a:rPr lang="de-DE" dirty="0"/>
              <a:t>, </a:t>
            </a:r>
            <a:r>
              <a:rPr lang="de-DE" dirty="0" err="1"/>
              <a:t>basic</a:t>
            </a:r>
            <a:r>
              <a:rPr lang="de-DE" dirty="0"/>
              <a:t> </a:t>
            </a:r>
            <a:r>
              <a:rPr lang="de-DE" dirty="0" err="1"/>
              <a:t>corporate</a:t>
            </a:r>
            <a:r>
              <a:rPr lang="de-DE" dirty="0"/>
              <a:t> </a:t>
            </a:r>
            <a:r>
              <a:rPr lang="de-DE" dirty="0" err="1"/>
              <a:t>basket</a:t>
            </a:r>
            <a:r>
              <a:rPr lang="de-DE" dirty="0"/>
              <a:t>, and </a:t>
            </a:r>
            <a:r>
              <a:rPr lang="de-DE" dirty="0" err="1"/>
              <a:t>customers</a:t>
            </a:r>
            <a:r>
              <a:rPr lang="de-DE" dirty="0"/>
              <a:t> </a:t>
            </a:r>
            <a:r>
              <a:rPr lang="de-DE" dirty="0" err="1"/>
              <a:t>seeking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„</a:t>
            </a:r>
            <a:r>
              <a:rPr lang="de-DE" dirty="0" err="1"/>
              <a:t>value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money</a:t>
            </a:r>
            <a:r>
              <a:rPr lang="de-DE" dirty="0"/>
              <a:t>“</a:t>
            </a:r>
          </a:p>
          <a:p>
            <a:endParaRPr lang="de-DE" dirty="0"/>
          </a:p>
          <a:p>
            <a:pPr>
              <a:buNone/>
            </a:pPr>
            <a:r>
              <a:rPr lang="de-DE" dirty="0">
                <a:latin typeface="Futura PT Demi" panose="020B0702020204020303" pitchFamily="34" charset="0"/>
              </a:rPr>
              <a:t>Target Customers:</a:t>
            </a:r>
            <a:r>
              <a:rPr lang="de-DE" dirty="0"/>
              <a:t>	Companies </a:t>
            </a:r>
            <a:r>
              <a:rPr lang="de-DE" dirty="0" err="1"/>
              <a:t>with</a:t>
            </a:r>
            <a:r>
              <a:rPr lang="de-DE" dirty="0"/>
              <a:t> mobile IT </a:t>
            </a:r>
            <a:r>
              <a:rPr lang="de-DE" dirty="0" err="1"/>
              <a:t>infrastructure</a:t>
            </a:r>
            <a:r>
              <a:rPr lang="de-DE" dirty="0"/>
              <a:t> (IT, Banks, Administration, Sales, …) </a:t>
            </a:r>
          </a:p>
          <a:p>
            <a:pPr>
              <a:buNone/>
            </a:pPr>
            <a:r>
              <a:rPr lang="de-DE" dirty="0"/>
              <a:t>		Educational </a:t>
            </a:r>
            <a:r>
              <a:rPr lang="de-DE" dirty="0" err="1"/>
              <a:t>institutions</a:t>
            </a:r>
            <a:r>
              <a:rPr lang="de-DE" dirty="0"/>
              <a:t> and </a:t>
            </a:r>
            <a:r>
              <a:rPr lang="de-DE" dirty="0" err="1"/>
              <a:t>universities</a:t>
            </a:r>
            <a:r>
              <a:rPr lang="de-DE" dirty="0"/>
              <a:t> (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their</a:t>
            </a:r>
            <a:r>
              <a:rPr lang="de-DE" dirty="0"/>
              <a:t> </a:t>
            </a:r>
            <a:r>
              <a:rPr lang="de-DE" dirty="0" err="1"/>
              <a:t>teachers</a:t>
            </a:r>
            <a:r>
              <a:rPr lang="de-DE" dirty="0"/>
              <a:t>, </a:t>
            </a:r>
            <a:r>
              <a:rPr lang="de-DE" dirty="0" err="1"/>
              <a:t>lecturers</a:t>
            </a:r>
            <a:r>
              <a:rPr lang="de-DE" dirty="0"/>
              <a:t>, </a:t>
            </a:r>
            <a:r>
              <a:rPr lang="de-DE" dirty="0" err="1"/>
              <a:t>students</a:t>
            </a:r>
            <a:r>
              <a:rPr lang="de-DE" dirty="0"/>
              <a:t>,..)</a:t>
            </a:r>
          </a:p>
          <a:p>
            <a:pPr>
              <a:buNone/>
            </a:pPr>
            <a:r>
              <a:rPr lang="de-DE" dirty="0"/>
              <a:t>		</a:t>
            </a:r>
            <a:r>
              <a:rPr lang="de-DE" dirty="0" err="1"/>
              <a:t>Authorities</a:t>
            </a:r>
            <a:r>
              <a:rPr lang="de-DE" dirty="0"/>
              <a:t> &amp; </a:t>
            </a:r>
            <a:r>
              <a:rPr lang="de-DE" dirty="0" err="1"/>
              <a:t>public</a:t>
            </a:r>
            <a:r>
              <a:rPr lang="de-DE" dirty="0"/>
              <a:t> </a:t>
            </a:r>
            <a:r>
              <a:rPr lang="de-DE" dirty="0" err="1"/>
              <a:t>institutions</a:t>
            </a:r>
            <a:r>
              <a:rPr lang="de-DE" dirty="0"/>
              <a:t> (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interest</a:t>
            </a:r>
            <a:r>
              <a:rPr lang="de-DE" dirty="0"/>
              <a:t> in </a:t>
            </a:r>
            <a:r>
              <a:rPr lang="de-DE" dirty="0" err="1"/>
              <a:t>sustainable</a:t>
            </a:r>
            <a:r>
              <a:rPr lang="de-DE" dirty="0"/>
              <a:t> </a:t>
            </a:r>
            <a:r>
              <a:rPr lang="de-DE" dirty="0" err="1"/>
              <a:t>products</a:t>
            </a:r>
            <a:r>
              <a:rPr lang="de-DE" dirty="0"/>
              <a:t> and </a:t>
            </a:r>
            <a:r>
              <a:rPr lang="de-DE" dirty="0" err="1"/>
              <a:t>security</a:t>
            </a:r>
            <a:r>
              <a:rPr lang="de-DE" dirty="0"/>
              <a:t> </a:t>
            </a:r>
            <a:r>
              <a:rPr lang="de-DE" dirty="0" err="1"/>
              <a:t>features</a:t>
            </a:r>
            <a:r>
              <a:rPr lang="de-DE" dirty="0"/>
              <a:t>)</a:t>
            </a:r>
            <a:br>
              <a:rPr lang="de-DE" dirty="0"/>
            </a:br>
            <a:r>
              <a:rPr lang="de-DE" dirty="0"/>
              <a:t>		</a:t>
            </a:r>
            <a:r>
              <a:rPr lang="de-DE" dirty="0">
                <a:sym typeface="Wingdings" pitchFamily="2" charset="2"/>
              </a:rPr>
              <a:t> </a:t>
            </a:r>
            <a:r>
              <a:rPr lang="de-DE" dirty="0"/>
              <a:t>Simple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perfect</a:t>
            </a:r>
            <a:r>
              <a:rPr lang="de-DE" dirty="0"/>
              <a:t> </a:t>
            </a:r>
            <a:r>
              <a:rPr lang="de-DE" dirty="0" err="1"/>
              <a:t>choice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everybody</a:t>
            </a:r>
            <a:r>
              <a:rPr lang="de-DE" dirty="0"/>
              <a:t> </a:t>
            </a:r>
            <a:r>
              <a:rPr lang="de-DE" dirty="0" err="1"/>
              <a:t>seeking</a:t>
            </a:r>
            <a:r>
              <a:rPr lang="de-DE" dirty="0"/>
              <a:t> a </a:t>
            </a:r>
            <a:r>
              <a:rPr lang="de-DE" dirty="0" err="1"/>
              <a:t>great</a:t>
            </a:r>
            <a:r>
              <a:rPr lang="de-DE" dirty="0"/>
              <a:t> </a:t>
            </a:r>
            <a:r>
              <a:rPr lang="de-DE" dirty="0" err="1"/>
              <a:t>product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an </a:t>
            </a:r>
            <a:r>
              <a:rPr lang="de-DE" dirty="0" err="1"/>
              <a:t>attractive</a:t>
            </a:r>
            <a:r>
              <a:rPr lang="de-DE" dirty="0"/>
              <a:t> </a:t>
            </a:r>
            <a:r>
              <a:rPr lang="de-DE" dirty="0" err="1"/>
              <a:t>price</a:t>
            </a:r>
            <a:r>
              <a:rPr lang="de-DE" dirty="0"/>
              <a:t>.</a:t>
            </a:r>
          </a:p>
          <a:p>
            <a:pPr>
              <a:buNone/>
            </a:pPr>
            <a:endParaRPr lang="de-DE" dirty="0"/>
          </a:p>
          <a:p>
            <a:pPr>
              <a:buNone/>
              <a:tabLst>
                <a:tab pos="2422525" algn="l"/>
                <a:tab pos="3051175" algn="l"/>
              </a:tabLst>
            </a:pPr>
            <a:endParaRPr lang="de-DE" dirty="0">
              <a:latin typeface="Futura PT Demi" panose="020B0702020204020303" pitchFamily="34" charset="0"/>
            </a:endParaRPr>
          </a:p>
          <a:p>
            <a:pPr>
              <a:buNone/>
              <a:tabLst>
                <a:tab pos="2422525" algn="l"/>
                <a:tab pos="3051175" algn="l"/>
              </a:tabLst>
            </a:pPr>
            <a:r>
              <a:rPr lang="de-DE" dirty="0">
                <a:latin typeface="Futura PT Demi" panose="020B0702020204020303" pitchFamily="34" charset="0"/>
              </a:rPr>
              <a:t>Customer </a:t>
            </a:r>
            <a:r>
              <a:rPr lang="de-DE" dirty="0" err="1">
                <a:latin typeface="Futura PT Demi" panose="020B0702020204020303" pitchFamily="34" charset="0"/>
              </a:rPr>
              <a:t>Demands</a:t>
            </a:r>
            <a:r>
              <a:rPr lang="de-DE" dirty="0">
                <a:latin typeface="Futura PT Demi" panose="020B0702020204020303" pitchFamily="34" charset="0"/>
              </a:rPr>
              <a:t> 	 	Benefits</a:t>
            </a:r>
          </a:p>
          <a:p>
            <a:pPr>
              <a:buNone/>
              <a:tabLst>
                <a:tab pos="2422525" algn="l"/>
                <a:tab pos="3051175" algn="l"/>
              </a:tabLst>
            </a:pPr>
            <a:r>
              <a:rPr lang="en-US" dirty="0"/>
              <a:t>Protection on the move	</a:t>
            </a:r>
            <a:r>
              <a:rPr lang="en-US" dirty="0">
                <a:sym typeface="Wingdings" pitchFamily="2" charset="2"/>
              </a:rPr>
              <a:t></a:t>
            </a:r>
            <a:r>
              <a:rPr lang="en-US" dirty="0"/>
              <a:t>	Robust construction, HDF cushioning and metal fittings for safe transportation of devices</a:t>
            </a:r>
          </a:p>
          <a:p>
            <a:pPr>
              <a:buNone/>
              <a:tabLst>
                <a:tab pos="2422525" algn="l"/>
                <a:tab pos="3051175" algn="l"/>
              </a:tabLst>
            </a:pPr>
            <a:r>
              <a:rPr lang="en-US" dirty="0"/>
              <a:t>Achieving sustainability goals	</a:t>
            </a:r>
            <a:r>
              <a:rPr lang="en-US" dirty="0">
                <a:sym typeface="Wingdings" pitchFamily="2" charset="2"/>
              </a:rPr>
              <a:t></a:t>
            </a:r>
            <a:r>
              <a:rPr lang="en-US" dirty="0"/>
              <a:t>	TWO uses up to 12 recycled PET bottles</a:t>
            </a:r>
          </a:p>
          <a:p>
            <a:pPr>
              <a:buNone/>
              <a:tabLst>
                <a:tab pos="2422525" algn="l"/>
                <a:tab pos="3051175" algn="l"/>
              </a:tabLst>
            </a:pPr>
            <a:r>
              <a:rPr lang="en-US" dirty="0"/>
              <a:t>Investment security	</a:t>
            </a:r>
            <a:r>
              <a:rPr lang="en-US" dirty="0">
                <a:sym typeface="Wingdings" pitchFamily="2" charset="2"/>
              </a:rPr>
              <a:t></a:t>
            </a:r>
            <a:r>
              <a:rPr lang="en-US" dirty="0"/>
              <a:t>	DICOTA stands for tested quality and durable materials - ideal for company equipment</a:t>
            </a:r>
          </a:p>
          <a:p>
            <a:pPr>
              <a:buNone/>
              <a:tabLst>
                <a:tab pos="2422525" algn="l"/>
                <a:tab pos="3051175" algn="l"/>
              </a:tabLst>
            </a:pPr>
            <a:r>
              <a:rPr lang="en-US" dirty="0"/>
              <a:t>Convenience for users	</a:t>
            </a:r>
            <a:r>
              <a:rPr lang="en-US" dirty="0">
                <a:sym typeface="Wingdings" pitchFamily="2" charset="2"/>
              </a:rPr>
              <a:t></a:t>
            </a:r>
            <a:r>
              <a:rPr lang="en-US" dirty="0"/>
              <a:t>	Cushioned handles, straps and trolley fastening - TWO offers convenience in everyday working life</a:t>
            </a:r>
          </a:p>
          <a:p>
            <a:pPr>
              <a:buNone/>
              <a:tabLst>
                <a:tab pos="2422525" algn="l"/>
                <a:tab pos="3051175" algn="l"/>
              </a:tabLst>
            </a:pPr>
            <a:r>
              <a:rPr lang="en-US" dirty="0"/>
              <a:t>Ease-of-use	</a:t>
            </a:r>
            <a:r>
              <a:rPr lang="en-US" dirty="0">
                <a:sym typeface="Wingdings" pitchFamily="2" charset="2"/>
              </a:rPr>
              <a:t></a:t>
            </a:r>
            <a:r>
              <a:rPr lang="en-US" dirty="0"/>
              <a:t>	Simple but functional design with enough storage space for additional accessories</a:t>
            </a:r>
          </a:p>
        </p:txBody>
      </p:sp>
      <p:sp>
        <p:nvSpPr>
          <p:cNvPr id="6" name="Titel 2">
            <a:extLst>
              <a:ext uri="{FF2B5EF4-FFF2-40B4-BE49-F238E27FC236}">
                <a16:creationId xmlns:a16="http://schemas.microsoft.com/office/drawing/2014/main" id="{2DAFA12B-35F9-77E0-52C8-28D5D94F7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1230135"/>
            <a:ext cx="10872788" cy="614678"/>
          </a:xfrm>
        </p:spPr>
        <p:txBody>
          <a:bodyPr/>
          <a:lstStyle/>
          <a:p>
            <a:r>
              <a:rPr lang="en-US" noProof="0"/>
              <a:t>TWO – TARGET GROUP &amp; SALES ARGUMENTS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60634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606FD0-37BE-F3B8-E94F-B67135B47C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2">
            <a:extLst>
              <a:ext uri="{FF2B5EF4-FFF2-40B4-BE49-F238E27FC236}">
                <a16:creationId xmlns:a16="http://schemas.microsoft.com/office/drawing/2014/main" id="{E71AF93F-8F4F-D994-6773-33134B04A42D}"/>
              </a:ext>
            </a:extLst>
          </p:cNvPr>
          <p:cNvSpPr txBox="1">
            <a:spLocks/>
          </p:cNvSpPr>
          <p:nvPr/>
        </p:nvSpPr>
        <p:spPr>
          <a:xfrm>
            <a:off x="695325" y="1230135"/>
            <a:ext cx="7300538" cy="614678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 baseline="0">
                <a:solidFill>
                  <a:schemeClr val="tx1"/>
                </a:solidFill>
                <a:latin typeface="Futura PT Demi" panose="020B0502020204020303" pitchFamily="34" charset="77"/>
                <a:ea typeface="+mj-ea"/>
                <a:cs typeface="+mj-cs"/>
              </a:defRPr>
            </a:lvl1pPr>
          </a:lstStyle>
          <a:p>
            <a:r>
              <a:rPr kumimoji="0" lang="en-US" sz="3600" b="1" i="0" u="none" strike="noStrike" kern="1200" cap="all" spc="0" normalizeH="0" baseline="0" noProof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Futura PT Demi" panose="020B0502020204020303" pitchFamily="34" charset="77"/>
                <a:ea typeface="+mn-ea"/>
                <a:cs typeface="+mn-cs"/>
              </a:rPr>
              <a:t>TWO – SUCCESSOR OVERVIEW</a:t>
            </a:r>
            <a:endParaRPr lang="de-DE"/>
          </a:p>
        </p:txBody>
      </p:sp>
      <p:graphicFrame>
        <p:nvGraphicFramePr>
          <p:cNvPr id="2" name="Tabelle 1">
            <a:extLst>
              <a:ext uri="{FF2B5EF4-FFF2-40B4-BE49-F238E27FC236}">
                <a16:creationId xmlns:a16="http://schemas.microsoft.com/office/drawing/2014/main" id="{B7E0AF46-8B09-D8F2-44BC-F74C7DA7C7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7042702"/>
              </p:ext>
            </p:extLst>
          </p:nvPr>
        </p:nvGraphicFramePr>
        <p:xfrm>
          <a:off x="695324" y="2141513"/>
          <a:ext cx="9841376" cy="381411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20072">
                  <a:extLst>
                    <a:ext uri="{9D8B030D-6E8A-4147-A177-3AD203B41FA5}">
                      <a16:colId xmlns:a16="http://schemas.microsoft.com/office/drawing/2014/main" val="2608732847"/>
                    </a:ext>
                  </a:extLst>
                </a:gridCol>
                <a:gridCol w="1020072">
                  <a:extLst>
                    <a:ext uri="{9D8B030D-6E8A-4147-A177-3AD203B41FA5}">
                      <a16:colId xmlns:a16="http://schemas.microsoft.com/office/drawing/2014/main" val="4134673132"/>
                    </a:ext>
                  </a:extLst>
                </a:gridCol>
                <a:gridCol w="2190836">
                  <a:extLst>
                    <a:ext uri="{9D8B030D-6E8A-4147-A177-3AD203B41FA5}">
                      <a16:colId xmlns:a16="http://schemas.microsoft.com/office/drawing/2014/main" val="1631338565"/>
                    </a:ext>
                  </a:extLst>
                </a:gridCol>
                <a:gridCol w="765054">
                  <a:extLst>
                    <a:ext uri="{9D8B030D-6E8A-4147-A177-3AD203B41FA5}">
                      <a16:colId xmlns:a16="http://schemas.microsoft.com/office/drawing/2014/main" val="908720820"/>
                    </a:ext>
                  </a:extLst>
                </a:gridCol>
                <a:gridCol w="1020072">
                  <a:extLst>
                    <a:ext uri="{9D8B030D-6E8A-4147-A177-3AD203B41FA5}">
                      <a16:colId xmlns:a16="http://schemas.microsoft.com/office/drawing/2014/main" val="150229917"/>
                    </a:ext>
                  </a:extLst>
                </a:gridCol>
                <a:gridCol w="1912635">
                  <a:extLst>
                    <a:ext uri="{9D8B030D-6E8A-4147-A177-3AD203B41FA5}">
                      <a16:colId xmlns:a16="http://schemas.microsoft.com/office/drawing/2014/main" val="2432185888"/>
                    </a:ext>
                  </a:extLst>
                </a:gridCol>
                <a:gridCol w="1912635">
                  <a:extLst>
                    <a:ext uri="{9D8B030D-6E8A-4147-A177-3AD203B41FA5}">
                      <a16:colId xmlns:a16="http://schemas.microsoft.com/office/drawing/2014/main" val="2450255575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Demi" panose="020B0702020204020303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100" b="0" u="none" strike="noStrike">
                          <a:effectLst/>
                          <a:latin typeface="Futura PT Demi" panose="020B0702020204020303" pitchFamily="34" charset="0"/>
                        </a:rPr>
                        <a:t>Item Code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Demi" panose="020B0702020204020303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100" b="0" u="none" strike="noStrike">
                          <a:effectLst/>
                          <a:latin typeface="Futura PT Demi" panose="020B0702020204020303" pitchFamily="34" charset="0"/>
                        </a:rPr>
                        <a:t>Item Name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Demi" panose="020B0702020204020303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Demi" panose="020B0702020204020303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100" b="0" u="none" strike="noStrike">
                          <a:effectLst/>
                          <a:latin typeface="Futura PT Demi" panose="020B0702020204020303" pitchFamily="34" charset="0"/>
                        </a:rPr>
                        <a:t>Item Code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Demi" panose="020B0702020204020303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100" b="0" u="none" strike="noStrike">
                          <a:effectLst/>
                          <a:latin typeface="Futura PT Demi" panose="020B0702020204020303" pitchFamily="34" charset="0"/>
                        </a:rPr>
                        <a:t>Item Name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Demi" panose="020B0702020204020303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Demi" panose="020B0702020204020303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2466428"/>
                  </a:ext>
                </a:extLst>
              </a:tr>
              <a:tr h="190500">
                <a:tc rowSpan="2"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de-DE" sz="1100" u="none" strike="noStrike">
                        <a:effectLst/>
                        <a:latin typeface="Futura PT Book" panose="020B0502020204020303" pitchFamily="34" charset="0"/>
                      </a:endParaRPr>
                    </a:p>
                    <a:p>
                      <a:pPr algn="l" fontAlgn="b">
                        <a:buNone/>
                      </a:pPr>
                      <a:r>
                        <a:rPr lang="de-DE" sz="1100" u="none" strike="noStrike">
                          <a:effectLst/>
                          <a:latin typeface="Futura PT Book" panose="020B0502020204020303" pitchFamily="34" charset="0"/>
                        </a:rPr>
                        <a:t>D30914-RPET</a:t>
                      </a:r>
                    </a:p>
                    <a:p>
                      <a:pPr algn="l" fontAlgn="b">
                        <a:buNone/>
                      </a:pP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100" u="none" strike="noStrike">
                          <a:effectLst/>
                          <a:latin typeface="Futura PT Book" panose="020B0502020204020303" pitchFamily="34" charset="0"/>
                        </a:rPr>
                        <a:t>Eco </a:t>
                      </a:r>
                      <a:r>
                        <a:rPr lang="de-DE" sz="1100" u="none" strike="noStrike" err="1">
                          <a:effectLst/>
                          <a:latin typeface="Futura PT Book" panose="020B0502020204020303" pitchFamily="34" charset="0"/>
                        </a:rPr>
                        <a:t>Backpack</a:t>
                      </a:r>
                      <a:r>
                        <a:rPr lang="de-DE" sz="1100" u="none" strike="noStrike">
                          <a:effectLst/>
                          <a:latin typeface="Futura PT Book" panose="020B0502020204020303" pitchFamily="34" charset="0"/>
                        </a:rPr>
                        <a:t> BASE 13-14.1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0" u="none" strike="noStrike">
                          <a:effectLst/>
                          <a:latin typeface="Futura PT Book" panose="020B0502020204020303" pitchFamily="34" charset="0"/>
                          <a:sym typeface="Wingdings" pitchFamily="2" charset="2"/>
                        </a:rPr>
                        <a:t></a:t>
                      </a:r>
                      <a:endParaRPr lang="de-DE" sz="20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100" u="none" strike="noStrike">
                          <a:effectLst/>
                          <a:latin typeface="Futura PT Book" panose="020B0502020204020303" pitchFamily="34" charset="0"/>
                        </a:rPr>
                        <a:t>D3250103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100" u="none" strike="noStrike" err="1">
                          <a:effectLst/>
                          <a:latin typeface="Futura PT Book" panose="020B0502020204020303" pitchFamily="34" charset="0"/>
                        </a:rPr>
                        <a:t>Backpack</a:t>
                      </a:r>
                      <a:r>
                        <a:rPr lang="de-DE" sz="1100" u="none" strike="noStrike">
                          <a:effectLst/>
                          <a:latin typeface="Futura PT Book" panose="020B0502020204020303" pitchFamily="34" charset="0"/>
                        </a:rPr>
                        <a:t> TWO 13-14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2846203"/>
                  </a:ext>
                </a:extLst>
              </a:tr>
              <a:tr h="190500">
                <a:tc vMerge="1"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de-DE" sz="1100" u="none" strike="noStrike">
                        <a:effectLst/>
                        <a:latin typeface="Futura PT Book" panose="020B0502020204020303" pitchFamily="34" charset="0"/>
                      </a:endParaRPr>
                    </a:p>
                    <a:p>
                      <a:pPr algn="l" fontAlgn="b">
                        <a:buNone/>
                      </a:pPr>
                      <a:r>
                        <a:rPr lang="de-DE" sz="1100" u="none" strike="noStrike">
                          <a:effectLst/>
                          <a:latin typeface="Futura PT Book" panose="020B0502020204020303" pitchFamily="34" charset="0"/>
                        </a:rPr>
                        <a:t>D30913-RPET</a:t>
                      </a:r>
                    </a:p>
                    <a:p>
                      <a:pPr algn="l" fontAlgn="b">
                        <a:buNone/>
                      </a:pPr>
                      <a:endParaRPr lang="de-DE" sz="1100" u="none" strike="noStrike"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100" u="none" strike="noStrike">
                          <a:effectLst/>
                          <a:latin typeface="Futura PT Book" panose="020B0502020204020303" pitchFamily="34" charset="0"/>
                        </a:rPr>
                        <a:t>Eco </a:t>
                      </a:r>
                      <a:r>
                        <a:rPr lang="de-DE" sz="1100" u="none" strike="noStrike" err="1">
                          <a:effectLst/>
                          <a:latin typeface="Futura PT Book" panose="020B0502020204020303" pitchFamily="34" charset="0"/>
                        </a:rPr>
                        <a:t>Backpack</a:t>
                      </a:r>
                      <a:r>
                        <a:rPr lang="de-DE" sz="1100" u="none" strike="noStrike">
                          <a:effectLst/>
                          <a:latin typeface="Futura PT Book" panose="020B0502020204020303" pitchFamily="34" charset="0"/>
                        </a:rPr>
                        <a:t> BASE 15-17.3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0" u="none" strike="noStrike">
                          <a:effectLst/>
                          <a:latin typeface="Futura PT Book" panose="020B0502020204020303" pitchFamily="34" charset="0"/>
                          <a:sym typeface="Wingdings" pitchFamily="2" charset="2"/>
                        </a:rPr>
                        <a:t></a:t>
                      </a:r>
                      <a:endParaRPr lang="de-DE" sz="20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100" u="none" strike="noStrike">
                          <a:effectLst/>
                          <a:latin typeface="Futura PT Book" panose="020B0502020204020303" pitchFamily="34" charset="0"/>
                        </a:rPr>
                        <a:t>D3250104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100" u="none" strike="noStrike" err="1">
                          <a:effectLst/>
                          <a:latin typeface="Futura PT Book" panose="020B0502020204020303" pitchFamily="34" charset="0"/>
                        </a:rPr>
                        <a:t>Backpack</a:t>
                      </a:r>
                      <a:r>
                        <a:rPr lang="de-DE" sz="1100" u="none" strike="noStrike">
                          <a:effectLst/>
                          <a:latin typeface="Futura PT Book" panose="020B0502020204020303" pitchFamily="34" charset="0"/>
                        </a:rPr>
                        <a:t> TWO 15-17.3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462736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br>
                        <a:rPr lang="de-DE" sz="1100" u="none" strike="noStrike">
                          <a:effectLst/>
                          <a:latin typeface="Futura PT Book" panose="020B0502020204020303" pitchFamily="34" charset="0"/>
                        </a:rPr>
                      </a:br>
                      <a:endParaRPr lang="de-DE" sz="1100" u="none" strike="noStrike">
                        <a:effectLst/>
                        <a:latin typeface="Futura PT Book" panose="020B0502020204020303" pitchFamily="34" charset="0"/>
                      </a:endParaRPr>
                    </a:p>
                    <a:p>
                      <a:pPr algn="l" fontAlgn="b">
                        <a:buNone/>
                      </a:pPr>
                      <a:r>
                        <a:rPr lang="de-DE" sz="1100" u="none" strike="noStrike">
                          <a:effectLst/>
                          <a:latin typeface="Futura PT Book" panose="020B0502020204020303" pitchFamily="34" charset="0"/>
                        </a:rPr>
                        <a:t>D31839-RPET</a:t>
                      </a:r>
                    </a:p>
                    <a:p>
                      <a:pPr algn="l" fontAlgn="b">
                        <a:buNone/>
                      </a:pP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  <a:p>
                      <a:pPr algn="l" fontAlgn="b">
                        <a:buNone/>
                      </a:pP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 dirty="0">
                          <a:effectLst/>
                          <a:latin typeface="Futura PT Book" panose="020B0502020204020303" pitchFamily="34" charset="0"/>
                        </a:rPr>
                        <a:t>Eco Backpack Plus BASE 13-16</a:t>
                      </a:r>
                    </a:p>
                    <a:p>
                      <a:pPr algn="l" fontAlgn="b">
                        <a:buNone/>
                      </a:pP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  <a:p>
                      <a:pPr algn="l" fontAlgn="b">
                        <a:buNone/>
                      </a:pP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0" u="none" strike="noStrike">
                          <a:effectLst/>
                          <a:latin typeface="Futura PT Book" panose="020B0502020204020303" pitchFamily="34" charset="0"/>
                          <a:sym typeface="Wingdings" pitchFamily="2" charset="2"/>
                        </a:rPr>
                        <a:t></a:t>
                      </a:r>
                      <a:endParaRPr lang="de-DE" sz="2000" u="none" strike="noStrike">
                        <a:effectLst/>
                        <a:latin typeface="Futura PT Book" panose="020B0502020204020303" pitchFamily="34" charset="0"/>
                      </a:endParaRPr>
                    </a:p>
                    <a:p>
                      <a:pPr algn="ctr" fontAlgn="b">
                        <a:buNone/>
                      </a:pPr>
                      <a:endParaRPr lang="de-DE" sz="20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100" u="none" strike="noStrike">
                          <a:effectLst/>
                          <a:latin typeface="Futura PT Book" panose="020B0502020204020303" pitchFamily="34" charset="0"/>
                        </a:rPr>
                        <a:t>D3250105</a:t>
                      </a:r>
                    </a:p>
                    <a:p>
                      <a:pPr algn="l" fontAlgn="b">
                        <a:buNone/>
                      </a:pP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  <a:p>
                      <a:pPr algn="l" fontAlgn="b">
                        <a:buNone/>
                      </a:pP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100" u="none" strike="noStrike" err="1">
                          <a:effectLst/>
                          <a:latin typeface="Futura PT Book" panose="020B0502020204020303" pitchFamily="34" charset="0"/>
                        </a:rPr>
                        <a:t>Backpack</a:t>
                      </a:r>
                      <a:r>
                        <a:rPr lang="de-DE" sz="1100" u="none" strike="noStrike">
                          <a:effectLst/>
                          <a:latin typeface="Futura PT Book" panose="020B0502020204020303" pitchFamily="34" charset="0"/>
                        </a:rPr>
                        <a:t> Plus TWO 14-16 </a:t>
                      </a:r>
                    </a:p>
                    <a:p>
                      <a:pPr algn="l" fontAlgn="b">
                        <a:buNone/>
                      </a:pP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  <a:p>
                      <a:pPr algn="l" fontAlgn="b">
                        <a:buNone/>
                      </a:pP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0710281"/>
                  </a:ext>
                </a:extLst>
              </a:tr>
              <a:tr h="190500">
                <a:tc rowSpan="3"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100" u="none" strike="noStrike">
                          <a:effectLst/>
                          <a:latin typeface="Futura PT Book" panose="020B0502020204020303" pitchFamily="34" charset="0"/>
                        </a:rPr>
                        <a:t>D31323-RPET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100" u="none" strike="noStrike">
                          <a:effectLst/>
                          <a:latin typeface="Futura PT Book" panose="020B0502020204020303" pitchFamily="34" charset="0"/>
                        </a:rPr>
                        <a:t>Eco Multi BASE 13-14.1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0" u="none" strike="noStrike">
                          <a:effectLst/>
                          <a:latin typeface="Futura PT Book" panose="020B0502020204020303" pitchFamily="34" charset="0"/>
                          <a:sym typeface="Wingdings" pitchFamily="2" charset="2"/>
                        </a:rPr>
                        <a:t></a:t>
                      </a:r>
                      <a:endParaRPr lang="de-DE" sz="2000" u="none" strike="noStrike"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100" u="none" strike="noStrike">
                          <a:effectLst/>
                          <a:latin typeface="Futura PT Book" panose="020B0502020204020303" pitchFamily="34" charset="0"/>
                        </a:rPr>
                        <a:t>D3250201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100" u="none" strike="noStrike">
                          <a:effectLst/>
                          <a:latin typeface="Futura PT Book" panose="020B0502020204020303" pitchFamily="34" charset="0"/>
                        </a:rPr>
                        <a:t>Multi TWO 13-14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4174517"/>
                  </a:ext>
                </a:extLst>
              </a:tr>
              <a:tr h="190500">
                <a:tc vMerge="1"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100" u="none" strike="noStrike">
                          <a:effectLst/>
                          <a:latin typeface="Futura PT Book" panose="020B0502020204020303" pitchFamily="34" charset="0"/>
                        </a:rPr>
                        <a:t>D30446-RPET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100" u="none" strike="noStrike">
                          <a:effectLst/>
                          <a:latin typeface="Futura PT Book" panose="020B0502020204020303" pitchFamily="34" charset="0"/>
                        </a:rPr>
                        <a:t>Eco Multi BASE 14-15.6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0" u="none" strike="noStrike">
                          <a:effectLst/>
                          <a:latin typeface="Futura PT Book" panose="020B0502020204020303" pitchFamily="34" charset="0"/>
                          <a:sym typeface="Wingdings" pitchFamily="2" charset="2"/>
                        </a:rPr>
                        <a:t>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100" u="none" strike="noStrike">
                          <a:effectLst/>
                          <a:latin typeface="Futura PT Book" panose="020B0502020204020303" pitchFamily="34" charset="0"/>
                        </a:rPr>
                        <a:t>D3250202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100" u="none" strike="noStrike">
                          <a:effectLst/>
                          <a:latin typeface="Futura PT Book" panose="020B0502020204020303" pitchFamily="34" charset="0"/>
                        </a:rPr>
                        <a:t>Multi TWO 14-16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0023079"/>
                  </a:ext>
                </a:extLst>
              </a:tr>
              <a:tr h="190500">
                <a:tc vMerge="1"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100" u="none" strike="noStrike">
                          <a:effectLst/>
                          <a:latin typeface="Futura PT Book" panose="020B0502020204020303" pitchFamily="34" charset="0"/>
                        </a:rPr>
                        <a:t>D30447-RPET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100" u="none" strike="noStrike">
                          <a:effectLst/>
                          <a:latin typeface="Futura PT Book" panose="020B0502020204020303" pitchFamily="34" charset="0"/>
                        </a:rPr>
                        <a:t>Eco Multi BASE 15-17.3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0" u="none" strike="noStrike">
                          <a:effectLst/>
                          <a:latin typeface="Futura PT Book" panose="020B0502020204020303" pitchFamily="34" charset="0"/>
                          <a:sym typeface="Wingdings" pitchFamily="2" charset="2"/>
                        </a:rPr>
                        <a:t></a:t>
                      </a:r>
                      <a:endParaRPr lang="de-DE" sz="20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100" u="none" strike="noStrike">
                          <a:effectLst/>
                          <a:latin typeface="Futura PT Book" panose="020B0502020204020303" pitchFamily="34" charset="0"/>
                        </a:rPr>
                        <a:t>D3250203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100" u="none" strike="noStrike">
                          <a:effectLst/>
                          <a:latin typeface="Futura PT Book" panose="020B0502020204020303" pitchFamily="34" charset="0"/>
                        </a:rPr>
                        <a:t>Multi TWO 15-17.3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2518813"/>
                  </a:ext>
                </a:extLst>
              </a:tr>
              <a:tr h="80802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100" u="none" strike="noStrike">
                          <a:effectLst/>
                          <a:latin typeface="Futura PT Book" panose="020B0502020204020303" pitchFamily="34" charset="0"/>
                        </a:rPr>
                        <a:t>D30491-RPET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100" u="none" strike="noStrike">
                          <a:effectLst/>
                          <a:latin typeface="Futura PT Book" panose="020B0502020204020303" pitchFamily="34" charset="0"/>
                        </a:rPr>
                        <a:t>Eco Multi Plus BASE 14-15.6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0" u="none" strike="noStrike">
                          <a:effectLst/>
                          <a:latin typeface="Futura PT Book" panose="020B0502020204020303" pitchFamily="34" charset="0"/>
                          <a:sym typeface="Wingdings" pitchFamily="2" charset="2"/>
                        </a:rPr>
                        <a:t></a:t>
                      </a:r>
                      <a:endParaRPr lang="de-DE" sz="20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100" u="none" strike="noStrike">
                          <a:effectLst/>
                          <a:latin typeface="Futura PT Book" panose="020B0502020204020303" pitchFamily="34" charset="0"/>
                        </a:rPr>
                        <a:t>D3250204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100" u="none" strike="noStrike">
                          <a:effectLst/>
                          <a:latin typeface="Futura PT Book" panose="020B0502020204020303" pitchFamily="34" charset="0"/>
                        </a:rPr>
                        <a:t>Multi Plus TWO 14-16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de-DE" sz="1100" b="0" i="0" u="none" strike="noStrike" dirty="0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7979400"/>
                  </a:ext>
                </a:extLst>
              </a:tr>
            </a:tbl>
          </a:graphicData>
        </a:graphic>
      </p:graphicFrame>
      <p:pic>
        <p:nvPicPr>
          <p:cNvPr id="3" name="Grafik 2" descr="Ein Bild, das Zubehör, Gepäck und Koffer, Tasche, Rucksack enthält.&#10;&#10;KI-generierte Inhalte können fehlerhaft sein.">
            <a:extLst>
              <a:ext uri="{FF2B5EF4-FFF2-40B4-BE49-F238E27FC236}">
                <a16:creationId xmlns:a16="http://schemas.microsoft.com/office/drawing/2014/main" id="{51C2DE45-6B96-6AD1-34BA-598CD5234B1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759488" y="2331312"/>
            <a:ext cx="804516" cy="997184"/>
          </a:xfrm>
          <a:prstGeom prst="rect">
            <a:avLst/>
          </a:prstGeom>
        </p:spPr>
      </p:pic>
      <p:pic>
        <p:nvPicPr>
          <p:cNvPr id="4" name="Grafik 3" descr="Ein Bild, das Zubehör, Tasche, Gepäck und Koffer, Handgepäck enthält.&#10;&#10;KI-generierte Inhalte können fehlerhaft sein.">
            <a:extLst>
              <a:ext uri="{FF2B5EF4-FFF2-40B4-BE49-F238E27FC236}">
                <a16:creationId xmlns:a16="http://schemas.microsoft.com/office/drawing/2014/main" id="{F1513CEF-ECC7-D443-E9DD-21988AEB2A7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821474" y="3374593"/>
            <a:ext cx="742404" cy="816205"/>
          </a:xfrm>
          <a:prstGeom prst="rect">
            <a:avLst/>
          </a:prstGeom>
        </p:spPr>
      </p:pic>
      <p:pic>
        <p:nvPicPr>
          <p:cNvPr id="5" name="Grafik 4" descr="Ein Bild, das Zubehör, Gepäck und Koffer, Behälter, Handgepäck enthält.&#10;&#10;KI-generierte Inhalte können fehlerhaft sein.">
            <a:extLst>
              <a:ext uri="{FF2B5EF4-FFF2-40B4-BE49-F238E27FC236}">
                <a16:creationId xmlns:a16="http://schemas.microsoft.com/office/drawing/2014/main" id="{6B3BCF5F-87EC-764A-6270-CC475D00D33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621170" y="4238549"/>
            <a:ext cx="1081587" cy="814551"/>
          </a:xfrm>
          <a:prstGeom prst="rect">
            <a:avLst/>
          </a:prstGeom>
        </p:spPr>
      </p:pic>
      <p:pic>
        <p:nvPicPr>
          <p:cNvPr id="6" name="Grafik 5" descr="Ein Bild, das Zubehör, Gepäck und Koffer, Handgepäck, Tasche enthält.&#10;&#10;KI-generierte Inhalte können fehlerhaft sein.">
            <a:extLst>
              <a:ext uri="{FF2B5EF4-FFF2-40B4-BE49-F238E27FC236}">
                <a16:creationId xmlns:a16="http://schemas.microsoft.com/office/drawing/2014/main" id="{381F3771-2BD0-2379-0998-C8239812EC0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699328" y="5236755"/>
            <a:ext cx="977378" cy="918822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5A8157E9-E986-1AEE-7907-FB061C6775A0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98583" y="2333332"/>
            <a:ext cx="804516" cy="995164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4594CE81-0326-D774-FF70-F2458C4BE2F0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33878" y="3369703"/>
            <a:ext cx="719983" cy="814061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CEFE4413-6BA9-81C9-C786-20C9511FF78B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80348" y="4256772"/>
            <a:ext cx="959976" cy="793973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4C1613E3-E734-9D14-B579-1B1AB0CEC8B0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38882" y="5177239"/>
            <a:ext cx="977378" cy="781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2242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7AB2E4-30AC-4E0C-C194-86DE4263C3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2">
            <a:extLst>
              <a:ext uri="{FF2B5EF4-FFF2-40B4-BE49-F238E27FC236}">
                <a16:creationId xmlns:a16="http://schemas.microsoft.com/office/drawing/2014/main" id="{E19382DB-8D08-2103-D0AF-FC989CBABD35}"/>
              </a:ext>
            </a:extLst>
          </p:cNvPr>
          <p:cNvSpPr txBox="1">
            <a:spLocks/>
          </p:cNvSpPr>
          <p:nvPr/>
        </p:nvSpPr>
        <p:spPr>
          <a:xfrm>
            <a:off x="695325" y="1230135"/>
            <a:ext cx="7300538" cy="614678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 baseline="0">
                <a:solidFill>
                  <a:schemeClr val="tx1"/>
                </a:solidFill>
                <a:latin typeface="Futura PT Demi" panose="020B0502020204020303" pitchFamily="34" charset="77"/>
                <a:ea typeface="+mj-ea"/>
                <a:cs typeface="+mj-cs"/>
              </a:defRPr>
            </a:lvl1pPr>
          </a:lstStyle>
          <a:p>
            <a:r>
              <a:rPr kumimoji="0" lang="en-US" sz="3600" b="1" i="0" u="none" strike="noStrike" kern="1200" cap="all" spc="0" normalizeH="0" baseline="0" noProof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Futura PT Demi" panose="020B0502020204020303" pitchFamily="34" charset="77"/>
                <a:ea typeface="+mn-ea"/>
                <a:cs typeface="+mn-cs"/>
              </a:rPr>
              <a:t>TWO – SUCCESSOR OVERVIEW</a:t>
            </a:r>
            <a:endParaRPr lang="de-DE"/>
          </a:p>
        </p:txBody>
      </p:sp>
      <p:graphicFrame>
        <p:nvGraphicFramePr>
          <p:cNvPr id="2" name="Tabelle 1">
            <a:extLst>
              <a:ext uri="{FF2B5EF4-FFF2-40B4-BE49-F238E27FC236}">
                <a16:creationId xmlns:a16="http://schemas.microsoft.com/office/drawing/2014/main" id="{91498BEB-7F61-8A5F-DE20-75BA3EEC10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2113564"/>
              </p:ext>
            </p:extLst>
          </p:nvPr>
        </p:nvGraphicFramePr>
        <p:xfrm>
          <a:off x="695324" y="2141513"/>
          <a:ext cx="9841376" cy="17621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20072">
                  <a:extLst>
                    <a:ext uri="{9D8B030D-6E8A-4147-A177-3AD203B41FA5}">
                      <a16:colId xmlns:a16="http://schemas.microsoft.com/office/drawing/2014/main" val="2608732847"/>
                    </a:ext>
                  </a:extLst>
                </a:gridCol>
                <a:gridCol w="1020072">
                  <a:extLst>
                    <a:ext uri="{9D8B030D-6E8A-4147-A177-3AD203B41FA5}">
                      <a16:colId xmlns:a16="http://schemas.microsoft.com/office/drawing/2014/main" val="4134673132"/>
                    </a:ext>
                  </a:extLst>
                </a:gridCol>
                <a:gridCol w="2190836">
                  <a:extLst>
                    <a:ext uri="{9D8B030D-6E8A-4147-A177-3AD203B41FA5}">
                      <a16:colId xmlns:a16="http://schemas.microsoft.com/office/drawing/2014/main" val="1631338565"/>
                    </a:ext>
                  </a:extLst>
                </a:gridCol>
                <a:gridCol w="765054">
                  <a:extLst>
                    <a:ext uri="{9D8B030D-6E8A-4147-A177-3AD203B41FA5}">
                      <a16:colId xmlns:a16="http://schemas.microsoft.com/office/drawing/2014/main" val="908720820"/>
                    </a:ext>
                  </a:extLst>
                </a:gridCol>
                <a:gridCol w="1020072">
                  <a:extLst>
                    <a:ext uri="{9D8B030D-6E8A-4147-A177-3AD203B41FA5}">
                      <a16:colId xmlns:a16="http://schemas.microsoft.com/office/drawing/2014/main" val="150229917"/>
                    </a:ext>
                  </a:extLst>
                </a:gridCol>
                <a:gridCol w="1912635">
                  <a:extLst>
                    <a:ext uri="{9D8B030D-6E8A-4147-A177-3AD203B41FA5}">
                      <a16:colId xmlns:a16="http://schemas.microsoft.com/office/drawing/2014/main" val="2432185888"/>
                    </a:ext>
                  </a:extLst>
                </a:gridCol>
                <a:gridCol w="1912635">
                  <a:extLst>
                    <a:ext uri="{9D8B030D-6E8A-4147-A177-3AD203B41FA5}">
                      <a16:colId xmlns:a16="http://schemas.microsoft.com/office/drawing/2014/main" val="2450255575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Demi" panose="020B0702020204020303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100" b="0" u="none" strike="noStrike">
                          <a:effectLst/>
                          <a:latin typeface="Futura PT Demi" panose="020B0702020204020303" pitchFamily="34" charset="0"/>
                        </a:rPr>
                        <a:t>Item Code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Demi" panose="020B0702020204020303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100" b="0" u="none" strike="noStrike">
                          <a:effectLst/>
                          <a:latin typeface="Futura PT Demi" panose="020B0702020204020303" pitchFamily="34" charset="0"/>
                        </a:rPr>
                        <a:t>Item Name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Demi" panose="020B0702020204020303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Demi" panose="020B0702020204020303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100" b="0" u="none" strike="noStrike">
                          <a:effectLst/>
                          <a:latin typeface="Futura PT Demi" panose="020B0702020204020303" pitchFamily="34" charset="0"/>
                        </a:rPr>
                        <a:t>Item Code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Demi" panose="020B0702020204020303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100" b="0" u="none" strike="noStrike">
                          <a:effectLst/>
                          <a:latin typeface="Futura PT Demi" panose="020B0702020204020303" pitchFamily="34" charset="0"/>
                        </a:rPr>
                        <a:t>Item Name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Demi" panose="020B0702020204020303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Demi" panose="020B0702020204020303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2466428"/>
                  </a:ext>
                </a:extLst>
              </a:tr>
              <a:tr h="190500">
                <a:tc rowSpan="2"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100" u="none" strike="noStrike">
                          <a:effectLst/>
                          <a:latin typeface="Futura PT Book" panose="020B0502020204020303" pitchFamily="34" charset="0"/>
                        </a:rPr>
                        <a:t>D31324-RPET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100" u="none" strike="noStrike">
                          <a:effectLst/>
                          <a:latin typeface="Futura PT Book" panose="020B0502020204020303" pitchFamily="34" charset="0"/>
                        </a:rPr>
                        <a:t>Eco Top Traveller BASE 13-14.1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0" u="none" strike="noStrike">
                          <a:effectLst/>
                          <a:latin typeface="Futura PT Book" panose="020B0502020204020303" pitchFamily="34" charset="0"/>
                          <a:sym typeface="Wingdings" pitchFamily="2" charset="2"/>
                        </a:rPr>
                        <a:t></a:t>
                      </a:r>
                      <a:endParaRPr lang="de-DE" sz="20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100" u="none" strike="noStrike">
                          <a:effectLst/>
                          <a:latin typeface="Futura PT Book" panose="020B0502020204020303" pitchFamily="34" charset="0"/>
                        </a:rPr>
                        <a:t>D3250803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100" u="none" strike="noStrike">
                          <a:effectLst/>
                          <a:latin typeface="Futura PT Book" panose="020B0502020204020303" pitchFamily="34" charset="0"/>
                        </a:rPr>
                        <a:t>Top Traveller TWO 13-14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2846203"/>
                  </a:ext>
                </a:extLst>
              </a:tr>
              <a:tr h="190500">
                <a:tc vMerge="1"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100" u="none" strike="noStrike">
                          <a:effectLst/>
                          <a:latin typeface="Futura PT Book" panose="020B0502020204020303" pitchFamily="34" charset="0"/>
                        </a:rPr>
                        <a:t>D31325-RPET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100" u="none" strike="noStrike">
                          <a:effectLst/>
                          <a:latin typeface="Futura PT Book" panose="020B0502020204020303" pitchFamily="34" charset="0"/>
                        </a:rPr>
                        <a:t>Eco Top Traveller BASE 15-16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0" u="none" strike="noStrike">
                          <a:effectLst/>
                          <a:latin typeface="Futura PT Book" panose="020B0502020204020303" pitchFamily="34" charset="0"/>
                          <a:sym typeface="Wingdings" pitchFamily="2" charset="2"/>
                        </a:rPr>
                        <a:t></a:t>
                      </a:r>
                      <a:endParaRPr lang="de-DE" sz="20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100" u="none" strike="noStrike">
                          <a:effectLst/>
                          <a:latin typeface="Futura PT Book" panose="020B0502020204020303" pitchFamily="34" charset="0"/>
                        </a:rPr>
                        <a:t>D3250804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100" u="none" strike="noStrike">
                          <a:effectLst/>
                          <a:latin typeface="Futura PT Book" panose="020B0502020204020303" pitchFamily="34" charset="0"/>
                        </a:rPr>
                        <a:t>Top Traveller TWO 14-16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462736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100" u="none" strike="noStrike">
                          <a:effectLst/>
                          <a:latin typeface="Futura PT Book" panose="020B0502020204020303" pitchFamily="34" charset="0"/>
                        </a:rPr>
                        <a:t>D31671-RPET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100" u="none" strike="noStrike">
                          <a:effectLst/>
                          <a:latin typeface="Futura PT Book" panose="020B0502020204020303" pitchFamily="34" charset="0"/>
                        </a:rPr>
                        <a:t>Eco Top Traveller BASE 15-17.3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2000" u="none" strike="noStrike">
                          <a:effectLst/>
                          <a:latin typeface="Futura PT Book" panose="020B0502020204020303" pitchFamily="34" charset="0"/>
                          <a:sym typeface="Wingdings" pitchFamily="2" charset="2"/>
                        </a:rPr>
                        <a:t></a:t>
                      </a:r>
                      <a:endParaRPr lang="de-DE" sz="20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100" u="none" strike="noStrike">
                          <a:effectLst/>
                          <a:latin typeface="Futura PT Book" panose="020B0502020204020303" pitchFamily="34" charset="0"/>
                        </a:rPr>
                        <a:t>D3250805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100" u="none" strike="noStrike">
                          <a:effectLst/>
                          <a:latin typeface="Futura PT Book" panose="020B0502020204020303" pitchFamily="34" charset="0"/>
                        </a:rPr>
                        <a:t>Top Traveller TWO 15-17.3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586815"/>
                  </a:ext>
                </a:extLst>
              </a:tr>
              <a:tr h="190500">
                <a:tc rowSpan="2"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100" u="none" strike="noStrike">
                          <a:effectLst/>
                          <a:latin typeface="Futura PT Book" panose="020B0502020204020303" pitchFamily="34" charset="0"/>
                        </a:rPr>
                        <a:t>D31304-RPET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100" u="none" strike="noStrike">
                          <a:effectLst/>
                          <a:latin typeface="Futura PT Book" panose="020B0502020204020303" pitchFamily="34" charset="0"/>
                        </a:rPr>
                        <a:t>Eco Slim Case BASE 13-14.1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0" u="none" strike="noStrike">
                          <a:effectLst/>
                          <a:latin typeface="Futura PT Book" panose="020B0502020204020303" pitchFamily="34" charset="0"/>
                          <a:sym typeface="Wingdings" pitchFamily="2" charset="2"/>
                        </a:rPr>
                        <a:t></a:t>
                      </a:r>
                      <a:endParaRPr lang="de-DE" sz="2000" u="none" strike="noStrike"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100" u="none" strike="noStrike">
                          <a:effectLst/>
                          <a:latin typeface="Futura PT Book" panose="020B0502020204020303" pitchFamily="34" charset="0"/>
                        </a:rPr>
                        <a:t>D3250602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100" u="none" strike="noStrike">
                          <a:effectLst/>
                          <a:latin typeface="Futura PT Book" panose="020B0502020204020303" pitchFamily="34" charset="0"/>
                        </a:rPr>
                        <a:t>Slim Case TWO 13-14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4174517"/>
                  </a:ext>
                </a:extLst>
              </a:tr>
              <a:tr h="190500">
                <a:tc vMerge="1"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100" u="none" strike="noStrike">
                          <a:effectLst/>
                          <a:latin typeface="Futura PT Book" panose="020B0502020204020303" pitchFamily="34" charset="0"/>
                        </a:rPr>
                        <a:t>D31308-RPET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100" u="none" strike="noStrike">
                          <a:effectLst/>
                          <a:latin typeface="Futura PT Book" panose="020B0502020204020303" pitchFamily="34" charset="0"/>
                        </a:rPr>
                        <a:t>Eco Slim Case BASE 15-15.6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0" u="none" strike="noStrike">
                          <a:effectLst/>
                          <a:latin typeface="Futura PT Book" panose="020B0502020204020303" pitchFamily="34" charset="0"/>
                          <a:sym typeface="Wingdings" pitchFamily="2" charset="2"/>
                        </a:rPr>
                        <a:t>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100" u="none" strike="noStrike">
                          <a:effectLst/>
                          <a:latin typeface="Futura PT Book" panose="020B0502020204020303" pitchFamily="34" charset="0"/>
                        </a:rPr>
                        <a:t>D3250603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100" u="none" strike="noStrike">
                          <a:effectLst/>
                          <a:latin typeface="Futura PT Book" panose="020B0502020204020303" pitchFamily="34" charset="0"/>
                        </a:rPr>
                        <a:t>Slim Case TWO 14-16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ctr">
                    <a:lnB w="12700" cmpd="sng">
                      <a:noFill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Futura PT Book" panose="020B0502020204020303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0023079"/>
                  </a:ext>
                </a:extLst>
              </a:tr>
            </a:tbl>
          </a:graphicData>
        </a:graphic>
      </p:graphicFrame>
      <p:graphicFrame>
        <p:nvGraphicFramePr>
          <p:cNvPr id="8" name="Tabelle 7">
            <a:extLst>
              <a:ext uri="{FF2B5EF4-FFF2-40B4-BE49-F238E27FC236}">
                <a16:creationId xmlns:a16="http://schemas.microsoft.com/office/drawing/2014/main" id="{A510B385-727D-030E-122D-BDC8271A9450}"/>
              </a:ext>
            </a:extLst>
          </p:cNvPr>
          <p:cNvGraphicFramePr>
            <a:graphicFrameLocks noGrp="1"/>
          </p:cNvGraphicFramePr>
          <p:nvPr/>
        </p:nvGraphicFramePr>
        <p:xfrm>
          <a:off x="-2213811" y="806116"/>
          <a:ext cx="208280" cy="365760"/>
        </p:xfrm>
        <a:graphic>
          <a:graphicData uri="http://schemas.openxmlformats.org/drawingml/2006/table">
            <a:tbl>
              <a:tblPr/>
              <a:tblGrid>
                <a:gridCol w="208280">
                  <a:extLst>
                    <a:ext uri="{9D8B030D-6E8A-4147-A177-3AD203B41FA5}">
                      <a16:colId xmlns:a16="http://schemas.microsoft.com/office/drawing/2014/main" val="268553365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2315131"/>
                  </a:ext>
                </a:extLst>
              </a:tr>
            </a:tbl>
          </a:graphicData>
        </a:graphic>
      </p:graphicFrame>
      <p:pic>
        <p:nvPicPr>
          <p:cNvPr id="14" name="Grafik 13">
            <a:extLst>
              <a:ext uri="{FF2B5EF4-FFF2-40B4-BE49-F238E27FC236}">
                <a16:creationId xmlns:a16="http://schemas.microsoft.com/office/drawing/2014/main" id="{0CFB5745-6405-0087-2378-2F224389703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6924" y="2350013"/>
            <a:ext cx="958609" cy="800651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EC7E6A96-531F-1B6E-3B3C-18C87455F09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6924" y="3321255"/>
            <a:ext cx="966641" cy="884723"/>
          </a:xfrm>
          <a:prstGeom prst="rect">
            <a:avLst/>
          </a:prstGeom>
        </p:spPr>
      </p:pic>
      <p:pic>
        <p:nvPicPr>
          <p:cNvPr id="17" name="Grafik 16" descr="Ein Bild, das Zubehör, Gepäck und Koffer, Handgepäck, Behälter enthält.&#10;&#10;KI-generierte Inhalte können fehlerhaft sein.">
            <a:extLst>
              <a:ext uri="{FF2B5EF4-FFF2-40B4-BE49-F238E27FC236}">
                <a16:creationId xmlns:a16="http://schemas.microsoft.com/office/drawing/2014/main" id="{80EABA9B-BD44-F755-9ECA-D5CE273807D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725446" y="2350013"/>
            <a:ext cx="1093962" cy="877371"/>
          </a:xfrm>
          <a:prstGeom prst="rect">
            <a:avLst/>
          </a:prstGeom>
        </p:spPr>
      </p:pic>
      <p:pic>
        <p:nvPicPr>
          <p:cNvPr id="18" name="Grafik 17" descr="Ein Bild, das Zubehör, Behälter, Gepäck und Koffer, Tasche enthält.&#10;&#10;KI-generierte Inhalte können fehlerhaft sein.">
            <a:extLst>
              <a:ext uri="{FF2B5EF4-FFF2-40B4-BE49-F238E27FC236}">
                <a16:creationId xmlns:a16="http://schemas.microsoft.com/office/drawing/2014/main" id="{5AE5532E-A515-2514-1514-7D7AD17A1FF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725446" y="3307187"/>
            <a:ext cx="1046150" cy="877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3569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B624E0-105C-5982-54D2-9F5CD29BFE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BEA97115-6343-9169-A095-2C252505E2AD}"/>
              </a:ext>
            </a:extLst>
          </p:cNvPr>
          <p:cNvPicPr>
            <a:picLocks noChangeAspect="1"/>
          </p:cNvPicPr>
          <p:nvPr/>
        </p:nvPicPr>
        <p:blipFill>
          <a:blip>
            <a:alphaModFix amt="81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53501"/>
          <a:stretch/>
        </p:blipFill>
        <p:spPr>
          <a:xfrm>
            <a:off x="276879" y="1134464"/>
            <a:ext cx="11638242" cy="3026881"/>
          </a:xfrm>
          <a:prstGeom prst="rect">
            <a:avLst/>
          </a:prstGeom>
        </p:spPr>
      </p:pic>
      <p:sp>
        <p:nvSpPr>
          <p:cNvPr id="3" name="Rechteck 2">
            <a:extLst>
              <a:ext uri="{FF2B5EF4-FFF2-40B4-BE49-F238E27FC236}">
                <a16:creationId xmlns:a16="http://schemas.microsoft.com/office/drawing/2014/main" id="{6F616EB3-C8ED-0B26-618C-B2E400D9B3F4}"/>
              </a:ext>
            </a:extLst>
          </p:cNvPr>
          <p:cNvSpPr/>
          <p:nvPr/>
        </p:nvSpPr>
        <p:spPr>
          <a:xfrm>
            <a:off x="686386" y="4348964"/>
            <a:ext cx="10647209" cy="1231106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400" b="1" i="0" u="none" strike="noStrike" kern="1200" cap="none" spc="5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Demi" panose="020B0502020204020303" pitchFamily="34" charset="77"/>
                <a:ea typeface="+mn-ea"/>
                <a:cs typeface="+mn-cs"/>
              </a:rPr>
              <a:t>DICOTA SCHWEIZ AG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400" b="0" i="0" u="none" strike="noStrike" kern="1200" cap="none" spc="5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Book" panose="020B0502020204020303" pitchFamily="34" charset="77"/>
                <a:ea typeface="+mn-ea"/>
                <a:cs typeface="+mn-cs"/>
              </a:rPr>
              <a:t>Churerstrasse 20, CH-8808 Pfäffikon SZ, </a:t>
            </a:r>
            <a:r>
              <a:rPr kumimoji="0" lang="de-CH" sz="1400" b="0" i="0" u="none" strike="noStrike" kern="1200" cap="none" spc="5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Book" panose="020B0502020204020303" pitchFamily="34" charset="77"/>
                <a:ea typeface="+mn-ea"/>
                <a:cs typeface="+mn-cs"/>
              </a:rPr>
              <a:t>Switzerland</a:t>
            </a:r>
            <a:endParaRPr kumimoji="0" lang="de-CH" sz="1400" b="0" i="0" u="none" strike="noStrike" kern="1200" cap="none" spc="5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utura PT Book" panose="020B0502020204020303" pitchFamily="34" charset="77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400" b="0" i="0" u="none" strike="noStrike" kern="1200" cap="none" spc="5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Book" panose="020B0502020204020303" pitchFamily="34" charset="77"/>
                <a:ea typeface="+mn-ea"/>
                <a:cs typeface="+mn-cs"/>
              </a:rPr>
              <a:t>www.dicota.com</a:t>
            </a:r>
            <a:endParaRPr kumimoji="0" lang="de-CH" sz="1400" b="0" i="0" u="none" strike="noStrike" kern="1200" cap="none" spc="5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utura PT Book" panose="020B0502020204020303" pitchFamily="34" charset="77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CH" sz="1600" b="0" i="0" u="none" strike="noStrike" kern="1200" cap="none" spc="5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utura PT Book" panose="020B0502020204020303" pitchFamily="34" charset="77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CH" sz="1600" b="0" i="0" u="none" strike="noStrike" kern="1200" cap="none" spc="5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utura PT Book" panose="020B0502020204020303" pitchFamily="34" charset="77"/>
              <a:ea typeface="+mn-ea"/>
              <a:cs typeface="+mn-cs"/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3012F7E8-9533-2BD2-5209-5A862218C792}"/>
              </a:ext>
            </a:extLst>
          </p:cNvPr>
          <p:cNvSpPr txBox="1"/>
          <p:nvPr/>
        </p:nvSpPr>
        <p:spPr bwMode="auto">
          <a:xfrm>
            <a:off x="628409" y="1419317"/>
            <a:ext cx="7575352" cy="2338086"/>
          </a:xfrm>
          <a:prstGeom prst="rect">
            <a:avLst/>
          </a:prstGeom>
          <a:noFill/>
          <a:ln>
            <a:noFill/>
          </a:ln>
        </p:spPr>
        <p:txBody>
          <a:bodyPr rot="0" vert="horz" wrap="square" lIns="91440" tIns="45720" rIns="91440" bIns="45720" rtlCol="0" anchor="t" anchorCtr="0" upright="1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ts val="9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9600" b="1" i="0" u="none" strike="noStrike" kern="1200" cap="none" spc="-20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Demi" panose="020B0702020204020303" pitchFamily="34" charset="0"/>
                <a:ea typeface="Calibri"/>
                <a:cs typeface="Times New Roman"/>
              </a:rPr>
              <a:t>Y</a:t>
            </a:r>
            <a:r>
              <a:rPr kumimoji="0" lang="de-DE" sz="9600" b="1" i="0" u="none" strike="noStrike" kern="1200" cap="none" spc="-10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Demi" panose="020B0702020204020303" pitchFamily="34" charset="0"/>
                <a:ea typeface="Calibri"/>
                <a:cs typeface="Times New Roman"/>
              </a:rPr>
              <a:t>o</a:t>
            </a:r>
            <a:r>
              <a:rPr kumimoji="0" lang="de-DE" sz="96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Demi" panose="020B0702020204020303" pitchFamily="34" charset="0"/>
                <a:ea typeface="Calibri"/>
                <a:cs typeface="Times New Roman"/>
              </a:rPr>
              <a:t>u</a:t>
            </a:r>
            <a:r>
              <a:rPr kumimoji="0" lang="de-DE" sz="9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Demi" panose="020B0702020204020303" pitchFamily="34" charset="0"/>
                <a:ea typeface="Calibri"/>
                <a:cs typeface="Times New Roman"/>
              </a:rPr>
              <a:t> </a:t>
            </a:r>
            <a:r>
              <a:rPr kumimoji="0" lang="de-DE" sz="96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Demi" panose="020B0702020204020303" pitchFamily="34" charset="0"/>
                <a:ea typeface="Calibri"/>
                <a:cs typeface="Times New Roman"/>
              </a:rPr>
              <a:t>never</a:t>
            </a:r>
            <a:br>
              <a:rPr kumimoji="0" lang="de-DE" sz="9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Demi" panose="020B0702020204020303" pitchFamily="34" charset="0"/>
                <a:ea typeface="Calibri"/>
                <a:cs typeface="Times New Roman"/>
              </a:rPr>
            </a:br>
            <a:r>
              <a:rPr kumimoji="0" lang="de-DE" sz="96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Demi" panose="020B0702020204020303" pitchFamily="34" charset="0"/>
                <a:ea typeface="Calibri"/>
                <a:cs typeface="Times New Roman"/>
              </a:rPr>
              <a:t>work</a:t>
            </a:r>
            <a:r>
              <a:rPr kumimoji="0" lang="de-DE" sz="9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Demi" panose="020B0702020204020303" pitchFamily="34" charset="0"/>
                <a:ea typeface="Calibri"/>
                <a:cs typeface="Times New Roman"/>
              </a:rPr>
              <a:t> </a:t>
            </a:r>
            <a:r>
              <a:rPr kumimoji="0" lang="de-DE" sz="96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Demi" panose="020B0702020204020303" pitchFamily="34" charset="0"/>
                <a:ea typeface="Calibri"/>
                <a:cs typeface="Times New Roman"/>
              </a:rPr>
              <a:t>alone</a:t>
            </a:r>
            <a:r>
              <a:rPr kumimoji="0" lang="de-DE" sz="9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PT Demi" panose="020B0702020204020303" pitchFamily="34" charset="0"/>
                <a:ea typeface="Calibri"/>
                <a:cs typeface="Times New Roman"/>
              </a:rPr>
              <a:t>.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1F3401A-DA40-400A-DBC7-0D1471BD2C9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6386" y="5401117"/>
            <a:ext cx="971791" cy="710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8945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998</Words>
  <Application>Microsoft Macintosh PowerPoint</Application>
  <PresentationFormat>Breitbild</PresentationFormat>
  <Paragraphs>201</Paragraphs>
  <Slides>14</Slides>
  <Notes>12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14</vt:i4>
      </vt:variant>
    </vt:vector>
  </HeadingPairs>
  <TitlesOfParts>
    <vt:vector size="19" baseType="lpstr">
      <vt:lpstr>Arial</vt:lpstr>
      <vt:lpstr>Futura PT Book</vt:lpstr>
      <vt:lpstr>Futura PT Demi</vt:lpstr>
      <vt:lpstr>Wingdings</vt:lpstr>
      <vt:lpstr>Office</vt:lpstr>
      <vt:lpstr> TWO</vt:lpstr>
      <vt:lpstr>TWO KEY VISUAL</vt:lpstr>
      <vt:lpstr>TWO – THE STORY CONTINUES</vt:lpstr>
      <vt:lpstr>TWO – HIGHLIGHTS</vt:lpstr>
      <vt:lpstr>PowerPoint-Präsentation</vt:lpstr>
      <vt:lpstr>PowerPoint-Präsentation</vt:lpstr>
      <vt:lpstr>TWO – BACKPACKS</vt:lpstr>
      <vt:lpstr>TWO – MULTI</vt:lpstr>
      <vt:lpstr>TWO – TOP TRAVELLER</vt:lpstr>
      <vt:lpstr>TWO – SLIM CASE</vt:lpstr>
      <vt:lpstr>TWO – TARGET GROUP &amp; SALES ARGUMENTS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Microsoft Office User</dc:creator>
  <cp:lastModifiedBy>Marc Finsterlin</cp:lastModifiedBy>
  <cp:revision>10</cp:revision>
  <dcterms:created xsi:type="dcterms:W3CDTF">2024-10-07T14:30:32Z</dcterms:created>
  <dcterms:modified xsi:type="dcterms:W3CDTF">2026-07-03T08:45:29Z</dcterms:modified>
</cp:coreProperties>
</file>