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6"/>
  </p:notesMasterIdLst>
  <p:sldIdLst>
    <p:sldId id="2238" r:id="rId2"/>
    <p:sldId id="2225" r:id="rId3"/>
    <p:sldId id="2219" r:id="rId4"/>
    <p:sldId id="2183" r:id="rId5"/>
    <p:sldId id="2159" r:id="rId6"/>
    <p:sldId id="2220" r:id="rId7"/>
    <p:sldId id="2222" r:id="rId8"/>
    <p:sldId id="2195" r:id="rId9"/>
    <p:sldId id="2184" r:id="rId10"/>
    <p:sldId id="2185" r:id="rId11"/>
    <p:sldId id="2186" r:id="rId12"/>
    <p:sldId id="2191" r:id="rId13"/>
    <p:sldId id="2192" r:id="rId14"/>
    <p:sldId id="2122" r:id="rId15"/>
  </p:sldIdLst>
  <p:sldSz cx="12192000" cy="6858000"/>
  <p:notesSz cx="6858000" cy="9144000"/>
  <p:embeddedFontLst>
    <p:embeddedFont>
      <p:font typeface="Futura PT Book" panose="020B0502020204020303" pitchFamily="34" charset="77"/>
      <p:regular r:id="rId17"/>
      <p:italic r:id="rId18"/>
    </p:embeddedFont>
    <p:embeddedFont>
      <p:font typeface="Futura PT Demi" panose="020B0502020204020303" pitchFamily="34" charset="77"/>
      <p:regular r:id="rId19"/>
      <p:bold r:id="rId20"/>
      <p:italic r:id="rId21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91" autoAdjust="0"/>
    <p:restoredTop sz="94681"/>
  </p:normalViewPr>
  <p:slideViewPr>
    <p:cSldViewPr snapToGrid="0">
      <p:cViewPr varScale="1">
        <p:scale>
          <a:sx n="111" d="100"/>
          <a:sy n="111" d="100"/>
        </p:scale>
        <p:origin x="11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Futura PT Book" panose="020B0502020204020303" pitchFamily="34" charset="77"/>
              </a:defRPr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Futura PT Book" panose="020B0502020204020303" pitchFamily="34" charset="77"/>
              </a:defRPr>
            </a:lvl1pPr>
          </a:lstStyle>
          <a:p>
            <a:fld id="{F3C8CFDB-C0CD-E644-8236-E98C643E21CF}" type="datetimeFigureOut">
              <a:rPr lang="de-DE"/>
              <a:pPr/>
              <a:t>03.07.26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Futura PT Book" panose="020B0502020204020303" pitchFamily="34" charset="77"/>
              </a:defRPr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Futura PT Book" panose="020B0502020204020303" pitchFamily="34" charset="77"/>
              </a:defRPr>
            </a:lvl1pPr>
          </a:lstStyle>
          <a:p>
            <a:fld id="{0F65348F-AE4D-AD43-8997-4625F48133E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4449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Futura PT Book" panose="020B0502020204020303" pitchFamily="34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Futura PT Book" panose="020B0502020204020303" pitchFamily="34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Futura PT Book" panose="020B0502020204020303" pitchFamily="34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Futura PT Book" panose="020B0502020204020303" pitchFamily="34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Futura PT Book" panose="020B0502020204020303" pitchFamily="34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38081-63D6-DEAA-02E0-674974D00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5DD2804-9E45-A2AB-01E1-96CAECF1EB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87AD693-D178-CC05-4C7E-4EFC79AF4D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0ADA61E-A835-6522-59AB-CBC83226B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65348F-AE4D-AD43-8997-4625F48133E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49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501AC-0A1B-73FF-3A8C-64C1B6B7E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A42530A-9406-3AC9-A9B7-B37DEF4488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D55CA57-2E8E-02DB-0C7A-4F50EA5207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42946B-02DD-FA4C-535E-8F2342ACF3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5348F-AE4D-AD43-8997-4625F48133EB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645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5E484-0FBF-1D4F-EFE1-E1FF43DE9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B38E826-0FA8-2C48-7027-FB61EDE44E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367003B-A29C-BC23-70B6-DC2B7BB10F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99DA202-5104-E421-8F80-AD3894C4D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65348F-AE4D-AD43-8997-4625F48133E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2487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1E465-E8B3-BAF4-F6AE-CB078875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0DA8B36-83A0-D562-FDE4-457E28CDF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6128AFB-6568-FCCA-6AA6-E9E64EC0C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A58A458-67CF-4436-8246-B7F383207F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65348F-AE4D-AD43-8997-4625F48133E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599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65684-E581-9B48-5A44-811371A43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B34998F-9120-6340-06A1-CCF538D22E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B82A973-2EA9-36B7-288F-47B9D8EE6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481C704-4318-85DB-6896-C7F362C059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65348F-AE4D-AD43-8997-4625F48133E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775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9347B-D8FD-687A-0E78-39DFE0DC4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71FF06B-544B-AF61-886A-4DF72FBF53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C706331-44AC-3332-804F-92BB97A564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30772C7-531D-D42E-1E31-2307C1CCEC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65348F-AE4D-AD43-8997-4625F48133E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92084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168C6-4932-1351-050F-0106D7197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67F48E7-E406-C47B-790B-F83EFD6333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EA4CCAD-64D9-8017-3684-0BB8626BDC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C9F2107-424D-C3CC-B08D-CD60B42005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65348F-AE4D-AD43-8997-4625F48133E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991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F353D-04AA-F82A-5522-41D4ED003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5F592D5-EAF7-CE76-2C3C-42C97CD2B4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392B476-9F8D-A13F-C5A3-7CE2D32366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DA43027-A708-B9EE-255C-761C767E7D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65348F-AE4D-AD43-8997-4625F48133E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7569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68506F-1098-2567-DD5B-4A9C6D7129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765952"/>
            <a:ext cx="8078561" cy="166304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lnSpc>
                <a:spcPct val="70000"/>
              </a:lnSpc>
              <a:defRPr sz="8000" kern="1200" baseline="0"/>
            </a:lvl1pPr>
          </a:lstStyle>
          <a:p>
            <a:r>
              <a:rPr lang="de-DE"/>
              <a:t>HEADLINE </a:t>
            </a:r>
            <a:br>
              <a:rPr lang="de-DE"/>
            </a:br>
            <a:r>
              <a:rPr lang="de-DE"/>
              <a:t>TOPIC EXAMPLE</a:t>
            </a:r>
          </a:p>
        </p:txBody>
      </p:sp>
      <p:sp>
        <p:nvSpPr>
          <p:cNvPr id="15" name="Textplatzhalter 11">
            <a:extLst>
              <a:ext uri="{FF2B5EF4-FFF2-40B4-BE49-F238E27FC236}">
                <a16:creationId xmlns:a16="http://schemas.microsoft.com/office/drawing/2014/main" id="{D6204E11-E481-C1EA-1F47-31A13F9B69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5541039"/>
            <a:ext cx="10872788" cy="29708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20"/>
              </a:lnSpc>
              <a:spcBef>
                <a:spcPts val="0"/>
              </a:spcBef>
              <a:buNone/>
              <a:defRPr sz="1600" b="0" i="0" spc="50" baseline="0">
                <a:latin typeface="Futura PT Book" panose="020B0502020204020303" pitchFamily="34" charset="77"/>
              </a:defRPr>
            </a:lvl1pPr>
            <a:lvl2pPr marL="457200" indent="0" algn="l">
              <a:buNone/>
              <a:defRPr sz="1600" spc="50" baseline="0"/>
            </a:lvl2pPr>
            <a:lvl3pPr marL="914400" indent="0" algn="l">
              <a:buNone/>
              <a:defRPr sz="1600" spc="50" baseline="0"/>
            </a:lvl3pPr>
            <a:lvl4pPr marL="1371600" indent="0" algn="l">
              <a:buNone/>
              <a:defRPr sz="1600" spc="50" baseline="0"/>
            </a:lvl4pPr>
            <a:lvl5pPr marL="1828800" indent="0" algn="l">
              <a:buNone/>
              <a:defRPr sz="1600" spc="50" baseline="0"/>
            </a:lvl5pPr>
          </a:lstStyle>
          <a:p>
            <a:pPr lvl="0">
              <a:lnSpc>
                <a:spcPts val="2320"/>
              </a:lnSpc>
            </a:pPr>
            <a:r>
              <a:rPr lang="de-DE" sz="1600" b="0" i="0">
                <a:latin typeface="Futura PT Book" panose="020B0502020204020303" pitchFamily="34" charset="77"/>
              </a:rPr>
              <a:t>PARTICIPANTS / MAX / LINDA</a:t>
            </a:r>
          </a:p>
          <a:p>
            <a:pPr lvl="0">
              <a:lnSpc>
                <a:spcPts val="2320"/>
              </a:lnSpc>
            </a:pPr>
            <a:r>
              <a:rPr lang="de-DE" sz="1600" b="0" i="0">
                <a:latin typeface="Futura PT Book" panose="020B0502020204020303" pitchFamily="34" charset="77"/>
              </a:rPr>
              <a:t>01/01/22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09F0CFFB-55DE-9825-7A18-266820C598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3541674"/>
            <a:ext cx="8078561" cy="3916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Futura PT Book" panose="020B0502020204020303" pitchFamily="34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b="0" i="0" spc="50" baseline="0">
                <a:latin typeface="Futura PT Book" panose="020B0502020204020303" pitchFamily="34" charset="77"/>
              </a:rPr>
              <a:t>SUBLINE TEXT IF NECESSARY</a:t>
            </a:r>
          </a:p>
        </p:txBody>
      </p:sp>
    </p:spTree>
    <p:extLst>
      <p:ext uri="{BB962C8B-B14F-4D97-AF65-F5344CB8AC3E}">
        <p14:creationId xmlns:p14="http://schemas.microsoft.com/office/powerpoint/2010/main" val="1044434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2">
            <a:extLst>
              <a:ext uri="{FF2B5EF4-FFF2-40B4-BE49-F238E27FC236}">
                <a16:creationId xmlns:a16="http://schemas.microsoft.com/office/drawing/2014/main" id="{84CDECD4-21F8-86B7-7110-748C23538D5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4" y="2312988"/>
            <a:ext cx="10872787" cy="38163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latinLnBrk="0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None/>
              <a:defRPr sz="1400" b="0" i="0" kern="1000" spc="50" baseline="0">
                <a:latin typeface="Futura PT Book" panose="020B0502020204020303" pitchFamily="34" charset="77"/>
              </a:defRPr>
            </a:lvl1pPr>
            <a:lvl2pPr marL="0" indent="-141750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  <a:defRPr sz="1400" b="0" i="0" spc="50">
                <a:latin typeface="Futura PT Book" panose="020B0502020204020303" pitchFamily="34" charset="77"/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de-DE"/>
              <a:t>Text Example</a:t>
            </a:r>
          </a:p>
          <a:p>
            <a:pPr lvl="1"/>
            <a:r>
              <a:rPr lang="de-DE"/>
              <a:t>More Information</a:t>
            </a:r>
          </a:p>
          <a:p>
            <a:pPr lvl="1"/>
            <a:endParaRPr lang="de-DE"/>
          </a:p>
          <a:p>
            <a:pPr marL="537750" marR="0" lvl="1" indent="-285750" algn="l" defTabSz="914400" rtl="0" eaLnBrk="1" fontAlgn="auto" latinLnBrk="0" hangingPunct="1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/>
            </a:pPr>
            <a:endParaRPr lang="de-DE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BF41289-8C8A-A6C2-6D9A-45E18B69D5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336043"/>
            <a:ext cx="10872788" cy="61467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600" kern="1200" baseline="0"/>
            </a:lvl1pPr>
          </a:lstStyle>
          <a:p>
            <a:r>
              <a:rPr lang="de-DE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207509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2">
            <a:extLst>
              <a:ext uri="{FF2B5EF4-FFF2-40B4-BE49-F238E27FC236}">
                <a16:creationId xmlns:a16="http://schemas.microsoft.com/office/drawing/2014/main" id="{84CDECD4-21F8-86B7-7110-748C23538D5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2312988"/>
            <a:ext cx="4820104" cy="38163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latinLnBrk="0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None/>
              <a:defRPr sz="1400" b="0" i="0" kern="1000" spc="50" baseline="0">
                <a:latin typeface="Futura PT Book" panose="020B0502020204020303" pitchFamily="34" charset="77"/>
              </a:defRPr>
            </a:lvl1pPr>
            <a:lvl2pPr marL="0" indent="-141750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  <a:defRPr sz="1400" b="0" i="0" spc="50">
                <a:latin typeface="Futura PT Book" panose="020B0502020204020303" pitchFamily="34" charset="77"/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de-DE"/>
              <a:t>Type in some Text</a:t>
            </a:r>
          </a:p>
          <a:p>
            <a:pPr lvl="1"/>
            <a:r>
              <a:rPr lang="de-DE"/>
              <a:t>More Information</a:t>
            </a:r>
          </a:p>
          <a:p>
            <a:pPr lvl="1"/>
            <a:r>
              <a:rPr lang="de-DE"/>
              <a:t>More ...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BF41289-8C8A-A6C2-6D9A-45E18B69D5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336043"/>
            <a:ext cx="4820104" cy="61467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600" kern="1200" baseline="0"/>
            </a:lvl1pPr>
          </a:lstStyle>
          <a:p>
            <a:r>
              <a:rPr lang="de-DE"/>
              <a:t>HEADLINE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D11448A2-6BE0-47B9-9D10-9FE5293AFE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044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2">
            <a:extLst>
              <a:ext uri="{FF2B5EF4-FFF2-40B4-BE49-F238E27FC236}">
                <a16:creationId xmlns:a16="http://schemas.microsoft.com/office/drawing/2014/main" id="{84CDECD4-21F8-86B7-7110-748C23538D5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81371" y="3145589"/>
            <a:ext cx="4586740" cy="29837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latinLnBrk="0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None/>
              <a:defRPr sz="1400" b="0" i="0" kern="1000" spc="50" baseline="0">
                <a:latin typeface="Futura PT Book" panose="020B0502020204020303" pitchFamily="34" charset="77"/>
              </a:defRPr>
            </a:lvl1pPr>
            <a:lvl2pPr marL="0" marR="0" indent="-1417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 sz="1400" b="0" i="0" spc="50">
                <a:latin typeface="Futura PT Book" panose="020B0502020204020303" pitchFamily="34" charset="77"/>
              </a:defRPr>
            </a:lvl2pPr>
            <a:lvl3pPr marL="914400" indent="0">
              <a:buNone/>
              <a:defRPr/>
            </a:lvl3pPr>
          </a:lstStyle>
          <a:p>
            <a:pPr lvl="0">
              <a:lnSpc>
                <a:spcPts val="2540"/>
              </a:lnSpc>
            </a:pPr>
            <a:r>
              <a:rPr lang="de-DE">
                <a:solidFill>
                  <a:schemeClr val="tx1"/>
                </a:solidFill>
              </a:rPr>
              <a:t>Available in several colors and sizes.</a:t>
            </a:r>
          </a:p>
          <a:p>
            <a:pPr lvl="1">
              <a:lnSpc>
                <a:spcPts val="2540"/>
              </a:lnSpc>
            </a:pPr>
            <a:r>
              <a:rPr lang="de-DE"/>
              <a:t>More Information</a:t>
            </a:r>
          </a:p>
          <a:p>
            <a:pPr lvl="1"/>
            <a:endParaRPr lang="de-DE"/>
          </a:p>
          <a:p>
            <a:pPr marL="537750" marR="0" lvl="1" indent="-285750" algn="l" defTabSz="914400" rtl="0" eaLnBrk="1" fontAlgn="auto" latinLnBrk="0" hangingPunct="1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/>
            </a:pPr>
            <a:endParaRPr lang="de-DE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BF41289-8C8A-A6C2-6D9A-45E18B69D5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81371" y="1702145"/>
            <a:ext cx="4586742" cy="96122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600" kern="1200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>
                <a:solidFill>
                  <a:schemeClr val="tx1"/>
                </a:solidFill>
              </a:rPr>
              <a:t>PRODUCT NAME EXAMPLE</a:t>
            </a:r>
            <a:br>
              <a:rPr lang="de-DE">
                <a:solidFill>
                  <a:schemeClr val="tx1"/>
                </a:solidFill>
              </a:rPr>
            </a:br>
            <a:endParaRPr lang="de-DE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E3FD3B83-55BA-B762-48D5-07EBACB10B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57583" y="1700213"/>
            <a:ext cx="3244586" cy="39923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FC206E4A-8792-36C6-7700-2D407A1AEA2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421081" y="2208217"/>
            <a:ext cx="2368303" cy="297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023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68506F-1098-2567-DD5B-4A9C6D7129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336043"/>
            <a:ext cx="10872788" cy="61467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600" kern="1200" baseline="0"/>
            </a:lvl1pPr>
          </a:lstStyle>
          <a:p>
            <a:r>
              <a:rPr lang="de-DE"/>
              <a:t>AGENDA</a:t>
            </a:r>
          </a:p>
        </p:txBody>
      </p: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25229883-CEE7-861D-F11E-E1DE0E20C42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2312988"/>
            <a:ext cx="10872788" cy="38163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ct val="100000"/>
              <a:buFont typeface="+mj-lt"/>
              <a:buAutoNum type="arabicPeriod"/>
              <a:defRPr sz="1600" b="1" i="0" kern="1000" spc="50" baseline="0">
                <a:latin typeface="Futura PT Demi" panose="020B0502020204020303" pitchFamily="34" charset="77"/>
              </a:defRPr>
            </a:lvl1pPr>
            <a:lvl2pPr marL="349200" indent="0">
              <a:buNone/>
              <a:defRPr sz="1400" spc="50"/>
            </a:lvl2pPr>
          </a:lstStyle>
          <a:p>
            <a:pPr lvl="0"/>
            <a:r>
              <a:rPr lang="de-DE"/>
              <a:t>TOPIC ONE</a:t>
            </a:r>
          </a:p>
          <a:p>
            <a:pPr lvl="1"/>
            <a:r>
              <a:rPr lang="de-DE"/>
              <a:t>More Information</a:t>
            </a:r>
          </a:p>
          <a:p>
            <a:pPr lvl="0"/>
            <a:r>
              <a:rPr lang="de-DE"/>
              <a:t>TOPIC TWO</a:t>
            </a:r>
          </a:p>
          <a:p>
            <a:pPr lvl="1"/>
            <a:r>
              <a:rPr lang="de-DE"/>
              <a:t>More Infromation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+mj-lt"/>
              <a:buAutoNum type="arabicPeriod"/>
              <a:tabLst/>
              <a:defRPr/>
            </a:pPr>
            <a:endParaRPr lang="de-DE"/>
          </a:p>
          <a:p>
            <a:pPr lvl="0"/>
            <a:endParaRPr lang="de-DE"/>
          </a:p>
          <a:p>
            <a:pPr lvl="1"/>
            <a:br>
              <a:rPr lang="de-DE"/>
            </a:br>
            <a:br>
              <a:rPr lang="de-DE"/>
            </a:b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3229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To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8D455EF0-5CC0-5D1D-7C0E-B222918787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68506F-1098-2567-DD5B-4A9C6D7129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5467095"/>
            <a:ext cx="8078561" cy="6622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lnSpc>
                <a:spcPct val="70000"/>
              </a:lnSpc>
              <a:defRPr sz="8000" kern="1200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NEW TOPIC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24B7EB8-2A7F-473A-4445-E486227ED2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6457" y="346851"/>
            <a:ext cx="1576904" cy="48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454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587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D29FA8AF-6214-0078-5131-BDF1E5812EA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8101" y="346566"/>
            <a:ext cx="1592051" cy="48653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9B446DC3-2184-D16B-65F9-06BC6C4D7777}"/>
              </a:ext>
            </a:extLst>
          </p:cNvPr>
          <p:cNvSpPr txBox="1"/>
          <p:nvPr userDrawn="1"/>
        </p:nvSpPr>
        <p:spPr>
          <a:xfrm>
            <a:off x="11387510" y="6229280"/>
            <a:ext cx="5526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B9671FCD-7EAB-D044-A051-706B494C7D78}" type="slidenum">
              <a:rPr lang="de-DE" sz="1000" b="0" i="0" spc="50" baseline="0">
                <a:latin typeface="Futura PT Book" panose="020B0502020204020303" pitchFamily="34" charset="77"/>
              </a:rPr>
              <a:t>‹Nr.›</a:t>
            </a:fld>
            <a:endParaRPr lang="de-DE" sz="1000" b="0" i="0" spc="50" baseline="0">
              <a:latin typeface="Futura PT Book" panose="020B05020202040203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16646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4" r:id="rId3"/>
    <p:sldLayoutId id="2147483655" r:id="rId4"/>
    <p:sldLayoutId id="2147483650" r:id="rId5"/>
    <p:sldLayoutId id="2147483653" r:id="rId6"/>
    <p:sldLayoutId id="2147483652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Futura PT Demi" panose="020B05020202040203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Futura PT Book" panose="020B05020202040203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Futura PT Book" panose="020B05020202040203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Futura PT Book" panose="020B05020202040203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utura PT Book" panose="020B05020202040203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utura PT Book" panose="020B05020202040203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71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7287" userDrawn="1">
          <p15:clr>
            <a:srgbClr val="F26B43"/>
          </p15:clr>
        </p15:guide>
        <p15:guide id="4" orient="horz" pos="1457" userDrawn="1">
          <p15:clr>
            <a:srgbClr val="F26B43"/>
          </p15:clr>
        </p15:guide>
        <p15:guide id="5" orient="horz" pos="3861" userDrawn="1">
          <p15:clr>
            <a:srgbClr val="F26B43"/>
          </p15:clr>
        </p15:guide>
        <p15:guide id="6" pos="31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7A9138-8220-D162-7F6E-F278202AA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641423"/>
            <a:ext cx="8078561" cy="1663047"/>
          </a:xfrm>
        </p:spPr>
        <p:txBody>
          <a:bodyPr/>
          <a:lstStyle/>
          <a:p>
            <a:br>
              <a:rPr lang="pl-PL" dirty="0"/>
            </a:br>
            <a:r>
              <a:rPr lang="de-CH" dirty="0"/>
              <a:t>SEVEN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4663635-3228-1C83-EFE6-EE0DE64710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5538794"/>
            <a:ext cx="10872788" cy="685152"/>
          </a:xfrm>
        </p:spPr>
        <p:txBody>
          <a:bodyPr/>
          <a:lstStyle/>
          <a:p>
            <a:r>
              <a:rPr lang="pl-PL" dirty="0"/>
              <a:t>0</a:t>
            </a:r>
            <a:r>
              <a:rPr lang="de-DE" dirty="0"/>
              <a:t>3</a:t>
            </a:r>
            <a:r>
              <a:rPr lang="pl-PL" dirty="0"/>
              <a:t>/202</a:t>
            </a:r>
            <a:r>
              <a:rPr lang="de-CH" dirty="0"/>
              <a:t>6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AECA99D-1ABF-0BF4-45A2-96D5037EC7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3304470"/>
            <a:ext cx="8078561" cy="391697"/>
          </a:xfrm>
        </p:spPr>
        <p:txBody>
          <a:bodyPr/>
          <a:lstStyle/>
          <a:p>
            <a:r>
              <a:rPr lang="de-CH" sz="2400" spc="100" dirty="0"/>
              <a:t>BEST IN CLASS. BUILT FOR THE FUTURE.</a:t>
            </a:r>
            <a:endParaRPr lang="de-DE" sz="2400" spc="100" dirty="0"/>
          </a:p>
        </p:txBody>
      </p:sp>
    </p:spTree>
    <p:extLst>
      <p:ext uri="{BB962C8B-B14F-4D97-AF65-F5344CB8AC3E}">
        <p14:creationId xmlns:p14="http://schemas.microsoft.com/office/powerpoint/2010/main" val="2265766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A4CCD-2E2A-AE47-F177-EA00522A7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7" descr="Ein Bild, das Text, Screenshot, Schrift, Marke enthält.&#10;&#10;KI-generierte Inhalte können fehlerhaft sein.">
            <a:extLst>
              <a:ext uri="{FF2B5EF4-FFF2-40B4-BE49-F238E27FC236}">
                <a16:creationId xmlns:a16="http://schemas.microsoft.com/office/drawing/2014/main" id="{DD25F2E0-9FF6-A362-AB66-820A65982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451405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09BF4C-C3CE-21F7-F3AB-E9B849E4C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91F2669-0F37-8E9B-472F-7CCC2C681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349" y="5296321"/>
            <a:ext cx="8078561" cy="662244"/>
          </a:xfrm>
        </p:spPr>
        <p:txBody>
          <a:bodyPr anchor="b"/>
          <a:lstStyle/>
          <a:p>
            <a:r>
              <a:rPr lang="de-DE" sz="9600" dirty="0"/>
              <a:t>BEST IN CLASS.</a:t>
            </a:r>
            <a:br>
              <a:rPr lang="de-DE" sz="9600" dirty="0"/>
            </a:br>
            <a:r>
              <a:rPr lang="de-DE" sz="9600" dirty="0"/>
              <a:t>BUILT FOR THE FUTURE.</a:t>
            </a:r>
          </a:p>
        </p:txBody>
      </p:sp>
    </p:spTree>
    <p:extLst>
      <p:ext uri="{BB962C8B-B14F-4D97-AF65-F5344CB8AC3E}">
        <p14:creationId xmlns:p14="http://schemas.microsoft.com/office/powerpoint/2010/main" val="3564876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A214A-2DD1-318F-4264-855694F3C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646D9F7-7199-B6EA-7B77-02923A2BD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957993"/>
            <a:ext cx="8078561" cy="662244"/>
          </a:xfrm>
        </p:spPr>
        <p:txBody>
          <a:bodyPr/>
          <a:lstStyle/>
          <a:p>
            <a:r>
              <a:rPr lang="de-DE" sz="6000">
                <a:solidFill>
                  <a:schemeClr val="tx1"/>
                </a:solidFill>
              </a:rPr>
              <a:t>SEVEN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A9674A2-8E65-4A99-41D5-4570B2C0BB48}"/>
              </a:ext>
            </a:extLst>
          </p:cNvPr>
          <p:cNvSpPr/>
          <p:nvPr/>
        </p:nvSpPr>
        <p:spPr>
          <a:xfrm>
            <a:off x="10027177" y="338997"/>
            <a:ext cx="1837721" cy="6901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 descr="Ein Bild, das Zubehör, Gepäck und Koffer, Gepäck, Tasche enthält.&#10;&#10;KI-generierte Inhalte können fehlerhaft sein.">
            <a:extLst>
              <a:ext uri="{FF2B5EF4-FFF2-40B4-BE49-F238E27FC236}">
                <a16:creationId xmlns:a16="http://schemas.microsoft.com/office/drawing/2014/main" id="{D1C2685E-20D7-9241-F83C-62E7DD7C84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63045" y="218005"/>
            <a:ext cx="7560690" cy="561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27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39447-B5EB-2312-F094-F94FC841A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475B28F9-04E6-E9DB-CDAB-1FAE2978D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2051929"/>
            <a:ext cx="9739889" cy="4534765"/>
          </a:xfrm>
        </p:spPr>
        <p:txBody>
          <a:bodyPr>
            <a:noAutofit/>
          </a:bodyPr>
          <a:lstStyle/>
          <a:p>
            <a:r>
              <a:rPr lang="en-US"/>
              <a:t>The SEVEN Series is the </a:t>
            </a:r>
            <a:r>
              <a:rPr lang="en-US">
                <a:latin typeface="Futura PT Demi" panose="020B0702020204020303" pitchFamily="34" charset="0"/>
              </a:rPr>
              <a:t>new flagship </a:t>
            </a:r>
            <a:r>
              <a:rPr lang="en-US"/>
              <a:t>in the DICOTA portfolio – our most advanced line to date. It combines decades of expertise with the latest innovations and the clear vision of making mobile working safer, smarter, and more sustainable. </a:t>
            </a:r>
            <a:br>
              <a:rPr lang="en-US"/>
            </a:br>
            <a:endParaRPr lang="en-US"/>
          </a:p>
          <a:p>
            <a:r>
              <a:rPr lang="en-US"/>
              <a:t>Developed from the strengths of the PRO Series and inspired by the real needs of today’s professionals, SEVEN delivers </a:t>
            </a:r>
            <a:r>
              <a:rPr lang="en-US">
                <a:latin typeface="Futura PT Demi" panose="020B0702020204020303" pitchFamily="34" charset="0"/>
              </a:rPr>
              <a:t>best-in-class functionality, protection, and design</a:t>
            </a:r>
            <a:r>
              <a:rPr lang="en-US"/>
              <a:t>. Every detail has been carefully engineered: from </a:t>
            </a:r>
            <a:r>
              <a:rPr lang="en-US" b="1">
                <a:latin typeface="Futura PT Demi" panose="020B0702020204020303" pitchFamily="34" charset="0"/>
              </a:rPr>
              <a:t>DICOTA Cushion Technology</a:t>
            </a:r>
            <a:r>
              <a:rPr lang="en-US">
                <a:latin typeface="Futura PT Demi" panose="020B0702020204020303" pitchFamily="34" charset="0"/>
              </a:rPr>
              <a:t> </a:t>
            </a:r>
            <a:r>
              <a:rPr lang="en-US"/>
              <a:t>and </a:t>
            </a:r>
            <a:r>
              <a:rPr lang="en-US" b="1">
                <a:latin typeface="Futura PT Demi" panose="020B0702020204020303" pitchFamily="34" charset="0"/>
              </a:rPr>
              <a:t>integrated RFID protection</a:t>
            </a:r>
            <a:r>
              <a:rPr lang="en-US">
                <a:latin typeface="Futura PT Demi" panose="020B0702020204020303" pitchFamily="34" charset="0"/>
              </a:rPr>
              <a:t> </a:t>
            </a:r>
            <a:r>
              <a:rPr lang="en-US"/>
              <a:t>to a </a:t>
            </a:r>
            <a:r>
              <a:rPr lang="en-US" b="1">
                <a:latin typeface="Futura PT Demi" panose="020B0702020204020303" pitchFamily="34" charset="0"/>
              </a:rPr>
              <a:t>dedicated tracker compartment</a:t>
            </a:r>
            <a:r>
              <a:rPr lang="en-US">
                <a:latin typeface="Futura PT Demi" panose="020B0702020204020303" pitchFamily="34" charset="0"/>
              </a:rPr>
              <a:t> </a:t>
            </a:r>
            <a:r>
              <a:rPr lang="en-US"/>
              <a:t>for added security. </a:t>
            </a:r>
          </a:p>
          <a:p>
            <a:endParaRPr lang="en-US"/>
          </a:p>
          <a:p>
            <a:r>
              <a:rPr lang="en-US"/>
              <a:t>What makes SEVEN truly stand out is its </a:t>
            </a:r>
            <a:r>
              <a:rPr lang="en-US" b="1">
                <a:latin typeface="Futura PT Demi" panose="020B0702020204020303" pitchFamily="34" charset="0"/>
              </a:rPr>
              <a:t>sustainability inside and out</a:t>
            </a:r>
            <a:r>
              <a:rPr lang="en-US"/>
              <a:t>. The exterior and interior are both crafted from </a:t>
            </a:r>
            <a:r>
              <a:rPr lang="en-US" b="1">
                <a:latin typeface="Futura PT Demi" panose="020B0702020204020303" pitchFamily="34" charset="0"/>
              </a:rPr>
              <a:t>high-quality </a:t>
            </a:r>
            <a:r>
              <a:rPr lang="en-US" b="1" err="1">
                <a:latin typeface="Futura PT Demi" panose="020B0702020204020303" pitchFamily="34" charset="0"/>
              </a:rPr>
              <a:t>rPET</a:t>
            </a:r>
            <a:r>
              <a:rPr lang="en-US" b="1">
                <a:latin typeface="Futura PT Demi" panose="020B0702020204020303" pitchFamily="34" charset="0"/>
              </a:rPr>
              <a:t> materials</a:t>
            </a:r>
            <a:r>
              <a:rPr lang="en-US"/>
              <a:t>, giving a second life to recycled plastic bottles while ensuring the durability and premium feel you expect from DICOTA. </a:t>
            </a:r>
          </a:p>
          <a:p>
            <a:endParaRPr lang="en-US"/>
          </a:p>
          <a:p>
            <a:r>
              <a:rPr lang="en-US"/>
              <a:t>The result is a series that sets new standards – </a:t>
            </a:r>
            <a:r>
              <a:rPr lang="en-US" b="1">
                <a:latin typeface="Futura PT Demi" panose="020B0702020204020303" pitchFamily="34" charset="0"/>
              </a:rPr>
              <a:t>durable, protective, and sustainable, without compromise</a:t>
            </a:r>
            <a:r>
              <a:rPr lang="en-US"/>
              <a:t>. </a:t>
            </a:r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18F4D5AE-D26F-6997-185B-A6E064DAC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230135"/>
            <a:ext cx="10872788" cy="614678"/>
          </a:xfrm>
        </p:spPr>
        <p:txBody>
          <a:bodyPr/>
          <a:lstStyle/>
          <a:p>
            <a:r>
              <a:rPr lang="en-US"/>
              <a:t>SEVEN – BEST IN CLASS. BUILT FOR THE FUTURE. </a:t>
            </a:r>
          </a:p>
        </p:txBody>
      </p:sp>
    </p:spTree>
    <p:extLst>
      <p:ext uri="{BB962C8B-B14F-4D97-AF65-F5344CB8AC3E}">
        <p14:creationId xmlns:p14="http://schemas.microsoft.com/office/powerpoint/2010/main" val="464661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0229E-B4C8-270E-E689-711E6D436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C62646CB-279E-35DA-C75B-59E26717D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2051929"/>
            <a:ext cx="9739889" cy="4534765"/>
          </a:xfrm>
        </p:spPr>
        <p:txBody>
          <a:bodyPr>
            <a:noAutofit/>
          </a:bodyPr>
          <a:lstStyle/>
          <a:p>
            <a:r>
              <a:rPr lang="en-US"/>
              <a:t>SEVEN is our absolute flagship product for business professionals with high standards in terms of quality, </a:t>
            </a:r>
            <a:br>
              <a:rPr lang="en-US"/>
            </a:br>
            <a:r>
              <a:rPr lang="en-US"/>
              <a:t>durability, reliability, and functionality—combined with great design and the latest materials.</a:t>
            </a:r>
            <a:br>
              <a:rPr lang="en-US"/>
            </a:b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DICOTA Cushion Technology (DCT) integrated for perfect protection and fit of your notebook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Outer and inner material made from recycled PET bottles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Additional protection of the notebook through sturdy EVA panels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Main compartment for tablet, documents and folders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Interchangeable/customizable metal logo plate for branding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Metal D-ring with integrated T-Lock slot for attaching a notebook lock or hanging accessories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Waterproof bottom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Hidden tracker slot and RFID-safe pocket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Lockable zippers with ring lock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Trolley strap for convenient transport</a:t>
            </a:r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C685BFA5-59DD-2484-13D0-4067C0E2C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230135"/>
            <a:ext cx="10872788" cy="614678"/>
          </a:xfrm>
        </p:spPr>
        <p:txBody>
          <a:bodyPr/>
          <a:lstStyle/>
          <a:p>
            <a:r>
              <a:rPr lang="en-US"/>
              <a:t>SEVEN – HIGHLIGHTS</a:t>
            </a:r>
          </a:p>
        </p:txBody>
      </p:sp>
    </p:spTree>
    <p:extLst>
      <p:ext uri="{BB962C8B-B14F-4D97-AF65-F5344CB8AC3E}">
        <p14:creationId xmlns:p14="http://schemas.microsoft.com/office/powerpoint/2010/main" val="2560570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FE7C7-8B2C-C25B-E5AB-0E5E5E381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7840B9B-E602-C602-2E3E-0711FD7B44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55767" y="-640088"/>
            <a:ext cx="13485245" cy="758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959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B6C0E-91AE-2AAD-A350-1BD43B00B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4FECA66-3C98-D126-B156-F3790170A7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2233" y="3272799"/>
            <a:ext cx="2332732" cy="231234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C7F42412-8199-F9A4-C7F0-5CA9BB14347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10976" y="3374779"/>
            <a:ext cx="1906826" cy="1905034"/>
          </a:xfrm>
          <a:prstGeom prst="rect">
            <a:avLst/>
          </a:prstGeom>
        </p:spPr>
      </p:pic>
      <p:sp>
        <p:nvSpPr>
          <p:cNvPr id="6" name="Inhaltsplatzhalter 1">
            <a:extLst>
              <a:ext uri="{FF2B5EF4-FFF2-40B4-BE49-F238E27FC236}">
                <a16:creationId xmlns:a16="http://schemas.microsoft.com/office/drawing/2014/main" id="{BC034349-A731-3F5F-A99A-0DA9B43FABB8}"/>
              </a:ext>
            </a:extLst>
          </p:cNvPr>
          <p:cNvSpPr txBox="1">
            <a:spLocks/>
          </p:cNvSpPr>
          <p:nvPr/>
        </p:nvSpPr>
        <p:spPr>
          <a:xfrm>
            <a:off x="695325" y="2036437"/>
            <a:ext cx="4703989" cy="11287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None/>
              <a:defRPr sz="1400" b="0" i="0" kern="1000" spc="50" baseline="0">
                <a:solidFill>
                  <a:schemeClr val="tx1"/>
                </a:solidFill>
                <a:latin typeface="Futura PT Book" panose="020B0502020204020303" pitchFamily="34" charset="77"/>
                <a:ea typeface="+mn-ea"/>
                <a:cs typeface="+mn-cs"/>
              </a:defRPr>
            </a:lvl1pPr>
            <a:lvl2pPr marL="0" marR="0" indent="-1417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 sz="1400" b="0" i="0" kern="1200" spc="50">
                <a:solidFill>
                  <a:schemeClr val="tx1"/>
                </a:solidFill>
                <a:latin typeface="Futura PT Book" panose="020B05020202040203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-1417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5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t>Four construction types to fit individual needs</a:t>
            </a:r>
          </a:p>
          <a:p>
            <a:pPr marL="0" marR="0" lvl="1" indent="-1417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5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t>Fits notebooks up to 16“</a:t>
            </a:r>
          </a:p>
          <a:p>
            <a:pPr marL="0" marR="0" lvl="1" indent="-1417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5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t>High functionality and sustainability</a:t>
            </a:r>
          </a:p>
        </p:txBody>
      </p:sp>
      <p:sp>
        <p:nvSpPr>
          <p:cNvPr id="7" name="Titel 2">
            <a:extLst>
              <a:ext uri="{FF2B5EF4-FFF2-40B4-BE49-F238E27FC236}">
                <a16:creationId xmlns:a16="http://schemas.microsoft.com/office/drawing/2014/main" id="{D5F71111-433B-1CDD-3113-2790CA6A0845}"/>
              </a:ext>
            </a:extLst>
          </p:cNvPr>
          <p:cNvSpPr txBox="1">
            <a:spLocks/>
          </p:cNvSpPr>
          <p:nvPr/>
        </p:nvSpPr>
        <p:spPr>
          <a:xfrm>
            <a:off x="695325" y="1230135"/>
            <a:ext cx="7300538" cy="61467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baseline="0">
                <a:solidFill>
                  <a:schemeClr val="tx1"/>
                </a:solidFill>
                <a:latin typeface="Futura PT Demi" panose="020B0502020204020303" pitchFamily="34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Futura PT Demi" panose="020B0502020204020303" pitchFamily="34" charset="77"/>
                <a:ea typeface="+mj-ea"/>
                <a:cs typeface="+mj-cs"/>
              </a:rPr>
              <a:t>SEVEN – PORTFOLIO</a:t>
            </a:r>
            <a:endParaRPr kumimoji="0" lang="de-DE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Demi" panose="020B0502020204020303" pitchFamily="34" charset="77"/>
              <a:ea typeface="+mj-ea"/>
              <a:cs typeface="+mj-cs"/>
            </a:endParaRPr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4F47587D-F428-0ED3-7601-446CBCCA9D90}"/>
              </a:ext>
            </a:extLst>
          </p:cNvPr>
          <p:cNvSpPr txBox="1">
            <a:spLocks/>
          </p:cNvSpPr>
          <p:nvPr/>
        </p:nvSpPr>
        <p:spPr>
          <a:xfrm>
            <a:off x="585070" y="5377452"/>
            <a:ext cx="2332732" cy="84157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 cap="all" spc="0" baseline="0">
                <a:solidFill>
                  <a:schemeClr val="bg1"/>
                </a:solidFill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600" b="0" i="0" kern="1200" spc="50">
                <a:solidFill>
                  <a:schemeClr val="bg1"/>
                </a:solidFill>
                <a:latin typeface="Futura PT Book" panose="020B0502020204020303" pitchFamily="34" charset="77"/>
                <a:ea typeface="Roboto Condensed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  <a:t>Backpack SEVEN</a:t>
            </a:r>
            <a:b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</a:br>
            <a:br>
              <a:rPr kumimoji="0" lang="pl-PL" sz="10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</a:br>
            <a:r>
              <a:rPr kumimoji="0" lang="pl-PL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1</a:t>
            </a:r>
            <a:r>
              <a:rPr kumimoji="0" lang="de-DE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2</a:t>
            </a:r>
            <a:r>
              <a:rPr kumimoji="0" lang="pl-PL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-1</a:t>
            </a:r>
            <a:r>
              <a:rPr kumimoji="0" lang="de-DE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4</a:t>
            </a:r>
            <a:r>
              <a:rPr kumimoji="0" lang="pl-PL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   </a:t>
            </a:r>
            <a:r>
              <a:rPr kumimoji="0" lang="de-DE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 </a:t>
            </a:r>
            <a:r>
              <a:rPr kumimoji="0" lang="pl-PL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 </a:t>
            </a:r>
            <a:r>
              <a:rPr kumimoji="0" lang="en-US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D3250101</a:t>
            </a:r>
            <a:br>
              <a:rPr kumimoji="0" lang="pl-PL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</a:br>
            <a:r>
              <a:rPr kumimoji="0" lang="pl-PL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1</a:t>
            </a:r>
            <a:r>
              <a:rPr kumimoji="0" lang="de-DE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4</a:t>
            </a:r>
            <a:r>
              <a:rPr kumimoji="0" lang="pl-PL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-1</a:t>
            </a:r>
            <a:r>
              <a:rPr kumimoji="0" lang="de-DE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6   </a:t>
            </a:r>
            <a:r>
              <a:rPr kumimoji="0" lang="pl-PL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 </a:t>
            </a:r>
            <a:r>
              <a:rPr kumimoji="0" lang="de-DE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 D3250102</a:t>
            </a:r>
            <a:br>
              <a:rPr kumimoji="0" lang="de-DE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</a:br>
            <a:endParaRPr kumimoji="0" lang="en-US" sz="1000" b="1" i="0" u="none" strike="noStrike" kern="1200" cap="all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utura PT Demi" panose="020B0502020204020303" pitchFamily="34" charset="77"/>
              <a:ea typeface="Roboto Condensed" panose="02000000000000000000" pitchFamily="2" charset="0"/>
              <a:cs typeface="+mn-cs"/>
            </a:endParaRPr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28A12C9B-1A09-5A95-E796-CEF107B7312D}"/>
              </a:ext>
            </a:extLst>
          </p:cNvPr>
          <p:cNvSpPr txBox="1">
            <a:spLocks/>
          </p:cNvSpPr>
          <p:nvPr/>
        </p:nvSpPr>
        <p:spPr>
          <a:xfrm>
            <a:off x="8737802" y="5363869"/>
            <a:ext cx="2332732" cy="61065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 cap="all" spc="0" baseline="0">
                <a:solidFill>
                  <a:schemeClr val="bg1"/>
                </a:solidFill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600" b="0" i="0" kern="1200" spc="50">
                <a:solidFill>
                  <a:schemeClr val="bg1"/>
                </a:solidFill>
                <a:latin typeface="Futura PT Book" panose="020B0502020204020303" pitchFamily="34" charset="77"/>
                <a:ea typeface="Roboto Condensed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  <a:t>SLIM CASE SEVEN</a:t>
            </a:r>
            <a:br>
              <a:rPr kumimoji="0" lang="pl-PL" sz="10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</a:br>
            <a:br>
              <a:rPr kumimoji="0" lang="pl-PL" sz="10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</a:br>
            <a:r>
              <a:rPr kumimoji="0" lang="de-DE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12-14     D3250601</a:t>
            </a:r>
            <a:endParaRPr kumimoji="0" lang="en-US" sz="1000" b="0" i="0" u="none" strike="noStrike" kern="1200" cap="all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utura PT Book" panose="020B0502020204020303" pitchFamily="34" charset="0"/>
              <a:ea typeface="Roboto Condensed" panose="02000000000000000000" pitchFamily="2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all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utura PT Book" panose="020B0502020204020303" pitchFamily="34" charset="77"/>
              <a:ea typeface="Roboto Condensed" panose="02000000000000000000" pitchFamily="2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1" i="0" u="none" strike="noStrike" kern="1200" cap="all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utura PT Demi" panose="020B0502020204020303" pitchFamily="34" charset="77"/>
              <a:ea typeface="Roboto Condensed" panose="02000000000000000000" pitchFamily="2" charset="0"/>
              <a:cs typeface="+mn-cs"/>
            </a:endParaRP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07FAEFE9-07F8-4A47-63EA-4A41FA75F400}"/>
              </a:ext>
            </a:extLst>
          </p:cNvPr>
          <p:cNvSpPr txBox="1">
            <a:spLocks/>
          </p:cNvSpPr>
          <p:nvPr/>
        </p:nvSpPr>
        <p:spPr>
          <a:xfrm>
            <a:off x="3346106" y="5374687"/>
            <a:ext cx="2332732" cy="8443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 cap="all" spc="0" baseline="0">
                <a:solidFill>
                  <a:schemeClr val="bg1"/>
                </a:solidFill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600" b="0" i="0" kern="1200" spc="50">
                <a:solidFill>
                  <a:schemeClr val="bg1"/>
                </a:solidFill>
                <a:latin typeface="Futura PT Book" panose="020B0502020204020303" pitchFamily="34" charset="77"/>
                <a:ea typeface="Roboto Condensed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  <a:t>Top </a:t>
            </a:r>
            <a:r>
              <a:rPr kumimoji="0" lang="en-US" sz="1000" b="1" i="0" u="none" strike="noStrike" kern="1200" cap="all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  <a:t>traveller</a:t>
            </a: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  <a:t> SEVEN </a:t>
            </a:r>
            <a:br>
              <a:rPr kumimoji="0" lang="pl-PL" sz="1000" b="1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</a:br>
            <a:br>
              <a:rPr kumimoji="0" lang="pl-PL" sz="1000" b="1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</a:br>
            <a:r>
              <a:rPr kumimoji="0" lang="pl-PL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1</a:t>
            </a:r>
            <a:r>
              <a:rPr kumimoji="0" lang="de-DE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2</a:t>
            </a:r>
            <a:r>
              <a:rPr kumimoji="0" lang="pl-PL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-14</a:t>
            </a:r>
            <a:r>
              <a:rPr kumimoji="0" lang="de-DE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     </a:t>
            </a:r>
            <a:r>
              <a:rPr kumimoji="0" lang="pl-PL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 </a:t>
            </a:r>
            <a:r>
              <a:rPr kumimoji="0" lang="de-DE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D3250801</a:t>
            </a:r>
            <a:br>
              <a:rPr kumimoji="0" lang="de-DE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</a:br>
            <a:r>
              <a:rPr kumimoji="0" lang="de-DE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14-16      D3250802</a:t>
            </a:r>
            <a:endParaRPr kumimoji="0" lang="en-US" sz="1000" b="0" i="0" u="none" strike="noStrike" kern="1200" cap="all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utura PT Book" panose="020B0502020204020303" pitchFamily="34" charset="0"/>
              <a:ea typeface="Roboto Condensed" panose="02000000000000000000" pitchFamily="2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all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utura PT Book" panose="020B0502020204020303" pitchFamily="34" charset="77"/>
              <a:ea typeface="Roboto Condensed" panose="02000000000000000000" pitchFamily="2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1" i="0" u="none" strike="noStrike" kern="1200" cap="all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Demi" panose="020B0502020204020303" pitchFamily="34" charset="77"/>
              <a:ea typeface="Roboto Condensed" panose="02000000000000000000" pitchFamily="2" charset="0"/>
              <a:cs typeface="+mn-cs"/>
            </a:endParaRPr>
          </a:p>
        </p:txBody>
      </p:sp>
      <p:sp>
        <p:nvSpPr>
          <p:cNvPr id="2" name="Textplatzhalter 7">
            <a:extLst>
              <a:ext uri="{FF2B5EF4-FFF2-40B4-BE49-F238E27FC236}">
                <a16:creationId xmlns:a16="http://schemas.microsoft.com/office/drawing/2014/main" id="{14426622-19B8-9DBB-D51D-196ECF844925}"/>
              </a:ext>
            </a:extLst>
          </p:cNvPr>
          <p:cNvSpPr txBox="1">
            <a:spLocks/>
          </p:cNvSpPr>
          <p:nvPr/>
        </p:nvSpPr>
        <p:spPr>
          <a:xfrm>
            <a:off x="6041954" y="5374687"/>
            <a:ext cx="2332732" cy="8443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 cap="all" spc="0" baseline="0">
                <a:solidFill>
                  <a:schemeClr val="bg1"/>
                </a:solidFill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600" b="0" i="0" kern="1200" spc="50">
                <a:solidFill>
                  <a:schemeClr val="bg1"/>
                </a:solidFill>
                <a:latin typeface="Futura PT Book" panose="020B0502020204020303" pitchFamily="34" charset="77"/>
                <a:ea typeface="Roboto Condensed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  <a:t>Top </a:t>
            </a:r>
            <a:r>
              <a:rPr kumimoji="0" lang="en-US" sz="1000" b="1" i="0" u="none" strike="noStrike" kern="1200" cap="all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  <a:t>traveller</a:t>
            </a: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  <a:t> ROLLER SEVEN </a:t>
            </a:r>
            <a:br>
              <a:rPr kumimoji="0" lang="pl-PL" sz="1000" b="1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</a:br>
            <a:br>
              <a:rPr kumimoji="0" lang="pl-PL" sz="1000" b="1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</a:br>
            <a:r>
              <a:rPr kumimoji="0" lang="pl-PL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1</a:t>
            </a:r>
            <a:r>
              <a:rPr kumimoji="0" lang="de-DE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4</a:t>
            </a:r>
            <a:r>
              <a:rPr kumimoji="0" lang="pl-PL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-1</a:t>
            </a:r>
            <a:r>
              <a:rPr kumimoji="0" lang="de-DE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6     </a:t>
            </a:r>
            <a:r>
              <a:rPr kumimoji="0" lang="pl-PL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 </a:t>
            </a:r>
            <a:r>
              <a:rPr kumimoji="0" lang="de-DE" sz="1000" b="0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Book" panose="020B0502020204020303" pitchFamily="34" charset="0"/>
                <a:ea typeface="Roboto Condensed" panose="02000000000000000000" pitchFamily="2" charset="0"/>
                <a:cs typeface="+mn-cs"/>
              </a:rPr>
              <a:t>D3250901</a:t>
            </a:r>
            <a:endParaRPr kumimoji="0" lang="en-US" sz="1000" b="0" i="0" u="none" strike="noStrike" kern="1200" cap="all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utura PT Book" panose="020B0502020204020303" pitchFamily="34" charset="0"/>
              <a:ea typeface="Roboto Condensed" panose="02000000000000000000" pitchFamily="2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all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utura PT Book" panose="020B0502020204020303" pitchFamily="34" charset="77"/>
              <a:ea typeface="Roboto Condensed" panose="02000000000000000000" pitchFamily="2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1" i="0" u="none" strike="noStrike" kern="1200" cap="all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Demi" panose="020B0502020204020303" pitchFamily="34" charset="77"/>
              <a:ea typeface="Roboto Condensed" panose="02000000000000000000" pitchFamily="2" charset="0"/>
              <a:cs typeface="+mn-cs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06F5859-003A-E3B6-882C-01B4BD1DBB5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6469" y="2883372"/>
            <a:ext cx="2459828" cy="2364696"/>
          </a:xfrm>
          <a:prstGeom prst="rect">
            <a:avLst/>
          </a:prstGeom>
        </p:spPr>
      </p:pic>
      <p:pic>
        <p:nvPicPr>
          <p:cNvPr id="9" name="Grafik 8" descr="Ein Bild, das Zubehör, Tasche, Gepäck und Koffer, Behälter enthält.&#10;&#10;KI-generierte Inhalte können fehlerhaft sein.">
            <a:extLst>
              <a:ext uri="{FF2B5EF4-FFF2-40B4-BE49-F238E27FC236}">
                <a16:creationId xmlns:a16="http://schemas.microsoft.com/office/drawing/2014/main" id="{FC6760F8-D240-DEDD-1944-112604355F4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0911" y="3356855"/>
            <a:ext cx="1891213" cy="189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383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79FE0-FEEF-56DC-E10B-3B0369CBC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9ED3EF9B-19C9-12D8-E6E8-67A7F21F43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422" y="1934308"/>
            <a:ext cx="4524384" cy="452013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80221981-2D65-87FF-C675-26212BD47991}"/>
              </a:ext>
            </a:extLst>
          </p:cNvPr>
          <p:cNvSpPr txBox="1"/>
          <p:nvPr/>
        </p:nvSpPr>
        <p:spPr>
          <a:xfrm>
            <a:off x="675253" y="1934308"/>
            <a:ext cx="5624733" cy="46858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DICOTA Cushion Technology (DCT) integrated for perfect protection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Additional protection of the notebook through stable EVA panels - thus unique all-round protection 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Outer and inner material made from 45/55 recycled PET bottles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Main compartment for tablet, documents and folders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Small additional pocket in the main compartment for best organization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Side pocket for umbrella or bottle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Breathable, ergonomic back padding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Trolley strap for convenient transport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Unobtrusive, wide carrying handle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Metal D-ring with integrated T-Lock slot for attaching a notebook lock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Lockable zippers with ring lock, hidden tracker slot, and RFID-secure pocket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Additional compartment on the back for storing documents and wallet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Waterproof bottom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Interchangeable/customizable metal logo plate for branding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0"/>
              <a:ea typeface="+mn-ea"/>
              <a:cs typeface="+mn-cs"/>
            </a:endParaRPr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3B47DDB4-D8FF-9A53-F618-43B425CEC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230135"/>
            <a:ext cx="10872788" cy="614678"/>
          </a:xfrm>
        </p:spPr>
        <p:txBody>
          <a:bodyPr/>
          <a:lstStyle/>
          <a:p>
            <a:r>
              <a:rPr lang="en-US"/>
              <a:t>SEVEN – BACKPACKS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D120F3D4-A392-12D4-910B-CF377EEE64BC}"/>
              </a:ext>
            </a:extLst>
          </p:cNvPr>
          <p:cNvGrpSpPr/>
          <p:nvPr/>
        </p:nvGrpSpPr>
        <p:grpSpPr>
          <a:xfrm>
            <a:off x="7865776" y="1844813"/>
            <a:ext cx="3337348" cy="4609626"/>
            <a:chOff x="7500788" y="819631"/>
            <a:chExt cx="4419983" cy="6104988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B7A80E46-C73F-B230-7093-3F579EA12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500788" y="819631"/>
              <a:ext cx="4419983" cy="2029149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EB02EB6E-C707-3106-063D-8DBF63564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500788" y="2980364"/>
              <a:ext cx="4419983" cy="1938084"/>
            </a:xfrm>
            <a:prstGeom prst="rect">
              <a:avLst/>
            </a:prstGeom>
          </p:spPr>
        </p:pic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395FCB23-CCE4-4171-3723-9CEE6C953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80243" y="4973730"/>
              <a:ext cx="4305673" cy="1950889"/>
            </a:xfrm>
            <a:prstGeom prst="rect">
              <a:avLst/>
            </a:prstGeom>
          </p:spPr>
        </p:pic>
      </p:grpSp>
      <p:pic>
        <p:nvPicPr>
          <p:cNvPr id="16" name="Grafik 15">
            <a:extLst>
              <a:ext uri="{FF2B5EF4-FFF2-40B4-BE49-F238E27FC236}">
                <a16:creationId xmlns:a16="http://schemas.microsoft.com/office/drawing/2014/main" id="{A40DAF25-704B-DC54-7D46-1E226AAB59D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0511" y="4968891"/>
            <a:ext cx="1491374" cy="148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6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83679-3DF8-FAA8-EE80-A46222C92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FE4059C-200C-1085-EF07-73A8EE896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1660738"/>
            <a:ext cx="5245013" cy="5199164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DA55A8E7-DA5A-40A0-C3AC-8D63F36A71E8}"/>
              </a:ext>
            </a:extLst>
          </p:cNvPr>
          <p:cNvSpPr txBox="1"/>
          <p:nvPr/>
        </p:nvSpPr>
        <p:spPr>
          <a:xfrm>
            <a:off x="675253" y="1934308"/>
            <a:ext cx="5624733" cy="41875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DICOTA Cushion Technology (DCT) integrated for perfect protection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and fit of your notebook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Additional protection of the notebook through stable EVA panels – 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thus unique all-round protection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Outer and inner material made from 39/44 recycled PET bottles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Main compartment for tablet, documents and folders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Trolley strap for convenient transport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Metal D-ring with integrated T-Lock slot for attaching a notebook lock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or hanging accessories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Lockable zippers with ring lock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Hidden tracker slot and RFID-safe pocket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Waterproof bottom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Replaceable/customizable metal logo plate for branding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0"/>
              <a:ea typeface="+mn-ea"/>
              <a:cs typeface="+mn-cs"/>
            </a:endParaRPr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27D6E18A-75CC-A03E-FA0F-C5FD6B823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230135"/>
            <a:ext cx="10872788" cy="614678"/>
          </a:xfrm>
        </p:spPr>
        <p:txBody>
          <a:bodyPr/>
          <a:lstStyle/>
          <a:p>
            <a:r>
              <a:rPr lang="en-US"/>
              <a:t>SEVEN – TOP TRAVELLER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787045D3-5050-106F-0313-786D06FD9D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5769" y="4981403"/>
            <a:ext cx="3251037" cy="1473036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0184251-D8EC-F984-762F-7BF763C677A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0511" y="4968891"/>
            <a:ext cx="1491374" cy="148554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719880A-D635-5105-11F8-D0931FC58D2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5769" y="3483343"/>
            <a:ext cx="3267045" cy="148554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E61232D-D72B-BDFB-56EF-41A84D28EFA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760" y="1928753"/>
            <a:ext cx="3304045" cy="1500247"/>
          </a:xfrm>
          <a:prstGeom prst="rect">
            <a:avLst/>
          </a:prstGeom>
        </p:spPr>
      </p:pic>
      <p:pic>
        <p:nvPicPr>
          <p:cNvPr id="4" name="Grafik 3" descr="Ein Bild, das Zubehör, Gepäck und Koffer, Modeaccessoire, Handgepäck enthält.&#10;&#10;KI-generierte Inhalte können fehlerhaft sein.">
            <a:extLst>
              <a:ext uri="{FF2B5EF4-FFF2-40B4-BE49-F238E27FC236}">
                <a16:creationId xmlns:a16="http://schemas.microsoft.com/office/drawing/2014/main" id="{24D461D2-5FA1-52E0-66C1-5BDE75B4590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8624" y="3442598"/>
            <a:ext cx="1403721" cy="140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72476-B5F1-691A-BD42-2C8BF0D1A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69A9D1AF-5366-255C-9594-34CE61E72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174" y="1742601"/>
            <a:ext cx="4952316" cy="476079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97F8094F-5003-657A-660B-5E58E149C6BB}"/>
              </a:ext>
            </a:extLst>
          </p:cNvPr>
          <p:cNvSpPr txBox="1"/>
          <p:nvPr/>
        </p:nvSpPr>
        <p:spPr>
          <a:xfrm>
            <a:off x="675253" y="1934308"/>
            <a:ext cx="5624733" cy="47774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Removable slim case for the notebook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DICOTA Cushion Technology (DCT) integrated for perfect protection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Additional protection of the notebook through sturdy EVA panels – 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thus unique all-round protection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Outer and inner material made from 65 recycled PET bottles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Main compartment for tablet, documents and folders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Trolley strap for convenient transport on other luggage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Metal D-ring with integrated T-Lock slot for attaching a notebook lock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Lockable zippers with ring lock, hidden tracker slot, and RFID-safe pocket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Waterproof bottom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Sturdy, four-piece trolley frame for comfortable use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Large wheels for comfortable and quiet rolling even over uneven roads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Linkage and wheels interchangeable if necessary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Replaceable/customizable metal logo plate for branding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Matches IATA regulations</a:t>
            </a:r>
          </a:p>
          <a:p>
            <a:pPr marL="0" marR="0" lvl="0" indent="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0"/>
              <a:ea typeface="+mn-ea"/>
              <a:cs typeface="+mn-cs"/>
            </a:endParaRPr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1A3DC800-FCE5-D39D-FBE8-8E5E7A273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230135"/>
            <a:ext cx="10872788" cy="614678"/>
          </a:xfrm>
        </p:spPr>
        <p:txBody>
          <a:bodyPr/>
          <a:lstStyle/>
          <a:p>
            <a:r>
              <a:rPr lang="en-US"/>
              <a:t>SEVEN – TOP TRAVELLER ROLLER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8AA4A9E-88B6-0037-2C90-DE856525D6A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5769" y="4981403"/>
            <a:ext cx="3251037" cy="1473036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ED4158A7-CC07-2FF2-E1B2-C1E63FE92DF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0511" y="4968891"/>
            <a:ext cx="1491374" cy="148554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FAA8A98-7A11-C553-9A0F-C85A20C6427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1309" y="3453426"/>
            <a:ext cx="3280930" cy="147670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8396B3EF-362C-76EE-739A-A7D6FE4634B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0459" y="1981568"/>
            <a:ext cx="3400067" cy="1514415"/>
          </a:xfrm>
          <a:prstGeom prst="rect">
            <a:avLst/>
          </a:prstGeom>
        </p:spPr>
      </p:pic>
      <p:pic>
        <p:nvPicPr>
          <p:cNvPr id="5" name="Grafik 4" descr="Ein Bild, das Zubehör, Gepäck und Koffer, Modeaccessoire, Handgepäck enthält.&#10;&#10;KI-generierte Inhalte können fehlerhaft sein.">
            <a:extLst>
              <a:ext uri="{FF2B5EF4-FFF2-40B4-BE49-F238E27FC236}">
                <a16:creationId xmlns:a16="http://schemas.microsoft.com/office/drawing/2014/main" id="{EE22202C-7225-3393-CC42-6E13A94B625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8624" y="3442598"/>
            <a:ext cx="1403721" cy="140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9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3B210-2481-C691-6BE1-9BABC995D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Zubehör, Tasche, Gepäck und Koffer, Behälter enthält.&#10;&#10;KI-generierte Inhalte können fehlerhaft sein.">
            <a:extLst>
              <a:ext uri="{FF2B5EF4-FFF2-40B4-BE49-F238E27FC236}">
                <a16:creationId xmlns:a16="http://schemas.microsoft.com/office/drawing/2014/main" id="{26FF71ED-A1E2-C943-6FF5-760D6F6E70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887" y="1152377"/>
            <a:ext cx="5609780" cy="5609780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DF01839C-50B1-5373-FAFB-6AFEBF074B14}"/>
              </a:ext>
            </a:extLst>
          </p:cNvPr>
          <p:cNvSpPr txBox="1"/>
          <p:nvPr/>
        </p:nvSpPr>
        <p:spPr>
          <a:xfrm>
            <a:off x="675253" y="1934308"/>
            <a:ext cx="5624733" cy="44825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DICOTA Cushion Technology (DCT) integrated for perfect protection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and fit of your notebook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Additional protection of the notebook through stable EVA panels – 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thus unique all-round protection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Outer and inner material made from 29 recycled PET bottles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Main compartment for tablet, documents and folders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Trolley strap for convenient transport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Metal D-ring with integrated T-Lock slot for attaching a notebook lock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or hanging accessories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Lockable zippers with ring lock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Hidden tracker slot and RFID-safe pocket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Waterproof bottom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0"/>
                <a:ea typeface="+mn-ea"/>
                <a:cs typeface="+mn-cs"/>
              </a:rPr>
              <a:t>Replaceable/customizable metal logo plate for branding</a:t>
            </a:r>
          </a:p>
          <a:p>
            <a:pPr marL="171450" marR="0" lvl="0" indent="-1714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0"/>
              <a:ea typeface="+mn-ea"/>
              <a:cs typeface="+mn-cs"/>
            </a:endParaRPr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DF413E9B-A619-8EF5-78B3-E86988190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230135"/>
            <a:ext cx="10872788" cy="614678"/>
          </a:xfrm>
        </p:spPr>
        <p:txBody>
          <a:bodyPr/>
          <a:lstStyle/>
          <a:p>
            <a:r>
              <a:rPr lang="en-US"/>
              <a:t>SEVEN – SLIM CASE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CC6E276-9EE1-5C21-42ED-90465CFBA9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5769" y="4981403"/>
            <a:ext cx="3251037" cy="1473036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A3FC5587-DF23-E66F-B166-33F1BBC5F5A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0511" y="4968891"/>
            <a:ext cx="1491374" cy="148554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4CD75939-5EA5-34FE-CF25-BCB50782E50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57471" y="3453426"/>
            <a:ext cx="1544768" cy="1476706"/>
          </a:xfrm>
          <a:prstGeom prst="rect">
            <a:avLst/>
          </a:prstGeom>
        </p:spPr>
      </p:pic>
      <p:pic>
        <p:nvPicPr>
          <p:cNvPr id="7" name="Grafik 6" descr="Ein Bild, das Zubehör, Gepäck und Koffer, Koffer, Tasche enthält.&#10;&#10;KI-generierte Inhalte können fehlerhaft sein.">
            <a:extLst>
              <a:ext uri="{FF2B5EF4-FFF2-40B4-BE49-F238E27FC236}">
                <a16:creationId xmlns:a16="http://schemas.microsoft.com/office/drawing/2014/main" id="{169C2D47-0E36-008A-562D-2BA101A70CA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4408" y="3570187"/>
            <a:ext cx="1411216" cy="1411216"/>
          </a:xfrm>
          <a:prstGeom prst="rect">
            <a:avLst/>
          </a:prstGeom>
        </p:spPr>
      </p:pic>
      <p:pic>
        <p:nvPicPr>
          <p:cNvPr id="15" name="Grafik 14" descr="Ein Bild, das Zubehör, Tasche, Gepäck und Koffer, Handgepäck enthält.&#10;&#10;KI-generierte Inhalte können fehlerhaft sein.">
            <a:extLst>
              <a:ext uri="{FF2B5EF4-FFF2-40B4-BE49-F238E27FC236}">
                <a16:creationId xmlns:a16="http://schemas.microsoft.com/office/drawing/2014/main" id="{50E500E2-F6F4-29B7-CF9D-8544D9179B4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2037" y="1909665"/>
            <a:ext cx="1519335" cy="1519335"/>
          </a:xfrm>
          <a:prstGeom prst="rect">
            <a:avLst/>
          </a:prstGeom>
        </p:spPr>
      </p:pic>
      <p:pic>
        <p:nvPicPr>
          <p:cNvPr id="18" name="Grafik 17" descr="Ein Bild, das Zubehör, Gepäck und Koffer, Tasche, Handgepäck enthält.&#10;&#10;KI-generierte Inhalte können fehlerhaft sein.">
            <a:extLst>
              <a:ext uri="{FF2B5EF4-FFF2-40B4-BE49-F238E27FC236}">
                <a16:creationId xmlns:a16="http://schemas.microsoft.com/office/drawing/2014/main" id="{87CCE145-2EBC-446B-01ED-31CBBB7B343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0283" y="1697209"/>
            <a:ext cx="1995560" cy="1995560"/>
          </a:xfrm>
          <a:prstGeom prst="rect">
            <a:avLst/>
          </a:prstGeom>
        </p:spPr>
      </p:pic>
      <p:pic>
        <p:nvPicPr>
          <p:cNvPr id="23" name="Grafik 22" descr="Ein Bild, das Zubehör, Gepäck und Koffer, Modeaccessoire, Handgepäck enthält.&#10;&#10;KI-generierte Inhalte können fehlerhaft sein.">
            <a:extLst>
              <a:ext uri="{FF2B5EF4-FFF2-40B4-BE49-F238E27FC236}">
                <a16:creationId xmlns:a16="http://schemas.microsoft.com/office/drawing/2014/main" id="{8E5698C2-C813-0967-CD54-AC35BE21712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8624" y="3442598"/>
            <a:ext cx="1403721" cy="140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50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7D1C5-3A57-0B46-610B-B9989B3C2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2">
            <a:extLst>
              <a:ext uri="{FF2B5EF4-FFF2-40B4-BE49-F238E27FC236}">
                <a16:creationId xmlns:a16="http://schemas.microsoft.com/office/drawing/2014/main" id="{B3070A88-4B88-DA60-CFAF-2EF4C8870FF9}"/>
              </a:ext>
            </a:extLst>
          </p:cNvPr>
          <p:cNvSpPr txBox="1">
            <a:spLocks/>
          </p:cNvSpPr>
          <p:nvPr/>
        </p:nvSpPr>
        <p:spPr>
          <a:xfrm>
            <a:off x="695325" y="1230135"/>
            <a:ext cx="7300538" cy="61467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baseline="0">
                <a:solidFill>
                  <a:schemeClr val="tx1"/>
                </a:solidFill>
                <a:latin typeface="Futura PT Demi" panose="020B0502020204020303" pitchFamily="34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Futura PT Demi" panose="020B0502020204020303" pitchFamily="34" charset="77"/>
                <a:ea typeface="+mj-ea"/>
                <a:cs typeface="+mj-cs"/>
              </a:rPr>
              <a:t>SEVEN – SUCCESSOR OVERVIEW</a:t>
            </a:r>
            <a:endParaRPr kumimoji="0" lang="de-DE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Demi" panose="020B0502020204020303" pitchFamily="34" charset="77"/>
              <a:ea typeface="+mj-ea"/>
              <a:cs typeface="+mj-cs"/>
            </a:endParaRPr>
          </a:p>
        </p:txBody>
      </p:sp>
      <p:graphicFrame>
        <p:nvGraphicFramePr>
          <p:cNvPr id="16" name="Tabelle 15">
            <a:extLst>
              <a:ext uri="{FF2B5EF4-FFF2-40B4-BE49-F238E27FC236}">
                <a16:creationId xmlns:a16="http://schemas.microsoft.com/office/drawing/2014/main" id="{295278B8-9959-C590-2342-A288B3465254}"/>
              </a:ext>
            </a:extLst>
          </p:cNvPr>
          <p:cNvGraphicFramePr>
            <a:graphicFrameLocks noGrp="1"/>
          </p:cNvGraphicFramePr>
          <p:nvPr/>
        </p:nvGraphicFramePr>
        <p:xfrm>
          <a:off x="695325" y="2141513"/>
          <a:ext cx="9841376" cy="38349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0072">
                  <a:extLst>
                    <a:ext uri="{9D8B030D-6E8A-4147-A177-3AD203B41FA5}">
                      <a16:colId xmlns:a16="http://schemas.microsoft.com/office/drawing/2014/main" val="1480093577"/>
                    </a:ext>
                  </a:extLst>
                </a:gridCol>
                <a:gridCol w="1020072">
                  <a:extLst>
                    <a:ext uri="{9D8B030D-6E8A-4147-A177-3AD203B41FA5}">
                      <a16:colId xmlns:a16="http://schemas.microsoft.com/office/drawing/2014/main" val="4134673132"/>
                    </a:ext>
                  </a:extLst>
                </a:gridCol>
                <a:gridCol w="2190836">
                  <a:extLst>
                    <a:ext uri="{9D8B030D-6E8A-4147-A177-3AD203B41FA5}">
                      <a16:colId xmlns:a16="http://schemas.microsoft.com/office/drawing/2014/main" val="1631338565"/>
                    </a:ext>
                  </a:extLst>
                </a:gridCol>
                <a:gridCol w="765054">
                  <a:extLst>
                    <a:ext uri="{9D8B030D-6E8A-4147-A177-3AD203B41FA5}">
                      <a16:colId xmlns:a16="http://schemas.microsoft.com/office/drawing/2014/main" val="908720820"/>
                    </a:ext>
                  </a:extLst>
                </a:gridCol>
                <a:gridCol w="1020072">
                  <a:extLst>
                    <a:ext uri="{9D8B030D-6E8A-4147-A177-3AD203B41FA5}">
                      <a16:colId xmlns:a16="http://schemas.microsoft.com/office/drawing/2014/main" val="150229917"/>
                    </a:ext>
                  </a:extLst>
                </a:gridCol>
                <a:gridCol w="1912635">
                  <a:extLst>
                    <a:ext uri="{9D8B030D-6E8A-4147-A177-3AD203B41FA5}">
                      <a16:colId xmlns:a16="http://schemas.microsoft.com/office/drawing/2014/main" val="2432185888"/>
                    </a:ext>
                  </a:extLst>
                </a:gridCol>
                <a:gridCol w="1912635">
                  <a:extLst>
                    <a:ext uri="{9D8B030D-6E8A-4147-A177-3AD203B41FA5}">
                      <a16:colId xmlns:a16="http://schemas.microsoft.com/office/drawing/2014/main" val="227749937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u="none" strike="noStrike">
                          <a:effectLst/>
                          <a:latin typeface="Futura PT Demi" panose="020B0702020204020303" pitchFamily="34" charset="0"/>
                        </a:rPr>
                        <a:t>Item Code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u="none" strike="noStrike">
                          <a:effectLst/>
                          <a:latin typeface="Futura PT Demi" panose="020B0702020204020303" pitchFamily="34" charset="0"/>
                        </a:rPr>
                        <a:t>Item Name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u="none" strike="noStrike">
                          <a:effectLst/>
                          <a:latin typeface="Futura PT Demi" panose="020B0702020204020303" pitchFamily="34" charset="0"/>
                        </a:rPr>
                        <a:t>Item Code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u="none" strike="noStrike">
                          <a:effectLst/>
                          <a:latin typeface="Futura PT Demi" panose="020B0702020204020303" pitchFamily="34" charset="0"/>
                        </a:rPr>
                        <a:t>Item Name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466428"/>
                  </a:ext>
                </a:extLst>
              </a:tr>
              <a:tr h="411656">
                <a:tc rowSpan="2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D30846-RPET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Eco </a:t>
                      </a:r>
                      <a:r>
                        <a:rPr lang="de-DE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Backpack</a:t>
                      </a: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 PRO 12-14.1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  <a:sym typeface="Wingdings" pitchFamily="2" charset="2"/>
                        </a:rPr>
                        <a:t>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D3250101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Backpack</a:t>
                      </a: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 SEVEN 12-14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846203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D30847-RPET</a:t>
                      </a: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Eco </a:t>
                      </a:r>
                      <a:r>
                        <a:rPr lang="de-DE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Backpack</a:t>
                      </a: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 PRO 15-17.3</a:t>
                      </a: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  <a:sym typeface="Wingdings" pitchFamily="2" charset="2"/>
                        </a:rPr>
                        <a:t>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D3250102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Backpack</a:t>
                      </a: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 SEVEN 14-16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6273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D30848-RPET</a:t>
                      </a: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Eco Top Traveller Roller PRO 14-15.6</a:t>
                      </a: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  <a:sym typeface="Wingdings" pitchFamily="2" charset="2"/>
                        </a:rPr>
                        <a:t>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D3250901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Top Traveller Roller SEVEN 14-16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1745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D30842-RPET</a:t>
                      </a: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Eco Top Traveller PRO 12-14.1</a:t>
                      </a: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  <a:sym typeface="Wingdings" pitchFamily="2" charset="2"/>
                        </a:rPr>
                        <a:t>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D3250801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Top Traveller SEVEN 12-14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0230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D30843-RPET</a:t>
                      </a: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Eco Top Traveller PRO 14-15.6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  <a:sym typeface="Wingdings" pitchFamily="2" charset="2"/>
                        </a:rPr>
                        <a:t>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D3250802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Top Traveller SEVEN 14-16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5188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D30990-RPET</a:t>
                      </a: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Eco Slim Case PRO 12-14.1</a:t>
                      </a: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  <a:sym typeface="Wingdings" pitchFamily="2" charset="2"/>
                        </a:rPr>
                        <a:t>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D3250601</a:t>
                      </a: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Futura PT Book" panose="020B0502020204020303" pitchFamily="34" charset="0"/>
                        </a:rPr>
                        <a:t>Slim Case SEVEN 12-14</a:t>
                      </a: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944481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921CCAF9-C166-66FE-B784-117D727CF1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88617" y="2340881"/>
            <a:ext cx="675241" cy="782147"/>
          </a:xfrm>
          <a:prstGeom prst="rect">
            <a:avLst/>
          </a:prstGeom>
        </p:spPr>
      </p:pic>
      <p:pic>
        <p:nvPicPr>
          <p:cNvPr id="3" name="Grafik 2" descr="Ein Bild, das Zubehör, Gepäck und Koffer, Koffer, Gepäck enthält.&#10;&#10;KI-generierte Inhalte können fehlerhaft sein.">
            <a:extLst>
              <a:ext uri="{FF2B5EF4-FFF2-40B4-BE49-F238E27FC236}">
                <a16:creationId xmlns:a16="http://schemas.microsoft.com/office/drawing/2014/main" id="{6E78902B-3EE5-A9A9-0783-C55E2AAB48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564175" y="3288894"/>
            <a:ext cx="1324124" cy="82045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8B54829-E8A2-5292-61A8-4D3E78C4B4D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21324" y="4010318"/>
            <a:ext cx="1033975" cy="103397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651C3D5-9E79-9FBC-8F0C-1A38376BF18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69742" y="5055139"/>
            <a:ext cx="1131422" cy="113142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0F47A70-EFEF-D267-C63A-C8778A9E8F3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8840" y="4909730"/>
            <a:ext cx="1216855" cy="1216855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16B0D27D-3CB3-FD20-A057-7E830314240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91720" y="4126691"/>
            <a:ext cx="1033975" cy="84623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E211A940-C974-6859-0D97-AA0C84754DC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08840" y="3300183"/>
            <a:ext cx="1422128" cy="764999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F4FC92E3-1A71-70FE-1968-7FFCB8A8F44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018" y="2283223"/>
            <a:ext cx="915471" cy="91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82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624E0-105C-5982-54D2-9F5CD29BF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EA97115-6343-9169-A095-2C252505E2AD}"/>
              </a:ext>
            </a:extLst>
          </p:cNvPr>
          <p:cNvPicPr>
            <a:picLocks noChangeAspect="1"/>
          </p:cNvPicPr>
          <p:nvPr/>
        </p:nvPicPr>
        <p:blipFill>
          <a:blip>
            <a:alphaModFix amt="81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53501"/>
          <a:stretch/>
        </p:blipFill>
        <p:spPr>
          <a:xfrm>
            <a:off x="276879" y="1134464"/>
            <a:ext cx="11638242" cy="3026881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6F616EB3-C8ED-0B26-618C-B2E400D9B3F4}"/>
              </a:ext>
            </a:extLst>
          </p:cNvPr>
          <p:cNvSpPr/>
          <p:nvPr/>
        </p:nvSpPr>
        <p:spPr>
          <a:xfrm>
            <a:off x="686386" y="4348964"/>
            <a:ext cx="10647209" cy="123110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400" b="1" i="0" u="none" strike="noStrike" kern="1200" cap="none" spc="5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502020204020303" pitchFamily="34" charset="77"/>
                <a:ea typeface="+mn-ea"/>
                <a:cs typeface="+mn-cs"/>
              </a:rPr>
              <a:t>DICOTA SCHWEIZ AG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400" b="0" i="0" u="none" strike="noStrike" kern="1200" cap="none" spc="5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t>Churerstrasse 20, CH-8808 Pfäffikon SZ, </a:t>
            </a:r>
            <a:r>
              <a:rPr kumimoji="0" lang="de-CH" sz="1400" b="0" i="0" u="none" strike="noStrike" kern="1200" cap="none" spc="5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t>Switzerland</a:t>
            </a:r>
            <a:endParaRPr kumimoji="0" lang="de-CH" sz="1400" b="0" i="0" u="none" strike="noStrike" kern="1200" cap="none" spc="5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400" b="0" i="0" u="none" strike="noStrike" kern="1200" cap="none" spc="5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t>www.dicota.com</a:t>
            </a:r>
            <a:endParaRPr kumimoji="0" lang="de-CH" sz="1400" b="0" i="0" u="none" strike="noStrike" kern="1200" cap="none" spc="5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600" b="0" i="0" u="none" strike="noStrike" kern="1200" cap="none" spc="5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600" b="0" i="0" u="none" strike="noStrike" kern="1200" cap="none" spc="5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012F7E8-9533-2BD2-5209-5A862218C792}"/>
              </a:ext>
            </a:extLst>
          </p:cNvPr>
          <p:cNvSpPr txBox="1"/>
          <p:nvPr/>
        </p:nvSpPr>
        <p:spPr bwMode="auto">
          <a:xfrm>
            <a:off x="628409" y="1419317"/>
            <a:ext cx="7575352" cy="2338086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rtlCol="0" anchor="t" anchorCtr="0" upright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600" b="1" i="0" u="none" strike="noStrike" kern="1200" cap="none" spc="-20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  <a:t>Y</a:t>
            </a:r>
            <a:r>
              <a:rPr kumimoji="0" lang="de-DE" sz="9600" b="1" i="0" u="none" strike="noStrike" kern="1200" cap="none" spc="-10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  <a:t>o</a:t>
            </a:r>
            <a:r>
              <a:rPr kumimoji="0" lang="de-DE" sz="96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  <a:t>u</a:t>
            </a:r>
            <a:r>
              <a:rPr kumimoji="0" lang="de-DE" sz="9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  <a:t> </a:t>
            </a:r>
            <a:r>
              <a:rPr kumimoji="0" lang="de-DE" sz="96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  <a:t>never</a:t>
            </a:r>
            <a:br>
              <a:rPr kumimoji="0" lang="de-DE" sz="9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</a:br>
            <a:r>
              <a:rPr kumimoji="0" lang="de-DE" sz="96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  <a:t>work</a:t>
            </a:r>
            <a:r>
              <a:rPr kumimoji="0" lang="de-DE" sz="9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  <a:t> </a:t>
            </a:r>
            <a:r>
              <a:rPr kumimoji="0" lang="de-DE" sz="96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  <a:t>alone</a:t>
            </a:r>
            <a:r>
              <a:rPr kumimoji="0" lang="de-DE" sz="9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  <a:t>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1F3401A-DA40-400A-DBC7-0D1471BD2C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386" y="5401117"/>
            <a:ext cx="971791" cy="71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894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928</Words>
  <Application>Microsoft Macintosh PowerPoint</Application>
  <PresentationFormat>Breitbild</PresentationFormat>
  <Paragraphs>144</Paragraphs>
  <Slides>14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Futura PT Demi</vt:lpstr>
      <vt:lpstr>Arial</vt:lpstr>
      <vt:lpstr>Futura PT Book</vt:lpstr>
      <vt:lpstr>Office</vt:lpstr>
      <vt:lpstr> SEVEN</vt:lpstr>
      <vt:lpstr>PowerPoint-Präsentation</vt:lpstr>
      <vt:lpstr>BEST IN CLASS. BUILT FOR THE FUTURE.</vt:lpstr>
      <vt:lpstr>SEVEN</vt:lpstr>
      <vt:lpstr>SEVEN – BEST IN CLASS. BUILT FOR THE FUTURE. </vt:lpstr>
      <vt:lpstr>SEVEN – HIGHLIGHTS</vt:lpstr>
      <vt:lpstr>PowerPoint-Präsentation</vt:lpstr>
      <vt:lpstr>PowerPoint-Präsentation</vt:lpstr>
      <vt:lpstr>SEVEN – BACKPACKS</vt:lpstr>
      <vt:lpstr>SEVEN – TOP TRAVELLER</vt:lpstr>
      <vt:lpstr>SEVEN – TOP TRAVELLER ROLLER</vt:lpstr>
      <vt:lpstr>SEVEN – SLIM CASE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Marc Finsterlin</cp:lastModifiedBy>
  <cp:revision>9</cp:revision>
  <cp:lastPrinted>2026-07-03T08:44:31Z</cp:lastPrinted>
  <dcterms:created xsi:type="dcterms:W3CDTF">2024-10-07T14:30:32Z</dcterms:created>
  <dcterms:modified xsi:type="dcterms:W3CDTF">2026-07-03T08:46:44Z</dcterms:modified>
</cp:coreProperties>
</file>