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4"/>
  </p:sldMasterIdLst>
  <p:notesMasterIdLst>
    <p:notesMasterId r:id="rId22"/>
  </p:notesMasterIdLst>
  <p:sldIdLst>
    <p:sldId id="326" r:id="rId5"/>
    <p:sldId id="1810" r:id="rId6"/>
    <p:sldId id="1794" r:id="rId7"/>
    <p:sldId id="370" r:id="rId8"/>
    <p:sldId id="1807" r:id="rId9"/>
    <p:sldId id="1795" r:id="rId10"/>
    <p:sldId id="1808" r:id="rId11"/>
    <p:sldId id="1800" r:id="rId12"/>
    <p:sldId id="1801" r:id="rId13"/>
    <p:sldId id="1805" r:id="rId14"/>
    <p:sldId id="1806" r:id="rId15"/>
    <p:sldId id="1796" r:id="rId16"/>
    <p:sldId id="1802" r:id="rId17"/>
    <p:sldId id="1803" r:id="rId18"/>
    <p:sldId id="1804" r:id="rId19"/>
    <p:sldId id="375" r:id="rId20"/>
    <p:sldId id="1793" r:id="rId21"/>
  </p:sldIdLst>
  <p:sldSz cx="12192000" cy="6858000"/>
  <p:notesSz cx="6797675" cy="9926638"/>
  <p:embeddedFontLst>
    <p:embeddedFont>
      <p:font typeface="Futura PT Book" panose="020B0502020204020303" pitchFamily="34" charset="0"/>
      <p:regular r:id="rId23"/>
      <p:italic r:id="rId24"/>
    </p:embeddedFont>
    <p:embeddedFont>
      <p:font typeface="Futura PT Demi" panose="020B0702020204020303" pitchFamily="34" charset="0"/>
      <p:regular r:id="rId25"/>
      <p:bold r:id="rId26"/>
      <p:italic r:id="rId27"/>
      <p:boldItalic r:id="rId28"/>
    </p:embeddedFont>
    <p:embeddedFont>
      <p:font typeface="Futura PT Light" panose="020B0402020204020303" pitchFamily="34" charset="0"/>
      <p:regular r:id="rId29"/>
      <p:italic r:id="rId30"/>
    </p:embeddedFont>
    <p:embeddedFont>
      <p:font typeface="Futura Std Light" panose="020B0402020204020303" charset="0"/>
      <p:regular r:id="rId31"/>
      <p:italic r:id="rId32"/>
    </p:embeddedFont>
    <p:embeddedFont>
      <p:font typeface="Futura Std Medium" panose="020B0502020204020303" charset="0"/>
      <p:regular r:id="rId33"/>
      <p:bold r:id="rId34"/>
      <p:italic r:id="rId35"/>
      <p:boldItalic r:id="rId36"/>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159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8F8494-DC7C-4B51-8BD3-49BCFA614DA3}" name="Katja Kirchner" initials="KK" userId="S::katja.kirchner@dct.group::db4a0416-b0dd-489f-91ad-fffef833eabf" providerId="AD"/>
  <p188:author id="{B0612DE8-5842-EB50-A0B4-36747EA7F077}" name="Aneta Czerniawska" initials="AC" userId="S::aneta.czerniawska@dct.group::32d4cab9-64ca-43b3-a8f4-5204a7480e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ED61D6"/>
    <a:srgbClr val="E0EEEC"/>
    <a:srgbClr val="646464"/>
    <a:srgbClr val="0086D6"/>
    <a:srgbClr val="FCEBD1"/>
    <a:srgbClr val="67635A"/>
    <a:srgbClr val="33AF38"/>
    <a:srgbClr val="00446A"/>
    <a:srgbClr val="7E7C7B"/>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99" autoAdjust="0"/>
    <p:restoredTop sz="95900" autoAdjust="0"/>
  </p:normalViewPr>
  <p:slideViewPr>
    <p:cSldViewPr showGuides="1">
      <p:cViewPr varScale="1">
        <p:scale>
          <a:sx n="95" d="100"/>
          <a:sy n="95" d="100"/>
        </p:scale>
        <p:origin x="108" y="102"/>
      </p:cViewPr>
      <p:guideLst>
        <p:guide pos="325"/>
        <p:guide orient="horz" pos="1593"/>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12.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Light" panose="020B04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Light" panose="020B0402020204020303" pitchFamily="34" charset="77"/>
              </a:defRPr>
            </a:lvl1pPr>
          </a:lstStyle>
          <a:p>
            <a:fld id="{04F5CCF0-A82B-474A-A488-E8C80F00CC75}" type="datetimeFigureOut">
              <a:rPr lang="es-ES_tradnl" smtClean="0"/>
              <a:pPr/>
              <a:t>08/08/2024</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Light" panose="020B04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Light" panose="020B04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Light" panose="020B0402020204020303" pitchFamily="34" charset="77"/>
        <a:ea typeface="+mn-ea"/>
        <a:cs typeface="+mn-cs"/>
      </a:defRPr>
    </a:lvl1pPr>
    <a:lvl2pPr marL="457200" algn="l" defTabSz="914400" rtl="0" eaLnBrk="1" latinLnBrk="0" hangingPunct="1">
      <a:defRPr sz="1200" b="0" i="0" kern="1200">
        <a:solidFill>
          <a:schemeClr val="tx1"/>
        </a:solidFill>
        <a:latin typeface="Futura PT Light" panose="020B0402020204020303" pitchFamily="34" charset="77"/>
        <a:ea typeface="+mn-ea"/>
        <a:cs typeface="+mn-cs"/>
      </a:defRPr>
    </a:lvl2pPr>
    <a:lvl3pPr marL="914400" algn="l" defTabSz="914400" rtl="0" eaLnBrk="1" latinLnBrk="0" hangingPunct="1">
      <a:defRPr sz="1200" b="0" i="0" kern="1200">
        <a:solidFill>
          <a:schemeClr val="tx1"/>
        </a:solidFill>
        <a:latin typeface="Futura PT Light" panose="020B0402020204020303" pitchFamily="34" charset="77"/>
        <a:ea typeface="+mn-ea"/>
        <a:cs typeface="+mn-cs"/>
      </a:defRPr>
    </a:lvl3pPr>
    <a:lvl4pPr marL="1371600" algn="l" defTabSz="914400" rtl="0" eaLnBrk="1" latinLnBrk="0" hangingPunct="1">
      <a:defRPr sz="1200" b="0" i="0" kern="1200">
        <a:solidFill>
          <a:schemeClr val="tx1"/>
        </a:solidFill>
        <a:latin typeface="Futura PT Light" panose="020B0402020204020303" pitchFamily="34" charset="77"/>
        <a:ea typeface="+mn-ea"/>
        <a:cs typeface="+mn-cs"/>
      </a:defRPr>
    </a:lvl4pPr>
    <a:lvl5pPr marL="1828800" algn="l" defTabSz="914400" rtl="0" eaLnBrk="1" latinLnBrk="0" hangingPunct="1">
      <a:defRPr sz="1200" b="0" i="0" kern="1200">
        <a:solidFill>
          <a:schemeClr val="tx1"/>
        </a:solidFill>
        <a:latin typeface="Futura PT Light" panose="020B04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D3D3D"/>
                </a:solidFill>
                <a:latin typeface="Futura PT Light" panose="020B0402020204020303" pitchFamily="34" charset="0"/>
              </a:rPr>
              <a:t>EN: Quality, simplicity, and sustainability available to everyone.</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DE: Qualität, Schlichtheit und Nachhaltigkeit - möglich für jeden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FR: La qualité, la simplicité et la durabilité sont à la portée de tous</a:t>
            </a:r>
            <a:r>
              <a:rPr lang="de-DE" dirty="0"/>
              <a:t>. </a:t>
            </a:r>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a:t>
            </a:fld>
            <a:endParaRPr lang="en-GB"/>
          </a:p>
        </p:txBody>
      </p:sp>
    </p:spTree>
    <p:extLst>
      <p:ext uri="{BB962C8B-B14F-4D97-AF65-F5344CB8AC3E}">
        <p14:creationId xmlns:p14="http://schemas.microsoft.com/office/powerpoint/2010/main" val="1894109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3</a:t>
            </a:fld>
            <a:endParaRPr lang="en-GB"/>
          </a:p>
        </p:txBody>
      </p:sp>
    </p:spTree>
    <p:extLst>
      <p:ext uri="{BB962C8B-B14F-4D97-AF65-F5344CB8AC3E}">
        <p14:creationId xmlns:p14="http://schemas.microsoft.com/office/powerpoint/2010/main" val="585819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4</a:t>
            </a:fld>
            <a:endParaRPr lang="en-GB"/>
          </a:p>
        </p:txBody>
      </p:sp>
    </p:spTree>
    <p:extLst>
      <p:ext uri="{BB962C8B-B14F-4D97-AF65-F5344CB8AC3E}">
        <p14:creationId xmlns:p14="http://schemas.microsoft.com/office/powerpoint/2010/main" val="2650102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5</a:t>
            </a:fld>
            <a:endParaRPr lang="en-GB"/>
          </a:p>
        </p:txBody>
      </p:sp>
    </p:spTree>
    <p:extLst>
      <p:ext uri="{BB962C8B-B14F-4D97-AF65-F5344CB8AC3E}">
        <p14:creationId xmlns:p14="http://schemas.microsoft.com/office/powerpoint/2010/main" val="665611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9F2A5-37F1-ECED-CAC5-D5B6DA07411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01D485-1AD8-A9E6-6AD0-D458346DEE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AE5480-53A8-CEDC-A143-F6784F303B20}"/>
              </a:ext>
            </a:extLst>
          </p:cNvPr>
          <p:cNvSpPr>
            <a:spLocks noGrp="1"/>
          </p:cNvSpPr>
          <p:nvPr>
            <p:ph type="body" idx="1"/>
          </p:nvPr>
        </p:nvSpPr>
        <p:spPr/>
        <p:txBody>
          <a:bodyPr/>
          <a:lstStyle/>
          <a:p>
            <a:endParaRPr lang="en-GB" sz="2800" b="0" dirty="0">
              <a:solidFill>
                <a:schemeClr val="accent2"/>
              </a:solidFill>
            </a:endParaRPr>
          </a:p>
        </p:txBody>
      </p:sp>
      <p:sp>
        <p:nvSpPr>
          <p:cNvPr id="4" name="Foliennummernplatzhalter 3">
            <a:extLst>
              <a:ext uri="{FF2B5EF4-FFF2-40B4-BE49-F238E27FC236}">
                <a16:creationId xmlns:a16="http://schemas.microsoft.com/office/drawing/2014/main" id="{9332C864-2F1E-A240-CBB9-5ABDB6D39739}"/>
              </a:ext>
            </a:extLst>
          </p:cNvPr>
          <p:cNvSpPr>
            <a:spLocks noGrp="1"/>
          </p:cNvSpPr>
          <p:nvPr>
            <p:ph type="sldNum" sz="quarter" idx="10"/>
          </p:nvPr>
        </p:nvSpPr>
        <p:spPr/>
        <p:txBody>
          <a:bodyPr/>
          <a:lstStyle/>
          <a:p>
            <a:fld id="{89550DB6-8EC8-4619-827B-A9796CF5592A}" type="slidenum">
              <a:rPr lang="en-GB" smtClean="0"/>
              <a:t>6</a:t>
            </a:fld>
            <a:endParaRPr lang="en-GB"/>
          </a:p>
        </p:txBody>
      </p:sp>
    </p:spTree>
    <p:extLst>
      <p:ext uri="{BB962C8B-B14F-4D97-AF65-F5344CB8AC3E}">
        <p14:creationId xmlns:p14="http://schemas.microsoft.com/office/powerpoint/2010/main" val="1322136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7</a:t>
            </a:fld>
            <a:endParaRPr lang="en-GB"/>
          </a:p>
        </p:txBody>
      </p:sp>
    </p:spTree>
    <p:extLst>
      <p:ext uri="{BB962C8B-B14F-4D97-AF65-F5344CB8AC3E}">
        <p14:creationId xmlns:p14="http://schemas.microsoft.com/office/powerpoint/2010/main" val="3200079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F26C1-C010-C90E-974E-2C9E750D5C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DDCFED-DECB-435A-BD6F-1E4DA86ACBC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666795D-AC33-DB8B-6C1E-BDF4A96950C8}"/>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C846F885-E3F2-DDA5-93EA-1A0948056F7A}"/>
              </a:ext>
            </a:extLst>
          </p:cNvPr>
          <p:cNvSpPr>
            <a:spLocks noGrp="1"/>
          </p:cNvSpPr>
          <p:nvPr>
            <p:ph type="sldNum" sz="quarter" idx="10"/>
          </p:nvPr>
        </p:nvSpPr>
        <p:spPr/>
        <p:txBody>
          <a:bodyPr/>
          <a:lstStyle/>
          <a:p>
            <a:fld id="{89550DB6-8EC8-4619-827B-A9796CF5592A}" type="slidenum">
              <a:rPr lang="en-GB" smtClean="0"/>
              <a:t>8</a:t>
            </a:fld>
            <a:endParaRPr lang="en-GB"/>
          </a:p>
        </p:txBody>
      </p:sp>
    </p:spTree>
    <p:extLst>
      <p:ext uri="{BB962C8B-B14F-4D97-AF65-F5344CB8AC3E}">
        <p14:creationId xmlns:p14="http://schemas.microsoft.com/office/powerpoint/2010/main" val="3110927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5128D-A833-0DA1-ACC8-E25C9FC455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EE3569-04DC-2ABB-105D-4EE3EB84E35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4614019-A1D6-3581-B87E-8A23122761CD}"/>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C191D18F-F387-5C0B-3375-71B2E3C2DFF6}"/>
              </a:ext>
            </a:extLst>
          </p:cNvPr>
          <p:cNvSpPr>
            <a:spLocks noGrp="1"/>
          </p:cNvSpPr>
          <p:nvPr>
            <p:ph type="sldNum" sz="quarter" idx="10"/>
          </p:nvPr>
        </p:nvSpPr>
        <p:spPr/>
        <p:txBody>
          <a:bodyPr/>
          <a:lstStyle/>
          <a:p>
            <a:fld id="{89550DB6-8EC8-4619-827B-A9796CF5592A}" type="slidenum">
              <a:rPr lang="en-GB" smtClean="0"/>
              <a:t>9</a:t>
            </a:fld>
            <a:endParaRPr lang="en-GB"/>
          </a:p>
        </p:txBody>
      </p:sp>
    </p:spTree>
    <p:extLst>
      <p:ext uri="{BB962C8B-B14F-4D97-AF65-F5344CB8AC3E}">
        <p14:creationId xmlns:p14="http://schemas.microsoft.com/office/powerpoint/2010/main" val="287479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1692-438B-176B-FF57-72E75226B2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06E03-AFA8-B4BE-F7B5-202F931742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9448E4-7E36-8EB7-A878-6EB6689A62B6}"/>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FD1A501E-C392-209D-4774-F5940F837736}"/>
              </a:ext>
            </a:extLst>
          </p:cNvPr>
          <p:cNvSpPr>
            <a:spLocks noGrp="1"/>
          </p:cNvSpPr>
          <p:nvPr>
            <p:ph type="sldNum" sz="quarter" idx="10"/>
          </p:nvPr>
        </p:nvSpPr>
        <p:spPr/>
        <p:txBody>
          <a:bodyPr/>
          <a:lstStyle/>
          <a:p>
            <a:fld id="{89550DB6-8EC8-4619-827B-A9796CF5592A}" type="slidenum">
              <a:rPr lang="en-GB" smtClean="0"/>
              <a:t>10</a:t>
            </a:fld>
            <a:endParaRPr lang="en-GB"/>
          </a:p>
        </p:txBody>
      </p:sp>
    </p:spTree>
    <p:extLst>
      <p:ext uri="{BB962C8B-B14F-4D97-AF65-F5344CB8AC3E}">
        <p14:creationId xmlns:p14="http://schemas.microsoft.com/office/powerpoint/2010/main" val="1552241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1E67-4FE6-246D-0B18-94961B5B2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F58197-AF43-8A33-EC09-2C2D59D22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3C9C-8336-6F1A-4B3D-97276983C4CD}"/>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61D6936E-748C-E3EF-3EA9-9C8F64CD8429}"/>
              </a:ext>
            </a:extLst>
          </p:cNvPr>
          <p:cNvSpPr>
            <a:spLocks noGrp="1"/>
          </p:cNvSpPr>
          <p:nvPr>
            <p:ph type="sldNum" sz="quarter" idx="10"/>
          </p:nvPr>
        </p:nvSpPr>
        <p:spPr/>
        <p:txBody>
          <a:bodyPr/>
          <a:lstStyle/>
          <a:p>
            <a:fld id="{89550DB6-8EC8-4619-827B-A9796CF5592A}" type="slidenum">
              <a:rPr lang="en-GB" smtClean="0"/>
              <a:t>11</a:t>
            </a:fld>
            <a:endParaRPr lang="en-GB"/>
          </a:p>
        </p:txBody>
      </p:sp>
    </p:spTree>
    <p:extLst>
      <p:ext uri="{BB962C8B-B14F-4D97-AF65-F5344CB8AC3E}">
        <p14:creationId xmlns:p14="http://schemas.microsoft.com/office/powerpoint/2010/main" val="1621424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1692-438B-176B-FF57-72E75226B2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06E03-AFA8-B4BE-F7B5-202F931742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9448E4-7E36-8EB7-A878-6EB6689A62B6}"/>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FD1A501E-C392-209D-4774-F5940F837736}"/>
              </a:ext>
            </a:extLst>
          </p:cNvPr>
          <p:cNvSpPr>
            <a:spLocks noGrp="1"/>
          </p:cNvSpPr>
          <p:nvPr>
            <p:ph type="sldNum" sz="quarter" idx="10"/>
          </p:nvPr>
        </p:nvSpPr>
        <p:spPr/>
        <p:txBody>
          <a:bodyPr/>
          <a:lstStyle/>
          <a:p>
            <a:fld id="{89550DB6-8EC8-4619-827B-A9796CF5592A}" type="slidenum">
              <a:rPr lang="en-GB" smtClean="0"/>
              <a:t>12</a:t>
            </a:fld>
            <a:endParaRPr lang="en-GB"/>
          </a:p>
        </p:txBody>
      </p:sp>
    </p:spTree>
    <p:extLst>
      <p:ext uri="{BB962C8B-B14F-4D97-AF65-F5344CB8AC3E}">
        <p14:creationId xmlns:p14="http://schemas.microsoft.com/office/powerpoint/2010/main" val="1984967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1E67-4FE6-246D-0B18-94961B5B2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F58197-AF43-8A33-EC09-2C2D59D22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3C9C-8336-6F1A-4B3D-97276983C4CD}"/>
              </a:ext>
            </a:extLst>
          </p:cNvPr>
          <p:cNvSpPr>
            <a:spLocks noGrp="1"/>
          </p:cNvSpPr>
          <p:nvPr>
            <p:ph type="body" idx="1"/>
          </p:nvPr>
        </p:nvSpPr>
        <p:spPr/>
        <p:txBody>
          <a:bodyPr/>
          <a:lstStyle/>
          <a:p>
            <a:r>
              <a:rPr lang="en-GB" sz="2800" b="1" dirty="0">
                <a:solidFill>
                  <a:schemeClr val="accent2"/>
                </a:solidFill>
              </a:rPr>
              <a:t>5</a:t>
            </a:r>
          </a:p>
        </p:txBody>
      </p:sp>
      <p:sp>
        <p:nvSpPr>
          <p:cNvPr id="4" name="Foliennummernplatzhalter 3">
            <a:extLst>
              <a:ext uri="{FF2B5EF4-FFF2-40B4-BE49-F238E27FC236}">
                <a16:creationId xmlns:a16="http://schemas.microsoft.com/office/drawing/2014/main" id="{61D6936E-748C-E3EF-3EA9-9C8F64CD8429}"/>
              </a:ext>
            </a:extLst>
          </p:cNvPr>
          <p:cNvSpPr>
            <a:spLocks noGrp="1"/>
          </p:cNvSpPr>
          <p:nvPr>
            <p:ph type="sldNum" sz="quarter" idx="10"/>
          </p:nvPr>
        </p:nvSpPr>
        <p:spPr/>
        <p:txBody>
          <a:bodyPr/>
          <a:lstStyle/>
          <a:p>
            <a:fld id="{89550DB6-8EC8-4619-827B-A9796CF5592A}" type="slidenum">
              <a:rPr lang="en-GB" smtClean="0"/>
              <a:t>13</a:t>
            </a:fld>
            <a:endParaRPr lang="en-GB"/>
          </a:p>
        </p:txBody>
      </p:sp>
    </p:spTree>
    <p:extLst>
      <p:ext uri="{BB962C8B-B14F-4D97-AF65-F5344CB8AC3E}">
        <p14:creationId xmlns:p14="http://schemas.microsoft.com/office/powerpoint/2010/main" val="4153316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1692-438B-176B-FF57-72E75226B2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06E03-AFA8-B4BE-F7B5-202F931742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9448E4-7E36-8EB7-A878-6EB6689A62B6}"/>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FD1A501E-C392-209D-4774-F5940F837736}"/>
              </a:ext>
            </a:extLst>
          </p:cNvPr>
          <p:cNvSpPr>
            <a:spLocks noGrp="1"/>
          </p:cNvSpPr>
          <p:nvPr>
            <p:ph type="sldNum" sz="quarter" idx="10"/>
          </p:nvPr>
        </p:nvSpPr>
        <p:spPr/>
        <p:txBody>
          <a:bodyPr/>
          <a:lstStyle/>
          <a:p>
            <a:fld id="{89550DB6-8EC8-4619-827B-A9796CF5592A}" type="slidenum">
              <a:rPr lang="en-GB" smtClean="0"/>
              <a:t>14</a:t>
            </a:fld>
            <a:endParaRPr lang="en-GB"/>
          </a:p>
        </p:txBody>
      </p:sp>
    </p:spTree>
    <p:extLst>
      <p:ext uri="{BB962C8B-B14F-4D97-AF65-F5344CB8AC3E}">
        <p14:creationId xmlns:p14="http://schemas.microsoft.com/office/powerpoint/2010/main" val="1958620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1E67-4FE6-246D-0B18-94961B5B2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F58197-AF43-8A33-EC09-2C2D59D22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3C9C-8336-6F1A-4B3D-97276983C4CD}"/>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61D6936E-748C-E3EF-3EA9-9C8F64CD8429}"/>
              </a:ext>
            </a:extLst>
          </p:cNvPr>
          <p:cNvSpPr>
            <a:spLocks noGrp="1"/>
          </p:cNvSpPr>
          <p:nvPr>
            <p:ph type="sldNum" sz="quarter" idx="10"/>
          </p:nvPr>
        </p:nvSpPr>
        <p:spPr/>
        <p:txBody>
          <a:bodyPr/>
          <a:lstStyle/>
          <a:p>
            <a:fld id="{89550DB6-8EC8-4619-827B-A9796CF5592A}" type="slidenum">
              <a:rPr lang="en-GB" smtClean="0"/>
              <a:t>15</a:t>
            </a:fld>
            <a:endParaRPr lang="en-GB"/>
          </a:p>
        </p:txBody>
      </p:sp>
    </p:spTree>
    <p:extLst>
      <p:ext uri="{BB962C8B-B14F-4D97-AF65-F5344CB8AC3E}">
        <p14:creationId xmlns:p14="http://schemas.microsoft.com/office/powerpoint/2010/main" val="1544522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16</a:t>
            </a:fld>
            <a:endParaRPr lang="en-GB"/>
          </a:p>
        </p:txBody>
      </p:sp>
    </p:spTree>
    <p:extLst>
      <p:ext uri="{BB962C8B-B14F-4D97-AF65-F5344CB8AC3E}">
        <p14:creationId xmlns:p14="http://schemas.microsoft.com/office/powerpoint/2010/main" val="3990335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Light" panose="020B04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6282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7200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Light" panose="020B04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Light" panose="020B04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Light" panose="020B0402020204020303" pitchFamily="34" charset="77"/>
              </a:defRPr>
            </a:lvl1pPr>
            <a:lvl2pPr marL="324000" indent="-156600">
              <a:lnSpc>
                <a:spcPts val="2440"/>
              </a:lnSpc>
              <a:spcBef>
                <a:spcPts val="0"/>
              </a:spcBef>
              <a:defRPr sz="1600" b="0" i="0" spc="50" baseline="0">
                <a:solidFill>
                  <a:srgbClr val="3D3D3D"/>
                </a:solidFill>
                <a:latin typeface="Futura PT Light" panose="020B04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Light" panose="020B04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Light" panose="020B04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Light" panose="020B04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Light" panose="020B0402020204020303" pitchFamily="34" charset="77"/>
              </a:rPr>
              <a:t>RGB </a:t>
            </a:r>
            <a:r>
              <a:rPr lang="de-DE" sz="900" b="0" i="0" spc="50" baseline="0" dirty="0">
                <a:solidFill>
                  <a:schemeClr val="bg1"/>
                </a:solidFill>
                <a:latin typeface="Futura PT Light" panose="020B0402020204020303" pitchFamily="34" charset="77"/>
              </a:rPr>
              <a:t>61,61,61</a:t>
            </a:r>
            <a:endParaRPr lang="de-DE" sz="900" b="0" i="0" spc="50" baseline="0" dirty="0">
              <a:solidFill>
                <a:schemeClr val="bg1"/>
              </a:solidFill>
              <a:effectLst/>
              <a:latin typeface="Futura PT Light" panose="020B0402020204020303" pitchFamily="34" charset="77"/>
            </a:endParaRPr>
          </a:p>
          <a:p>
            <a:pPr>
              <a:spcBef>
                <a:spcPts val="100"/>
              </a:spcBef>
            </a:pPr>
            <a:r>
              <a:rPr lang="de-DE" sz="900" b="0" i="0" spc="50" baseline="0" dirty="0">
                <a:solidFill>
                  <a:schemeClr val="bg1"/>
                </a:solidFill>
                <a:effectLst/>
                <a:latin typeface="Futura PT Light" panose="020B04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Light" panose="020B0402020204020303" pitchFamily="34" charset="77"/>
                <a:ea typeface="Roboto Medium" panose="02000000000000000000" pitchFamily="2" charset="0"/>
              </a:rPr>
              <a:t>RGB </a:t>
            </a:r>
            <a:r>
              <a:rPr lang="de-DE" sz="900" b="0" i="0" spc="50" baseline="0" dirty="0">
                <a:solidFill>
                  <a:schemeClr val="bg1"/>
                </a:solidFill>
                <a:latin typeface="Futura PT Light" panose="020B0402020204020303" pitchFamily="34" charset="77"/>
              </a:rPr>
              <a:t>0,134,214 </a:t>
            </a:r>
          </a:p>
          <a:p>
            <a:r>
              <a:rPr lang="de-DE" sz="900" b="0" i="0" spc="50" baseline="0" dirty="0">
                <a:solidFill>
                  <a:schemeClr val="bg1"/>
                </a:solidFill>
                <a:effectLst/>
                <a:latin typeface="Futura PT Light" panose="020B0402020204020303" pitchFamily="34" charset="77"/>
              </a:rPr>
              <a:t>HEX  </a:t>
            </a:r>
            <a:r>
              <a:rPr lang="de-DE" sz="900" b="0" i="0" spc="50" baseline="0" dirty="0">
                <a:solidFill>
                  <a:schemeClr val="bg1"/>
                </a:solidFill>
                <a:latin typeface="Futura PT Light" panose="020B0402020204020303" pitchFamily="34" charset="77"/>
              </a:rPr>
              <a:t>#0086d6</a:t>
            </a:r>
            <a:endParaRPr lang="de-DE" sz="900" b="0" i="0" spc="50" baseline="0" dirty="0">
              <a:solidFill>
                <a:schemeClr val="bg1"/>
              </a:solidFill>
              <a:effectLst/>
              <a:latin typeface="Futura PT Light" panose="020B04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Futura </a:t>
            </a:r>
            <a:r>
              <a:rPr lang="de-CH" sz="1600" b="0" i="0" kern="1200" spc="50" dirty="0" err="1">
                <a:solidFill>
                  <a:schemeClr val="tx1"/>
                </a:solidFill>
                <a:effectLst/>
                <a:latin typeface="Futura PT Light" panose="020B0402020204020303" pitchFamily="34" charset="77"/>
                <a:ea typeface="+mn-ea"/>
                <a:cs typeface="+mn-cs"/>
              </a:rPr>
              <a:t>std</a:t>
            </a:r>
            <a:r>
              <a:rPr lang="de-CH" sz="1600" b="0" i="0" kern="1200" spc="50" dirty="0">
                <a:solidFill>
                  <a:schemeClr val="tx1"/>
                </a:solidFill>
                <a:effectLst/>
                <a:latin typeface="Futura PT Light" panose="020B04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Light" panose="020B04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 «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&amp; ‘ () * + , -  . / 0 1 2 3 4</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5 6 7 8 9 : ; &lt; = &gt; ? @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_</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 ¢ £ ¤ ¥ ¦ § ¨ © ª « ¬ ® ¯ </a:t>
            </a:r>
            <a:r>
              <a:rPr lang="es-ES" sz="1600" b="0" i="0" kern="1200" spc="50" dirty="0">
                <a:solidFill>
                  <a:schemeClr val="tx1"/>
                </a:solidFill>
                <a:effectLst/>
                <a:latin typeface="Futura PT Light" panose="020B0402020204020303" pitchFamily="34" charset="77"/>
                <a:ea typeface="+mn-ea"/>
                <a:cs typeface="+mn-cs"/>
              </a:rPr>
              <a:t>° ± ² ³ ´ µ ¶ · ¸ ¹ º » ¼ ½ ¾ ¿ </a:t>
            </a:r>
            <a:r>
              <a:rPr lang="pt-BR" sz="1600" b="0" i="0" kern="1200" spc="50" dirty="0">
                <a:solidFill>
                  <a:schemeClr val="tx1"/>
                </a:solidFill>
                <a:effectLst/>
                <a:latin typeface="Futura PT Light" panose="020B0402020204020303" pitchFamily="34" charset="77"/>
                <a:ea typeface="+mn-ea"/>
                <a:cs typeface="+mn-cs"/>
              </a:rPr>
              <a:t>À Á Â Ã Ä Å Æ Ç È É Ê Ë Ì Í Î Ï </a:t>
            </a:r>
            <a:r>
              <a:rPr lang="de-CH" sz="1600" b="0" i="0" kern="1200" spc="50" dirty="0">
                <a:solidFill>
                  <a:schemeClr val="tx1"/>
                </a:solidFill>
                <a:effectLst/>
                <a:latin typeface="Futura PT Light" panose="020B0402020204020303" pitchFamily="34" charset="77"/>
                <a:ea typeface="+mn-ea"/>
                <a:cs typeface="+mn-cs"/>
              </a:rPr>
              <a:t>Ð Ñ Ò Ó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ß</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à á </a:t>
            </a:r>
            <a:r>
              <a:rPr lang="pt-BR" sz="1600" b="0" i="0" kern="1200" spc="50" dirty="0" err="1">
                <a:solidFill>
                  <a:schemeClr val="tx1"/>
                </a:solidFill>
                <a:effectLst/>
                <a:latin typeface="Futura PT Light" panose="020B0402020204020303" pitchFamily="34" charset="77"/>
                <a:ea typeface="+mn-ea"/>
                <a:cs typeface="+mn-cs"/>
              </a:rPr>
              <a:t>â</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ã</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ä</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å</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æ</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ç</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è</a:t>
            </a:r>
            <a:r>
              <a:rPr lang="pt-BR" sz="1600" b="0" i="0" kern="1200" spc="50" dirty="0">
                <a:solidFill>
                  <a:schemeClr val="tx1"/>
                </a:solidFill>
                <a:effectLst/>
                <a:latin typeface="Futura PT Light" panose="020B0402020204020303" pitchFamily="34" charset="77"/>
                <a:ea typeface="+mn-ea"/>
                <a:cs typeface="+mn-cs"/>
              </a:rPr>
              <a:t> é </a:t>
            </a:r>
            <a:r>
              <a:rPr lang="pt-BR" sz="1600" b="0" i="0" kern="1200" spc="50" dirty="0" err="1">
                <a:solidFill>
                  <a:schemeClr val="tx1"/>
                </a:solidFill>
                <a:effectLst/>
                <a:latin typeface="Futura PT Light" panose="020B0402020204020303" pitchFamily="34" charset="77"/>
                <a:ea typeface="+mn-ea"/>
                <a:cs typeface="+mn-cs"/>
              </a:rPr>
              <a:t>ê</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ë</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ì</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í</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î</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ï</a:t>
            </a:r>
            <a:r>
              <a:rPr lang="pt-BR"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ð</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ñ</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ò</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ó</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ƒ</a:t>
            </a:r>
            <a:r>
              <a:rPr lang="de-CH" sz="1600" b="0" i="0" kern="1200" spc="50" dirty="0">
                <a:solidFill>
                  <a:schemeClr val="tx1"/>
                </a:solidFill>
                <a:effectLst/>
                <a:latin typeface="Futura PT Light" panose="020B0402020204020303" pitchFamily="34" charset="77"/>
                <a:ea typeface="+mn-ea"/>
                <a:cs typeface="+mn-cs"/>
              </a:rPr>
              <a:t> – — ‘  ’ ‚ “ ” „ † ‡ • … ‰ € ™</a:t>
            </a:r>
            <a:endParaRPr lang="de-CH" sz="1600" b="0" i="0" u="none" kern="1200" spc="50" dirty="0">
              <a:solidFill>
                <a:schemeClr val="tx1"/>
              </a:solidFill>
              <a:effectLst/>
              <a:latin typeface="Futura PT Light" panose="020B04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636B257-9394-AD4D-A1D7-F545BB8DFE5B}"/>
              </a:ext>
            </a:extLst>
          </p:cNvPr>
          <p:cNvSpPr>
            <a:spLocks noGrp="1"/>
          </p:cNvSpPr>
          <p:nvPr>
            <p:ph type="dt" sz="half" idx="10"/>
          </p:nvPr>
        </p:nvSpPr>
        <p:spPr/>
        <p:txBody>
          <a:bodyPr/>
          <a:lstStyle/>
          <a:p>
            <a:fld id="{246AF71F-4015-4673-B748-D7FA7EC96B25}" type="datetimeFigureOut">
              <a:rPr lang="en-GB" smtClean="0"/>
              <a:t>08/08/2024</a:t>
            </a:fld>
            <a:endParaRPr lang="en-GB"/>
          </a:p>
        </p:txBody>
      </p:sp>
      <p:sp>
        <p:nvSpPr>
          <p:cNvPr id="3" name="Fußzeilenplatzhalter 2">
            <a:extLst>
              <a:ext uri="{FF2B5EF4-FFF2-40B4-BE49-F238E27FC236}">
                <a16:creationId xmlns:a16="http://schemas.microsoft.com/office/drawing/2014/main" id="{001AE1B6-E812-C244-B9E3-68BFF51A7E10}"/>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4CAE1EAA-029D-5241-96F7-C51CC829D25A}"/>
              </a:ext>
            </a:extLst>
          </p:cNvPr>
          <p:cNvSpPr>
            <a:spLocks noGrp="1"/>
          </p:cNvSpPr>
          <p:nvPr>
            <p:ph type="sldNum" sz="quarter" idx="12"/>
          </p:nvPr>
        </p:nvSpPr>
        <p:spPr/>
        <p:txBody>
          <a:bodyPr/>
          <a:lstStyle/>
          <a:p>
            <a:fld id="{982088F9-ACCA-4C49-BD72-BC666A9B9FA5}" type="slidenum">
              <a:rPr lang="en-GB" smtClean="0"/>
              <a:t>‹Nr.›</a:t>
            </a:fld>
            <a:endParaRPr lang="en-GB"/>
          </a:p>
        </p:txBody>
      </p:sp>
    </p:spTree>
    <p:extLst>
      <p:ext uri="{BB962C8B-B14F-4D97-AF65-F5344CB8AC3E}">
        <p14:creationId xmlns:p14="http://schemas.microsoft.com/office/powerpoint/2010/main" val="94468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rgbClr val="3D3D3D"/>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Light" panose="020B0402020204020303" pitchFamily="34" charset="77"/>
            </a:endParaRPr>
          </a:p>
        </p:txBody>
      </p:sp>
      <p:pic>
        <p:nvPicPr>
          <p:cNvPr id="4" name="Grafik 3">
            <a:extLst>
              <a:ext uri="{FF2B5EF4-FFF2-40B4-BE49-F238E27FC236}">
                <a16:creationId xmlns:a16="http://schemas.microsoft.com/office/drawing/2014/main" id="{425DBBD4-7017-8BB3-5353-A041A7A33DB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419199" y="361061"/>
            <a:ext cx="1545385" cy="472322"/>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12" r:id="rId1"/>
    <p:sldLayoutId id="2147483717" r:id="rId2"/>
    <p:sldLayoutId id="2147483709" r:id="rId3"/>
    <p:sldLayoutId id="2147483710" r:id="rId4"/>
    <p:sldLayoutId id="2147483722" r:id="rId5"/>
    <p:sldLayoutId id="2147483714" r:id="rId6"/>
    <p:sldLayoutId id="2147483713" r:id="rId7"/>
    <p:sldLayoutId id="2147483715" r:id="rId8"/>
    <p:sldLayoutId id="2147483716" r:id="rId9"/>
    <p:sldLayoutId id="2147483711" r:id="rId10"/>
    <p:sldLayoutId id="2147483708" r:id="rId11"/>
    <p:sldLayoutId id="2147483721" r:id="rId12"/>
    <p:sldLayoutId id="2147483718" r:id="rId13"/>
    <p:sldLayoutId id="2147483719" r:id="rId14"/>
    <p:sldLayoutId id="2147483723" r:id="rId15"/>
    <p:sldLayoutId id="2147483703" r:id="rId16"/>
    <p:sldLayoutId id="214748372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a:extLst>
              <a:ext uri="{FF2B5EF4-FFF2-40B4-BE49-F238E27FC236}">
                <a16:creationId xmlns:a16="http://schemas.microsoft.com/office/drawing/2014/main" id="{0AC4D55E-A3DE-B6EC-1F99-036896404044}"/>
              </a:ext>
            </a:extLst>
          </p:cNvPr>
          <p:cNvSpPr/>
          <p:nvPr/>
        </p:nvSpPr>
        <p:spPr>
          <a:xfrm>
            <a:off x="4799856" y="1210971"/>
            <a:ext cx="1823136" cy="965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A1510555-3108-A006-F349-6CFF35CFC23C}"/>
              </a:ext>
            </a:extLst>
          </p:cNvPr>
          <p:cNvSpPr/>
          <p:nvPr/>
        </p:nvSpPr>
        <p:spPr>
          <a:xfrm>
            <a:off x="3865295" y="5373216"/>
            <a:ext cx="1823136" cy="965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Ein Bild, das Zubehör, Gepäck und Koffer, Handgepäck, Gepäck enthält.&#10;&#10;Automatisch generierte Beschreibung">
            <a:extLst>
              <a:ext uri="{FF2B5EF4-FFF2-40B4-BE49-F238E27FC236}">
                <a16:creationId xmlns:a16="http://schemas.microsoft.com/office/drawing/2014/main" id="{0D0C997C-D4AD-37DB-9CCD-9B4770ACB36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55340" y="1210971"/>
            <a:ext cx="6222776" cy="5737884"/>
          </a:xfrm>
          <a:prstGeom prst="rect">
            <a:avLst/>
          </a:prstGeom>
        </p:spPr>
      </p:pic>
      <p:sp>
        <p:nvSpPr>
          <p:cNvPr id="6" name="Textfeld 5">
            <a:extLst>
              <a:ext uri="{FF2B5EF4-FFF2-40B4-BE49-F238E27FC236}">
                <a16:creationId xmlns:a16="http://schemas.microsoft.com/office/drawing/2014/main" id="{140CD283-C277-F634-0975-34414A3308D5}"/>
              </a:ext>
            </a:extLst>
          </p:cNvPr>
          <p:cNvSpPr txBox="1"/>
          <p:nvPr/>
        </p:nvSpPr>
        <p:spPr>
          <a:xfrm>
            <a:off x="7003251" y="2233385"/>
            <a:ext cx="4679285" cy="2000548"/>
          </a:xfrm>
          <a:prstGeom prst="rect">
            <a:avLst/>
          </a:prstGeom>
          <a:noFill/>
        </p:spPr>
        <p:txBody>
          <a:bodyPr wrap="square" rtlCol="0">
            <a:spAutoFit/>
          </a:bodyPr>
          <a:lstStyle/>
          <a:p>
            <a:r>
              <a:rPr lang="de-DE" sz="6000" dirty="0">
                <a:solidFill>
                  <a:schemeClr val="tx1">
                    <a:lumMod val="75000"/>
                    <a:lumOff val="25000"/>
                  </a:schemeClr>
                </a:solidFill>
                <a:latin typeface="Futura PT Demi" panose="020B0702020204020303" pitchFamily="34" charset="0"/>
              </a:rPr>
              <a:t>ONE</a:t>
            </a:r>
          </a:p>
          <a:p>
            <a:r>
              <a:rPr lang="en-US" sz="3200" dirty="0">
                <a:effectLst/>
                <a:latin typeface="Futura PT Light" panose="020B0402020204020303" pitchFamily="34" charset="0"/>
              </a:rPr>
              <a:t>Quality, simplicity and sustainability for everyone</a:t>
            </a:r>
            <a:endParaRPr lang="de-DE" sz="3200" dirty="0">
              <a:solidFill>
                <a:srgbClr val="3D3D3D"/>
              </a:solidFill>
              <a:latin typeface="Futura PT Light" panose="020B0402020204020303" pitchFamily="34" charset="0"/>
            </a:endParaRPr>
          </a:p>
        </p:txBody>
      </p:sp>
    </p:spTree>
    <p:extLst>
      <p:ext uri="{BB962C8B-B14F-4D97-AF65-F5344CB8AC3E}">
        <p14:creationId xmlns:p14="http://schemas.microsoft.com/office/powerpoint/2010/main" val="2332456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4A22173-0B68-BB48-A4B4-29B935812A2E}"/>
              </a:ext>
            </a:extLst>
          </p:cNvPr>
          <p:cNvSpPr/>
          <p:nvPr/>
        </p:nvSpPr>
        <p:spPr>
          <a:xfrm>
            <a:off x="1955540" y="1592796"/>
            <a:ext cx="4032448" cy="2376264"/>
          </a:xfrm>
          <a:prstGeom prst="rect">
            <a:avLst/>
          </a:prstGeom>
          <a:solidFill>
            <a:srgbClr val="3D3D3D"/>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latin typeface="Futura LT Pro Light" panose="020B0402020204020303"/>
              </a:rPr>
              <a:t>FAIR &amp; SUSTAINABLE</a:t>
            </a:r>
          </a:p>
          <a:p>
            <a:pPr algn="ctr"/>
            <a:r>
              <a:rPr lang="en-US" sz="1600" dirty="0">
                <a:latin typeface="Futura LT Pro Light" panose="020B0402020204020303"/>
              </a:rPr>
              <a:t>Made from up to 28 recycled PET bottles and fairly produced. </a:t>
            </a:r>
            <a:endParaRPr lang="de-DE" sz="1600" dirty="0">
              <a:latin typeface="Futura LT Pro Light" panose="020B0402020204020303"/>
            </a:endParaRPr>
          </a:p>
        </p:txBody>
      </p:sp>
      <p:sp>
        <p:nvSpPr>
          <p:cNvPr id="3" name="Rechteck 2">
            <a:extLst>
              <a:ext uri="{FF2B5EF4-FFF2-40B4-BE49-F238E27FC236}">
                <a16:creationId xmlns:a16="http://schemas.microsoft.com/office/drawing/2014/main" id="{6DD49F5D-9081-ECAC-EED7-710D3C0CB99F}"/>
              </a:ext>
            </a:extLst>
          </p:cNvPr>
          <p:cNvSpPr/>
          <p:nvPr/>
        </p:nvSpPr>
        <p:spPr>
          <a:xfrm>
            <a:off x="1955540" y="4149080"/>
            <a:ext cx="4032448" cy="2376264"/>
          </a:xfrm>
          <a:prstGeom prst="rect">
            <a:avLst/>
          </a:prstGeom>
          <a:solidFill>
            <a:schemeClr val="bg1"/>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solidFill>
                  <a:srgbClr val="3D3D3D"/>
                </a:solidFill>
                <a:latin typeface="Futura LT Pro Light" panose="020B0402020204020303"/>
              </a:rPr>
              <a:t>VERY </a:t>
            </a:r>
            <a:r>
              <a:rPr lang="de-DE" sz="2800" b="1">
                <a:solidFill>
                  <a:srgbClr val="3D3D3D"/>
                </a:solidFill>
                <a:latin typeface="Futura LT Pro Light" panose="020B0402020204020303"/>
              </a:rPr>
              <a:t>GOOD PRICE-PERFORMANCE</a:t>
            </a:r>
            <a:endParaRPr lang="de-DE" sz="2800" b="1" dirty="0">
              <a:solidFill>
                <a:srgbClr val="3D3D3D"/>
              </a:solidFill>
              <a:latin typeface="Futura LT Pro Light" panose="020B0402020204020303"/>
            </a:endParaRPr>
          </a:p>
        </p:txBody>
      </p:sp>
      <p:sp>
        <p:nvSpPr>
          <p:cNvPr id="5" name="Rechteck 4">
            <a:extLst>
              <a:ext uri="{FF2B5EF4-FFF2-40B4-BE49-F238E27FC236}">
                <a16:creationId xmlns:a16="http://schemas.microsoft.com/office/drawing/2014/main" id="{69B64E6E-67C4-10BA-0A16-F76158AC1FFC}"/>
              </a:ext>
            </a:extLst>
          </p:cNvPr>
          <p:cNvSpPr/>
          <p:nvPr/>
        </p:nvSpPr>
        <p:spPr>
          <a:xfrm>
            <a:off x="6204012" y="1592796"/>
            <a:ext cx="4032448" cy="2376264"/>
          </a:xfrm>
          <a:prstGeom prst="rect">
            <a:avLst/>
          </a:prstGeom>
          <a:solidFill>
            <a:schemeClr val="bg1"/>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solidFill>
                  <a:srgbClr val="3D3D3D"/>
                </a:solidFill>
                <a:latin typeface="Futura LT Pro Light" panose="020B0402020204020303"/>
              </a:rPr>
              <a:t>AVAILABLE AT </a:t>
            </a:r>
          </a:p>
          <a:p>
            <a:pPr algn="ctr"/>
            <a:r>
              <a:rPr lang="de-DE" sz="2800" b="1" dirty="0">
                <a:solidFill>
                  <a:srgbClr val="3D3D3D"/>
                </a:solidFill>
                <a:latin typeface="Futura LT Pro Light" panose="020B0402020204020303"/>
              </a:rPr>
              <a:t>ANY TIME</a:t>
            </a:r>
          </a:p>
          <a:p>
            <a:pPr algn="ctr"/>
            <a:r>
              <a:rPr lang="de-DE" sz="1600" dirty="0">
                <a:solidFill>
                  <a:srgbClr val="3D3D3D"/>
                </a:solidFill>
                <a:latin typeface="Futura LT Pro Light" panose="020B0402020204020303"/>
              </a:rPr>
              <a:t>in large </a:t>
            </a:r>
            <a:r>
              <a:rPr lang="de-DE" sz="1600" dirty="0" err="1">
                <a:solidFill>
                  <a:srgbClr val="3D3D3D"/>
                </a:solidFill>
                <a:latin typeface="Futura LT Pro Light" panose="020B0402020204020303"/>
              </a:rPr>
              <a:t>quantities</a:t>
            </a:r>
            <a:endParaRPr lang="de-DE" sz="1600" dirty="0">
              <a:solidFill>
                <a:srgbClr val="3D3D3D"/>
              </a:solidFill>
              <a:latin typeface="Futura LT Pro Light" panose="020B0402020204020303"/>
            </a:endParaRPr>
          </a:p>
        </p:txBody>
      </p:sp>
      <p:sp>
        <p:nvSpPr>
          <p:cNvPr id="6" name="Rechteck 5">
            <a:extLst>
              <a:ext uri="{FF2B5EF4-FFF2-40B4-BE49-F238E27FC236}">
                <a16:creationId xmlns:a16="http://schemas.microsoft.com/office/drawing/2014/main" id="{26C5C37D-AC67-2860-9422-FD973A1AEE13}"/>
              </a:ext>
            </a:extLst>
          </p:cNvPr>
          <p:cNvSpPr/>
          <p:nvPr/>
        </p:nvSpPr>
        <p:spPr>
          <a:xfrm>
            <a:off x="6204012" y="4149080"/>
            <a:ext cx="4032448" cy="2376264"/>
          </a:xfrm>
          <a:prstGeom prst="rect">
            <a:avLst/>
          </a:prstGeom>
          <a:solidFill>
            <a:srgbClr val="3D3D3D"/>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latin typeface="Futura LT Pro Light" panose="020B0402020204020303"/>
              </a:rPr>
              <a:t>5 YEARS </a:t>
            </a:r>
          </a:p>
          <a:p>
            <a:pPr algn="ctr"/>
            <a:r>
              <a:rPr lang="de-DE" sz="2800" b="1" dirty="0">
                <a:latin typeface="Futura LT Pro Light" panose="020B0402020204020303"/>
              </a:rPr>
              <a:t>WARRANTY</a:t>
            </a:r>
            <a:endParaRPr lang="de-DE" sz="1600" dirty="0">
              <a:latin typeface="Futura LT Pro Light" panose="020B0402020204020303"/>
            </a:endParaRPr>
          </a:p>
        </p:txBody>
      </p:sp>
    </p:spTree>
    <p:extLst>
      <p:ext uri="{BB962C8B-B14F-4D97-AF65-F5344CB8AC3E}">
        <p14:creationId xmlns:p14="http://schemas.microsoft.com/office/powerpoint/2010/main" val="243822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537315" y="1678756"/>
            <a:ext cx="11355329"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rPr>
              <a:t>QUALITY, SIMPLICITY AND SUSTAINIBILITY FOR EVERYONE</a:t>
            </a:r>
            <a:endParaRPr lang="de-DE" sz="3000" dirty="0">
              <a:solidFill>
                <a:schemeClr val="tx1">
                  <a:lumMod val="75000"/>
                  <a:lumOff val="25000"/>
                </a:schemeClr>
              </a:solidFill>
              <a:latin typeface="Futura PT Demi" panose="020B0702020204020303" pitchFamily="34" charset="0"/>
            </a:endParaRPr>
          </a:p>
        </p:txBody>
      </p:sp>
      <p:pic>
        <p:nvPicPr>
          <p:cNvPr id="25" name="Grafik 24"/>
          <p:cNvPicPr>
            <a:picLocks noChangeAspect="1"/>
          </p:cNvPicPr>
          <p:nvPr/>
        </p:nvPicPr>
        <p:blipFill>
          <a:blip r:embed="rId3"/>
          <a:stretch>
            <a:fillRect/>
          </a:stretch>
        </p:blipFill>
        <p:spPr>
          <a:xfrm>
            <a:off x="0" y="-8891"/>
            <a:ext cx="12192000" cy="1216549"/>
          </a:xfrm>
          <a:prstGeom prst="rect">
            <a:avLst/>
          </a:prstGeom>
          <a:noFill/>
          <a:ln>
            <a:noFill/>
          </a:ln>
        </p:spPr>
      </p:pic>
      <p:pic>
        <p:nvPicPr>
          <p:cNvPr id="26" name="Grafik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8147" y="365383"/>
            <a:ext cx="1530185" cy="468000"/>
          </a:xfrm>
          <a:prstGeom prst="rect">
            <a:avLst/>
          </a:prstGeom>
        </p:spPr>
      </p:pic>
      <p:sp>
        <p:nvSpPr>
          <p:cNvPr id="21" name="Rechteck 45">
            <a:extLst>
              <a:ext uri="{FF2B5EF4-FFF2-40B4-BE49-F238E27FC236}">
                <a16:creationId xmlns:a16="http://schemas.microsoft.com/office/drawing/2014/main" id="{3492FED1-9D53-9043-B2BF-B6B3DA58A613}"/>
              </a:ext>
            </a:extLst>
          </p:cNvPr>
          <p:cNvSpPr/>
          <p:nvPr/>
        </p:nvSpPr>
        <p:spPr>
          <a:xfrm>
            <a:off x="623392" y="2636912"/>
            <a:ext cx="8067847" cy="2365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just">
              <a:lnSpc>
                <a:spcPct val="150000"/>
              </a:lnSpc>
              <a:spcAft>
                <a:spcPts val="600"/>
              </a:spcAft>
              <a:buClr>
                <a:srgbClr val="818387"/>
              </a:buClr>
            </a:pPr>
            <a:r>
              <a:rPr lang="en-US" sz="1600" dirty="0">
                <a:solidFill>
                  <a:schemeClr val="bg2">
                    <a:lumMod val="50000"/>
                  </a:schemeClr>
                </a:solidFill>
                <a:latin typeface="Futura LT Pro Light" panose="020B0402020204020303" pitchFamily="34" charset="0"/>
              </a:rPr>
              <a:t>Welcome to the latest collection - ONE!</a:t>
            </a:r>
          </a:p>
          <a:p>
            <a:pPr algn="just">
              <a:lnSpc>
                <a:spcPct val="150000"/>
              </a:lnSpc>
              <a:spcAft>
                <a:spcPts val="600"/>
              </a:spcAft>
              <a:buClr>
                <a:srgbClr val="818387"/>
              </a:buClr>
            </a:pPr>
            <a:r>
              <a:rPr lang="en-US" sz="1600" dirty="0">
                <a:solidFill>
                  <a:schemeClr val="bg2">
                    <a:lumMod val="50000"/>
                  </a:schemeClr>
                </a:solidFill>
                <a:latin typeface="Futura LT Pro Light" panose="020B0402020204020303" pitchFamily="34" charset="0"/>
              </a:rPr>
              <a:t>ONE is the new entry-level collection from DICOTA and stands out for good quality and sustainability. Each product is </a:t>
            </a:r>
            <a:r>
              <a:rPr lang="en-US" sz="1600" dirty="0" err="1">
                <a:solidFill>
                  <a:schemeClr val="bg2">
                    <a:lumMod val="50000"/>
                  </a:schemeClr>
                </a:solidFill>
                <a:latin typeface="Futura LT Pro Light" panose="020B0402020204020303" pitchFamily="34" charset="0"/>
              </a:rPr>
              <a:t>characterised</a:t>
            </a:r>
            <a:r>
              <a:rPr lang="en-US" sz="1600" dirty="0">
                <a:solidFill>
                  <a:schemeClr val="bg2">
                    <a:lumMod val="50000"/>
                  </a:schemeClr>
                </a:solidFill>
                <a:latin typeface="Futura LT Pro Light" panose="020B0402020204020303" pitchFamily="34" charset="0"/>
              </a:rPr>
              <a:t> by its simple design and clear functionality. Produced in a fair and socially sustainable way from recycled PET bottles, the collection appeals to anyone who appreciates good value for money and wants to be environmentally conscious.</a:t>
            </a:r>
          </a:p>
          <a:p>
            <a:pPr algn="just">
              <a:lnSpc>
                <a:spcPct val="150000"/>
              </a:lnSpc>
              <a:spcAft>
                <a:spcPts val="600"/>
              </a:spcAft>
              <a:buClr>
                <a:srgbClr val="818387"/>
              </a:buClr>
            </a:pPr>
            <a:r>
              <a:rPr lang="en-US" sz="1600" dirty="0">
                <a:solidFill>
                  <a:schemeClr val="bg2">
                    <a:lumMod val="50000"/>
                  </a:schemeClr>
                </a:solidFill>
                <a:latin typeface="Futura LT Pro Light" panose="020B0402020204020303" pitchFamily="34" charset="0"/>
              </a:rPr>
              <a:t>Discover the new products in the ONE collection with us!</a:t>
            </a:r>
            <a:endParaRPr lang="en-US" sz="1200" dirty="0">
              <a:solidFill>
                <a:schemeClr val="tx1">
                  <a:lumMod val="75000"/>
                  <a:lumOff val="25000"/>
                </a:schemeClr>
              </a:solidFill>
              <a:latin typeface="Futura PT Light" panose="020B0402020204020303" pitchFamily="34" charset="0"/>
            </a:endParaRPr>
          </a:p>
        </p:txBody>
      </p:sp>
    </p:spTree>
    <p:extLst>
      <p:ext uri="{BB962C8B-B14F-4D97-AF65-F5344CB8AC3E}">
        <p14:creationId xmlns:p14="http://schemas.microsoft.com/office/powerpoint/2010/main" val="197262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45">
            <a:extLst>
              <a:ext uri="{FF2B5EF4-FFF2-40B4-BE49-F238E27FC236}">
                <a16:creationId xmlns:a16="http://schemas.microsoft.com/office/drawing/2014/main" id="{515C30A9-2B92-15F5-188A-65E5324F6064}"/>
              </a:ext>
            </a:extLst>
          </p:cNvPr>
          <p:cNvSpPr/>
          <p:nvPr/>
        </p:nvSpPr>
        <p:spPr>
          <a:xfrm>
            <a:off x="557547" y="2462761"/>
            <a:ext cx="4998393" cy="30184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chemeClr val="bg2">
                    <a:lumMod val="50000"/>
                  </a:schemeClr>
                </a:solidFill>
                <a:latin typeface="Futura LT Pro Light" panose="020B0402020204020303" pitchFamily="34" charset="0"/>
              </a:rPr>
              <a:t>The Backpack ONE is equipped with a main compartment, two side pockets and a zip pocket on the </a:t>
            </a:r>
            <a:r>
              <a:rPr lang="en-US" sz="1200" dirty="0" err="1">
                <a:solidFill>
                  <a:schemeClr val="bg2">
                    <a:lumMod val="50000"/>
                  </a:schemeClr>
                </a:solidFill>
                <a:latin typeface="Futura LT Pro Light" panose="020B0402020204020303" pitchFamily="34" charset="0"/>
              </a:rPr>
              <a:t>front.The</a:t>
            </a:r>
            <a:r>
              <a:rPr lang="en-US" sz="1200" dirty="0">
                <a:solidFill>
                  <a:schemeClr val="bg2">
                    <a:lumMod val="50000"/>
                  </a:schemeClr>
                </a:solidFill>
                <a:latin typeface="Futura LT Pro Light" panose="020B0402020204020303" pitchFamily="34" charset="0"/>
              </a:rPr>
              <a:t> main compartment contains a padded notebook compartment with fastening straps and offers a total capacity of 15 / 20 </a:t>
            </a:r>
            <a:r>
              <a:rPr lang="en-US" sz="1200" dirty="0" err="1">
                <a:solidFill>
                  <a:schemeClr val="bg2">
                    <a:lumMod val="50000"/>
                  </a:schemeClr>
                </a:solidFill>
                <a:latin typeface="Futura LT Pro Light" panose="020B0402020204020303" pitchFamily="34" charset="0"/>
              </a:rPr>
              <a:t>litres</a:t>
            </a:r>
            <a:r>
              <a:rPr lang="en-US" sz="1200" dirty="0">
                <a:solidFill>
                  <a:schemeClr val="bg2">
                    <a:lumMod val="50000"/>
                  </a:schemeClr>
                </a:solidFill>
                <a:latin typeface="Futura LT Pro Light" panose="020B0402020204020303" pitchFamily="34" charset="0"/>
              </a:rPr>
              <a:t> for documents and personal items. A water bottle and umbrella can be conveniently stowed in the two side pockets. The zip pocket on the front offers additional space for mobile accessories, business cards, pens and much more. The backpack is equipped with two comfortable shoulder straps and a handy carrying handle for comfortable carrying. A simple and high-quality product for professional and private use.</a:t>
            </a:r>
            <a:endParaRPr lang="en-US" sz="1200" dirty="0">
              <a:solidFill>
                <a:srgbClr val="818387"/>
              </a:solidFill>
              <a:latin typeface="Futura LT Pro Light" panose="020B0402020204020303" pitchFamily="34" charset="0"/>
              <a:cs typeface="Futura Medium" panose="020B0602020204020303"/>
            </a:endParaRPr>
          </a:p>
        </p:txBody>
      </p:sp>
      <p:pic>
        <p:nvPicPr>
          <p:cNvPr id="3" name="Grafik 2" descr="Ein Bild, das Zubehör, Gepäck und Koffer, Tasche, Gepäck enthält.&#10;&#10;Automatisch generierte Beschreibung">
            <a:extLst>
              <a:ext uri="{FF2B5EF4-FFF2-40B4-BE49-F238E27FC236}">
                <a16:creationId xmlns:a16="http://schemas.microsoft.com/office/drawing/2014/main" id="{F668D375-D2F1-847A-AA26-2AD1892FA86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89172" y="1016732"/>
            <a:ext cx="6115887" cy="6115887"/>
          </a:xfrm>
          <a:prstGeom prst="rect">
            <a:avLst/>
          </a:prstGeom>
        </p:spPr>
      </p:pic>
      <p:sp>
        <p:nvSpPr>
          <p:cNvPr id="5" name="Rechteck 4">
            <a:extLst>
              <a:ext uri="{FF2B5EF4-FFF2-40B4-BE49-F238E27FC236}">
                <a16:creationId xmlns:a16="http://schemas.microsoft.com/office/drawing/2014/main" id="{AC96EFF4-37F2-C415-BE13-70B88881022F}"/>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BACKPACK ONE</a:t>
            </a:r>
          </a:p>
        </p:txBody>
      </p:sp>
    </p:spTree>
    <p:extLst>
      <p:ext uri="{BB962C8B-B14F-4D97-AF65-F5344CB8AC3E}">
        <p14:creationId xmlns:p14="http://schemas.microsoft.com/office/powerpoint/2010/main" val="4282881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45">
            <a:extLst>
              <a:ext uri="{FF2B5EF4-FFF2-40B4-BE49-F238E27FC236}">
                <a16:creationId xmlns:a16="http://schemas.microsoft.com/office/drawing/2014/main" id="{515C30A9-2B92-15F5-188A-65E5324F6064}"/>
              </a:ext>
            </a:extLst>
          </p:cNvPr>
          <p:cNvSpPr/>
          <p:nvPr/>
        </p:nvSpPr>
        <p:spPr>
          <a:xfrm>
            <a:off x="557547" y="2462761"/>
            <a:ext cx="4998393" cy="4242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Made </a:t>
            </a:r>
            <a:r>
              <a:rPr lang="de-CH" sz="1200" dirty="0" err="1">
                <a:solidFill>
                  <a:schemeClr val="bg2">
                    <a:lumMod val="50000"/>
                  </a:schemeClr>
                </a:solidFill>
                <a:latin typeface="Futura LT Pro Light" panose="020B0402020204020303" pitchFamily="34" charset="0"/>
              </a:rPr>
              <a:t>from</a:t>
            </a:r>
            <a:r>
              <a:rPr lang="de-CH" sz="1200" dirty="0">
                <a:solidFill>
                  <a:schemeClr val="bg2">
                    <a:lumMod val="50000"/>
                  </a:schemeClr>
                </a:solidFill>
                <a:latin typeface="Futura LT Pro Light" panose="020B0402020204020303" pitchFamily="34" charset="0"/>
              </a:rPr>
              <a:t> 22/ 28 </a:t>
            </a:r>
            <a:r>
              <a:rPr lang="de-CH" sz="1200" dirty="0" err="1">
                <a:solidFill>
                  <a:schemeClr val="bg2">
                    <a:lumMod val="50000"/>
                  </a:schemeClr>
                </a:solidFill>
                <a:latin typeface="Futura LT Pro Light" panose="020B0402020204020303" pitchFamily="34" charset="0"/>
              </a:rPr>
              <a:t>recycled</a:t>
            </a:r>
            <a:r>
              <a:rPr lang="de-CH" sz="1200" dirty="0">
                <a:solidFill>
                  <a:schemeClr val="bg2">
                    <a:lumMod val="50000"/>
                  </a:schemeClr>
                </a:solidFill>
                <a:latin typeface="Futura LT Pro Light" panose="020B0402020204020303" pitchFamily="34" charset="0"/>
              </a:rPr>
              <a:t> PET </a:t>
            </a:r>
            <a:r>
              <a:rPr lang="de-CH" sz="1200" dirty="0" err="1">
                <a:solidFill>
                  <a:schemeClr val="bg2">
                    <a:lumMod val="50000"/>
                  </a:schemeClr>
                </a:solidFill>
                <a:latin typeface="Futura LT Pro Light" panose="020B0402020204020303" pitchFamily="34" charset="0"/>
              </a:rPr>
              <a:t>bottles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15/ 20 </a:t>
            </a:r>
            <a:r>
              <a:rPr lang="de-CH" sz="1200" dirty="0" err="1">
                <a:solidFill>
                  <a:schemeClr val="bg2">
                    <a:lumMod val="50000"/>
                  </a:schemeClr>
                </a:solidFill>
                <a:latin typeface="Futura LT Pro Light" panose="020B0402020204020303" pitchFamily="34" charset="0"/>
              </a:rPr>
              <a:t>litre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capacityPadded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main</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compartment</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Slip-in </a:t>
            </a:r>
            <a:r>
              <a:rPr lang="de-CH" sz="1200" dirty="0" err="1">
                <a:solidFill>
                  <a:schemeClr val="bg2">
                    <a:lumMod val="50000"/>
                  </a:schemeClr>
                </a:solidFill>
                <a:latin typeface="Futura LT Pro Light" panose="020B0402020204020303" pitchFamily="34" charset="0"/>
              </a:rPr>
              <a:t>compartment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with</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fastening</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straps</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notebooks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Front </a:t>
            </a:r>
            <a:r>
              <a:rPr lang="de-CH" sz="1200" dirty="0" err="1">
                <a:solidFill>
                  <a:schemeClr val="bg2">
                    <a:lumMod val="50000"/>
                  </a:schemeClr>
                </a:solidFill>
                <a:latin typeface="Futura LT Pro Light" panose="020B0402020204020303" pitchFamily="34" charset="0"/>
              </a:rPr>
              <a:t>pocket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with</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workstation</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mobile </a:t>
            </a:r>
            <a:r>
              <a:rPr lang="de-CH" sz="1200" dirty="0" err="1">
                <a:solidFill>
                  <a:schemeClr val="bg2">
                    <a:lumMod val="50000"/>
                  </a:schemeClr>
                </a:solidFill>
                <a:latin typeface="Futura LT Pro Light" panose="020B0402020204020303" pitchFamily="34" charset="0"/>
              </a:rPr>
              <a:t>accessories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Side </a:t>
            </a:r>
            <a:r>
              <a:rPr lang="de-CH" sz="1200" dirty="0" err="1">
                <a:solidFill>
                  <a:schemeClr val="bg2">
                    <a:lumMod val="50000"/>
                  </a:schemeClr>
                </a:solidFill>
                <a:latin typeface="Futura LT Pro Light" panose="020B0402020204020303" pitchFamily="34" charset="0"/>
              </a:rPr>
              <a:t>pocket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umbrella</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or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water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bottle</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Comfortable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shoulder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straps</a:t>
            </a:r>
            <a:r>
              <a:rPr lang="de-CH" sz="1200" dirty="0">
                <a:solidFill>
                  <a:schemeClr val="bg2">
                    <a:lumMod val="50000"/>
                  </a:schemeClr>
                </a:solidFill>
                <a:latin typeface="Futura LT Pro Light" panose="020B0402020204020303" pitchFamily="34" charset="0"/>
              </a:rPr>
              <a:t> and handle</a:t>
            </a: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High-quality </a:t>
            </a:r>
            <a:r>
              <a:rPr lang="de-CH" sz="1200" dirty="0" err="1">
                <a:solidFill>
                  <a:schemeClr val="bg2">
                    <a:lumMod val="50000"/>
                  </a:schemeClr>
                </a:solidFill>
                <a:latin typeface="Futura LT Pro Light" panose="020B0402020204020303" pitchFamily="34" charset="0"/>
              </a:rPr>
              <a:t>metal</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components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5 year guarantee</a:t>
            </a:r>
            <a:endParaRPr lang="de-CH" sz="1200" dirty="0">
              <a:solidFill>
                <a:schemeClr val="bg2">
                  <a:lumMod val="50000"/>
                </a:schemeClr>
              </a:solidFill>
              <a:latin typeface="Futura LT Pro Light" panose="020B0402020204020303" pitchFamily="34" charset="0"/>
            </a:endParaRPr>
          </a:p>
          <a:p>
            <a:pPr>
              <a:lnSpc>
                <a:spcPct val="150000"/>
              </a:lnSpc>
            </a:pPr>
            <a:endParaRPr lang="en-US" sz="1200" dirty="0">
              <a:solidFill>
                <a:srgbClr val="818387"/>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D32085-RPET Backpack ONE 13 – 16”</a:t>
            </a: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D32086-RPET	 Backpack ONE 15 – 17.3”</a:t>
            </a:r>
          </a:p>
          <a:p>
            <a:pPr algn="just">
              <a:spcAft>
                <a:spcPts val="600"/>
              </a:spcAft>
              <a:buClr>
                <a:srgbClr val="818387"/>
              </a:buClr>
            </a:pPr>
            <a:endParaRPr lang="en-US" sz="1200" dirty="0">
              <a:solidFill>
                <a:srgbClr val="818387"/>
              </a:solidFill>
              <a:latin typeface="Futura LT Pro Light" panose="020B0402020204020303" pitchFamily="34" charset="0"/>
              <a:cs typeface="Futura Medium" panose="020B0602020204020303"/>
            </a:endParaRPr>
          </a:p>
        </p:txBody>
      </p:sp>
      <p:sp>
        <p:nvSpPr>
          <p:cNvPr id="5" name="Rechteck 4">
            <a:extLst>
              <a:ext uri="{FF2B5EF4-FFF2-40B4-BE49-F238E27FC236}">
                <a16:creationId xmlns:a16="http://schemas.microsoft.com/office/drawing/2014/main" id="{AC96EFF4-37F2-C415-BE13-70B88881022F}"/>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BACKPACK ONE</a:t>
            </a:r>
          </a:p>
        </p:txBody>
      </p:sp>
      <p:pic>
        <p:nvPicPr>
          <p:cNvPr id="2" name="Grafik 1" descr="Ein Bild, das Zubehör, Gepäck und Koffer, Tasche, Reißverschluss enthält.&#10;&#10;Automatisch generierte Beschreibung">
            <a:extLst>
              <a:ext uri="{FF2B5EF4-FFF2-40B4-BE49-F238E27FC236}">
                <a16:creationId xmlns:a16="http://schemas.microsoft.com/office/drawing/2014/main" id="{C32F1E7C-7418-E79C-54E5-A600DD3C498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480082" y="1385575"/>
            <a:ext cx="2154371" cy="2154371"/>
          </a:xfrm>
          <a:prstGeom prst="rect">
            <a:avLst/>
          </a:prstGeom>
        </p:spPr>
      </p:pic>
      <p:pic>
        <p:nvPicPr>
          <p:cNvPr id="6" name="Grafik 5" descr="Ein Bild, das Gepäck und Koffer, Zubehör, Handgepäck, Tasche enthält.&#10;&#10;Automatisch generierte Beschreibung">
            <a:extLst>
              <a:ext uri="{FF2B5EF4-FFF2-40B4-BE49-F238E27FC236}">
                <a16:creationId xmlns:a16="http://schemas.microsoft.com/office/drawing/2014/main" id="{ECD08122-4150-5D73-A71E-B54A5AF79B1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895419" y="1844824"/>
            <a:ext cx="3906434" cy="3906434"/>
          </a:xfrm>
          <a:prstGeom prst="rect">
            <a:avLst/>
          </a:prstGeom>
        </p:spPr>
      </p:pic>
      <p:pic>
        <p:nvPicPr>
          <p:cNvPr id="7" name="Grafik 6" descr="Ein Bild, das Stilllebenfotografie, Schwarz enthält.&#10;&#10;Automatisch generierte Beschreibung">
            <a:extLst>
              <a:ext uri="{FF2B5EF4-FFF2-40B4-BE49-F238E27FC236}">
                <a16:creationId xmlns:a16="http://schemas.microsoft.com/office/drawing/2014/main" id="{1108E801-64BC-7F8B-B97D-1287AEB2901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004212" y="2744924"/>
            <a:ext cx="4569804" cy="4569804"/>
          </a:xfrm>
          <a:prstGeom prst="rect">
            <a:avLst/>
          </a:prstGeom>
        </p:spPr>
      </p:pic>
    </p:spTree>
    <p:extLst>
      <p:ext uri="{BB962C8B-B14F-4D97-AF65-F5344CB8AC3E}">
        <p14:creationId xmlns:p14="http://schemas.microsoft.com/office/powerpoint/2010/main" val="2349106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54478-D64D-7AC9-C6B6-B44527526838}"/>
            </a:ext>
          </a:extLst>
        </p:cNvPr>
        <p:cNvGrpSpPr/>
        <p:nvPr/>
      </p:nvGrpSpPr>
      <p:grpSpPr>
        <a:xfrm>
          <a:off x="0" y="0"/>
          <a:ext cx="0" cy="0"/>
          <a:chOff x="0" y="0"/>
          <a:chExt cx="0" cy="0"/>
        </a:xfrm>
      </p:grpSpPr>
      <p:pic>
        <p:nvPicPr>
          <p:cNvPr id="5" name="Grafik 4" descr="Ein Bild, das Zubehör, Gepäck und Koffer, Behälter, Handgepäck enthält.&#10;&#10;Automatisch generierte Beschreibung">
            <a:extLst>
              <a:ext uri="{FF2B5EF4-FFF2-40B4-BE49-F238E27FC236}">
                <a16:creationId xmlns:a16="http://schemas.microsoft.com/office/drawing/2014/main" id="{3185C0F7-C886-DEA3-377D-1C2D425C6FF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878606" y="1102153"/>
            <a:ext cx="5755847" cy="5755847"/>
          </a:xfrm>
          <a:prstGeom prst="rect">
            <a:avLst/>
          </a:prstGeom>
        </p:spPr>
      </p:pic>
      <p:sp>
        <p:nvSpPr>
          <p:cNvPr id="6" name="Rechteck 5">
            <a:extLst>
              <a:ext uri="{FF2B5EF4-FFF2-40B4-BE49-F238E27FC236}">
                <a16:creationId xmlns:a16="http://schemas.microsoft.com/office/drawing/2014/main" id="{78582B98-99A4-63F4-ECCB-401F86813C2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MULTI ONE</a:t>
            </a:r>
          </a:p>
        </p:txBody>
      </p:sp>
      <p:sp>
        <p:nvSpPr>
          <p:cNvPr id="2" name="Rechteck 45">
            <a:extLst>
              <a:ext uri="{FF2B5EF4-FFF2-40B4-BE49-F238E27FC236}">
                <a16:creationId xmlns:a16="http://schemas.microsoft.com/office/drawing/2014/main" id="{E30F0D6B-81CA-A8BD-4844-5ABAE3F6C0B0}"/>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chemeClr val="bg2">
                    <a:lumMod val="50000"/>
                  </a:schemeClr>
                </a:solidFill>
                <a:latin typeface="Futura LT Pro Light" panose="020B0402020204020303" pitchFamily="34" charset="0"/>
              </a:rPr>
              <a:t>The Multi ONE is a fold-out clamshell bag with a particularly well-padded main compartment and a fastening strap that holds the notebook securely in place. A separate slip pocket offers space for documents, while the front pocket with zip is ideal for accessories, business cards and smartphones. The adjustable and detachable shoulder strap and the comfortable carrying handle ensure versatility and comfort. All in all, the Multi ONE is a bag with a simple design made from high-quality, sustainable materials that also allows for clear </a:t>
            </a:r>
            <a:r>
              <a:rPr lang="en-US" sz="1200" dirty="0" err="1">
                <a:solidFill>
                  <a:schemeClr val="bg2">
                    <a:lumMod val="50000"/>
                  </a:schemeClr>
                </a:solidFill>
                <a:latin typeface="Futura LT Pro Light" panose="020B0402020204020303" pitchFamily="34" charset="0"/>
              </a:rPr>
              <a:t>organisation</a:t>
            </a:r>
            <a:r>
              <a:rPr lang="en-US" sz="1200" dirty="0">
                <a:solidFill>
                  <a:schemeClr val="bg2">
                    <a:lumMod val="50000"/>
                  </a:schemeClr>
                </a:solidFill>
                <a:latin typeface="Futura LT Pro Light" panose="020B0402020204020303" pitchFamily="34" charset="0"/>
              </a:rPr>
              <a:t>. </a:t>
            </a:r>
            <a:endParaRPr lang="de-DE" sz="1200" dirty="0">
              <a:solidFill>
                <a:schemeClr val="bg2">
                  <a:lumMod val="50000"/>
                </a:schemeClr>
              </a:solidFill>
              <a:latin typeface="Futura LT Pro Light" panose="020B0402020204020303" pitchFamily="34" charset="0"/>
            </a:endParaRPr>
          </a:p>
        </p:txBody>
      </p:sp>
    </p:spTree>
    <p:extLst>
      <p:ext uri="{BB962C8B-B14F-4D97-AF65-F5344CB8AC3E}">
        <p14:creationId xmlns:p14="http://schemas.microsoft.com/office/powerpoint/2010/main" val="3416401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45">
            <a:extLst>
              <a:ext uri="{FF2B5EF4-FFF2-40B4-BE49-F238E27FC236}">
                <a16:creationId xmlns:a16="http://schemas.microsoft.com/office/drawing/2014/main" id="{515C30A9-2B92-15F5-188A-65E5324F6064}"/>
              </a:ext>
            </a:extLst>
          </p:cNvPr>
          <p:cNvSpPr/>
          <p:nvPr/>
        </p:nvSpPr>
        <p:spPr>
          <a:xfrm>
            <a:off x="557547" y="2462761"/>
            <a:ext cx="4998393" cy="4242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Made </a:t>
            </a:r>
            <a:r>
              <a:rPr lang="de-CH" sz="1200" dirty="0" err="1">
                <a:solidFill>
                  <a:schemeClr val="bg2">
                    <a:lumMod val="50000"/>
                  </a:schemeClr>
                </a:solidFill>
                <a:latin typeface="Futura LT Pro Light" panose="020B0402020204020303" pitchFamily="34" charset="0"/>
              </a:rPr>
              <a:t>from</a:t>
            </a:r>
            <a:r>
              <a:rPr lang="de-CH" sz="1200" dirty="0">
                <a:solidFill>
                  <a:schemeClr val="bg2">
                    <a:lumMod val="50000"/>
                  </a:schemeClr>
                </a:solidFill>
                <a:latin typeface="Futura LT Pro Light" panose="020B0402020204020303" pitchFamily="34" charset="0"/>
              </a:rPr>
              <a:t> 10/ 10.5 / 13 </a:t>
            </a:r>
            <a:r>
              <a:rPr lang="de-CH" sz="1200" dirty="0" err="1">
                <a:solidFill>
                  <a:schemeClr val="bg2">
                    <a:lumMod val="50000"/>
                  </a:schemeClr>
                </a:solidFill>
                <a:latin typeface="Futura LT Pro Light" panose="020B0402020204020303" pitchFamily="34" charset="0"/>
              </a:rPr>
              <a:t>recycled</a:t>
            </a:r>
            <a:r>
              <a:rPr lang="de-CH" sz="1200" dirty="0">
                <a:solidFill>
                  <a:schemeClr val="bg2">
                    <a:lumMod val="50000"/>
                  </a:schemeClr>
                </a:solidFill>
                <a:latin typeface="Futura LT Pro Light" panose="020B0402020204020303" pitchFamily="34" charset="0"/>
              </a:rPr>
              <a:t> PET </a:t>
            </a:r>
            <a:r>
              <a:rPr lang="de-CH" sz="1200" dirty="0" err="1">
                <a:solidFill>
                  <a:schemeClr val="bg2">
                    <a:lumMod val="50000"/>
                  </a:schemeClr>
                </a:solidFill>
                <a:latin typeface="Futura LT Pro Light" panose="020B0402020204020303" pitchFamily="34" charset="0"/>
              </a:rPr>
              <a:t>bottles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Padded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notebook</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compartment</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Fastening</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ensures</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that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the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notebook</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does</a:t>
            </a:r>
            <a:r>
              <a:rPr lang="de-CH" sz="1200" dirty="0">
                <a:solidFill>
                  <a:schemeClr val="bg2">
                    <a:lumMod val="50000"/>
                  </a:schemeClr>
                </a:solidFill>
                <a:latin typeface="Futura LT Pro Light" panose="020B0402020204020303" pitchFamily="34" charset="0"/>
              </a:rPr>
              <a:t> not </a:t>
            </a:r>
            <a:r>
              <a:rPr lang="de-CH" sz="1200" dirty="0" err="1">
                <a:solidFill>
                  <a:schemeClr val="bg2">
                    <a:lumMod val="50000"/>
                  </a:schemeClr>
                </a:solidFill>
                <a:latin typeface="Futura LT Pro Light" panose="020B0402020204020303" pitchFamily="34" charset="0"/>
              </a:rPr>
              <a:t>slip</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All-</a:t>
            </a:r>
            <a:r>
              <a:rPr lang="de-CH" sz="1200" dirty="0" err="1">
                <a:solidFill>
                  <a:schemeClr val="bg2">
                    <a:lumMod val="50000"/>
                  </a:schemeClr>
                </a:solidFill>
                <a:latin typeface="Futura LT Pro Light" panose="020B0402020204020303" pitchFamily="34" charset="0"/>
              </a:rPr>
              <a:t>round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padding</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extra </a:t>
            </a:r>
            <a:r>
              <a:rPr lang="de-CH" sz="1200" dirty="0" err="1">
                <a:solidFill>
                  <a:schemeClr val="bg2">
                    <a:lumMod val="50000"/>
                  </a:schemeClr>
                </a:solidFill>
                <a:latin typeface="Futura LT Pro Light" panose="020B0402020204020303" pitchFamily="34" charset="0"/>
              </a:rPr>
              <a:t>protection</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Front </a:t>
            </a:r>
            <a:r>
              <a:rPr lang="de-CH" sz="1200" dirty="0" err="1">
                <a:solidFill>
                  <a:schemeClr val="bg2">
                    <a:lumMod val="50000"/>
                  </a:schemeClr>
                </a:solidFill>
                <a:latin typeface="Futura LT Pro Light" panose="020B0402020204020303" pitchFamily="34" charset="0"/>
              </a:rPr>
              <a:t>pocket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with</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workstation</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mobile </a:t>
            </a:r>
            <a:r>
              <a:rPr lang="de-CH" sz="1200" dirty="0" err="1">
                <a:solidFill>
                  <a:schemeClr val="bg2">
                    <a:lumMod val="50000"/>
                  </a:schemeClr>
                </a:solidFill>
                <a:latin typeface="Futura LT Pro Light" panose="020B0402020204020303" pitchFamily="34" charset="0"/>
              </a:rPr>
              <a:t>accessories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Comfortable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carrying</a:t>
            </a:r>
            <a:r>
              <a:rPr lang="de-CH" sz="1200" dirty="0">
                <a:solidFill>
                  <a:schemeClr val="bg2">
                    <a:lumMod val="50000"/>
                  </a:schemeClr>
                </a:solidFill>
                <a:latin typeface="Futura LT Pro Light" panose="020B0402020204020303" pitchFamily="34" charset="0"/>
              </a:rPr>
              <a:t> handle and </a:t>
            </a:r>
            <a:r>
              <a:rPr lang="de-CH" sz="1200" dirty="0" err="1">
                <a:solidFill>
                  <a:schemeClr val="bg2">
                    <a:lumMod val="50000"/>
                  </a:schemeClr>
                </a:solidFill>
                <a:latin typeface="Futura LT Pro Light" panose="020B0402020204020303" pitchFamily="34" charset="0"/>
              </a:rPr>
              <a:t>detachable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shoulder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High-quality </a:t>
            </a:r>
            <a:r>
              <a:rPr lang="de-CH" sz="1200" dirty="0" err="1">
                <a:solidFill>
                  <a:schemeClr val="bg2">
                    <a:lumMod val="50000"/>
                  </a:schemeClr>
                </a:solidFill>
                <a:latin typeface="Futura LT Pro Light" panose="020B0402020204020303" pitchFamily="34" charset="0"/>
              </a:rPr>
              <a:t>metal</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components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5 year guarantee</a:t>
            </a:r>
            <a:endParaRPr lang="de-CH" sz="1200" dirty="0">
              <a:solidFill>
                <a:schemeClr val="bg2">
                  <a:lumMod val="50000"/>
                </a:schemeClr>
              </a:solidFill>
              <a:latin typeface="Futura LT Pro Light" panose="020B0402020204020303" pitchFamily="34" charset="0"/>
            </a:endParaRPr>
          </a:p>
          <a:p>
            <a:pPr>
              <a:lnSpc>
                <a:spcPct val="150000"/>
              </a:lnSpc>
            </a:pPr>
            <a:endParaRPr lang="en-US" sz="1200" dirty="0">
              <a:solidFill>
                <a:srgbClr val="818387"/>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D32087-RPET Multi ONE 13 – 14.1”</a:t>
            </a: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D32088-RPET Multi ONE 14 – 16”</a:t>
            </a: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D32089-RPET	 Multi ONE 15 – 17.3”</a:t>
            </a:r>
          </a:p>
          <a:p>
            <a:pPr algn="just">
              <a:spcAft>
                <a:spcPts val="600"/>
              </a:spcAft>
              <a:buClr>
                <a:srgbClr val="818387"/>
              </a:buClr>
            </a:pPr>
            <a:endParaRPr lang="en-US" sz="1200" dirty="0">
              <a:solidFill>
                <a:srgbClr val="818387"/>
              </a:solidFill>
              <a:latin typeface="Futura LT Pro Light" panose="020B0402020204020303" pitchFamily="34" charset="0"/>
              <a:cs typeface="Futura Medium" panose="020B0602020204020303"/>
            </a:endParaRPr>
          </a:p>
        </p:txBody>
      </p:sp>
      <p:sp>
        <p:nvSpPr>
          <p:cNvPr id="5" name="Rechteck 4">
            <a:extLst>
              <a:ext uri="{FF2B5EF4-FFF2-40B4-BE49-F238E27FC236}">
                <a16:creationId xmlns:a16="http://schemas.microsoft.com/office/drawing/2014/main" id="{AC96EFF4-37F2-C415-BE13-70B88881022F}"/>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MULTI ONE</a:t>
            </a:r>
          </a:p>
        </p:txBody>
      </p:sp>
      <p:pic>
        <p:nvPicPr>
          <p:cNvPr id="3" name="Grafik 2" descr="Ein Bild, das Zubehör, Behälter, Koffer enthält.&#10;&#10;Automatisch generierte Beschreibung">
            <a:extLst>
              <a:ext uri="{FF2B5EF4-FFF2-40B4-BE49-F238E27FC236}">
                <a16:creationId xmlns:a16="http://schemas.microsoft.com/office/drawing/2014/main" id="{794A66E6-B96C-F625-624F-C257064A670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716045" y="1083788"/>
            <a:ext cx="3623730" cy="3623730"/>
          </a:xfrm>
          <a:prstGeom prst="rect">
            <a:avLst/>
          </a:prstGeom>
        </p:spPr>
      </p:pic>
      <p:pic>
        <p:nvPicPr>
          <p:cNvPr id="7" name="Grafik 6" descr="Ein Bild, das Zubehör, Gepäck und Koffer, Handgepäck, Behälter enthält.&#10;&#10;Automatisch generierte Beschreibung">
            <a:extLst>
              <a:ext uri="{FF2B5EF4-FFF2-40B4-BE49-F238E27FC236}">
                <a16:creationId xmlns:a16="http://schemas.microsoft.com/office/drawing/2014/main" id="{2035A95B-E8F2-9BBE-9413-F4AF6C93B16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472264" y="3320988"/>
            <a:ext cx="3705903" cy="3705903"/>
          </a:xfrm>
          <a:prstGeom prst="rect">
            <a:avLst/>
          </a:prstGeom>
        </p:spPr>
      </p:pic>
      <p:pic>
        <p:nvPicPr>
          <p:cNvPr id="8" name="Grafik 7" descr="Ein Bild, das Zubehör, Gepäck und Koffer, Handgepäck, Gepäck enthält.&#10;&#10;Automatisch generierte Beschreibung">
            <a:extLst>
              <a:ext uri="{FF2B5EF4-FFF2-40B4-BE49-F238E27FC236}">
                <a16:creationId xmlns:a16="http://schemas.microsoft.com/office/drawing/2014/main" id="{8F39584B-700E-642B-F538-E36D76A6678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051663" y="3313431"/>
            <a:ext cx="3921927" cy="3921927"/>
          </a:xfrm>
          <a:prstGeom prst="rect">
            <a:avLst/>
          </a:prstGeom>
        </p:spPr>
      </p:pic>
    </p:spTree>
    <p:extLst>
      <p:ext uri="{BB962C8B-B14F-4D97-AF65-F5344CB8AC3E}">
        <p14:creationId xmlns:p14="http://schemas.microsoft.com/office/powerpoint/2010/main" val="1784821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43F50-E1AE-9341-2C0A-B439F06DA3A6}"/>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9F70A534-D437-BFC3-224E-E4AC6E1EFAA2}"/>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SLEEVE ONE</a:t>
            </a:r>
          </a:p>
        </p:txBody>
      </p:sp>
      <p:pic>
        <p:nvPicPr>
          <p:cNvPr id="5" name="Grafik 4" descr="Ein Bild, das Design enthält.&#10;&#10;Automatisch generierte Beschreibung mit geringer Zuverlässigkeit">
            <a:extLst>
              <a:ext uri="{FF2B5EF4-FFF2-40B4-BE49-F238E27FC236}">
                <a16:creationId xmlns:a16="http://schemas.microsoft.com/office/drawing/2014/main" id="{552E380F-AB91-26B3-E473-527E634D96F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987988" y="1749764"/>
            <a:ext cx="5841268" cy="5841268"/>
          </a:xfrm>
          <a:prstGeom prst="rect">
            <a:avLst/>
          </a:prstGeom>
        </p:spPr>
      </p:pic>
      <p:sp>
        <p:nvSpPr>
          <p:cNvPr id="3" name="Rechteck 45">
            <a:extLst>
              <a:ext uri="{FF2B5EF4-FFF2-40B4-BE49-F238E27FC236}">
                <a16:creationId xmlns:a16="http://schemas.microsoft.com/office/drawing/2014/main" id="{33666A5C-D83C-2403-EA39-19BCA89CAD32}"/>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chemeClr val="bg2">
                    <a:lumMod val="50000"/>
                  </a:schemeClr>
                </a:solidFill>
                <a:latin typeface="Futura LT Pro Light" panose="020B0402020204020303" pitchFamily="34" charset="0"/>
              </a:rPr>
              <a:t>The sleeve reliably protects your notebook from damage thanks to its custom-fit shape and can easily be stowed in another piece of luggage as it takes up very little space. The spacious main compartment has a zip fastener with a protective layer on the inside to prevent scratches. It fits snugly around the device and thus offers optimum protection. Overall, the bag impresses with its lightweight, robust and simple design</a:t>
            </a:r>
            <a:r>
              <a:rPr lang="de-DE" sz="1200" dirty="0">
                <a:solidFill>
                  <a:schemeClr val="bg2">
                    <a:lumMod val="50000"/>
                  </a:schemeClr>
                </a:solidFill>
                <a:latin typeface="Futura LT Pro Light" panose="020B0402020204020303" pitchFamily="34" charset="0"/>
              </a:rPr>
              <a:t>. </a:t>
            </a:r>
            <a:endParaRPr lang="en-US" sz="1200" dirty="0">
              <a:solidFill>
                <a:schemeClr val="bg2">
                  <a:lumMod val="50000"/>
                </a:schemeClr>
              </a:solidFill>
              <a:latin typeface="Futura LT Pro Light" panose="020B0402020204020303" pitchFamily="34" charset="0"/>
            </a:endParaRPr>
          </a:p>
        </p:txBody>
      </p:sp>
    </p:spTree>
    <p:extLst>
      <p:ext uri="{BB962C8B-B14F-4D97-AF65-F5344CB8AC3E}">
        <p14:creationId xmlns:p14="http://schemas.microsoft.com/office/powerpoint/2010/main" val="850768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E1A40-AC80-78C1-1C4E-95DD2535EF77}"/>
            </a:ext>
          </a:extLst>
        </p:cNvPr>
        <p:cNvGrpSpPr/>
        <p:nvPr/>
      </p:nvGrpSpPr>
      <p:grpSpPr>
        <a:xfrm>
          <a:off x="0" y="0"/>
          <a:ext cx="0" cy="0"/>
          <a:chOff x="0" y="0"/>
          <a:chExt cx="0" cy="0"/>
        </a:xfrm>
      </p:grpSpPr>
      <p:sp>
        <p:nvSpPr>
          <p:cNvPr id="68" name="Rechteck 67">
            <a:extLst>
              <a:ext uri="{FF2B5EF4-FFF2-40B4-BE49-F238E27FC236}">
                <a16:creationId xmlns:a16="http://schemas.microsoft.com/office/drawing/2014/main" id="{BBBA51A2-2D71-8E4B-CD9F-CF7B9A3AB3B5}"/>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SLEEVE ONE</a:t>
            </a:r>
          </a:p>
        </p:txBody>
      </p:sp>
      <p:sp>
        <p:nvSpPr>
          <p:cNvPr id="4" name="Rechteck 45">
            <a:extLst>
              <a:ext uri="{FF2B5EF4-FFF2-40B4-BE49-F238E27FC236}">
                <a16:creationId xmlns:a16="http://schemas.microsoft.com/office/drawing/2014/main" id="{04CFC947-3F7C-9C9C-3591-161B305EC1EC}"/>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Mainly made from robust RPET material</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Made from 1.5/ 2 recycled PET bottles</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The elasticated material fits snugly around the laptop</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High-quality metal zip</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5 year guarantee</a:t>
            </a:r>
          </a:p>
          <a:p>
            <a:pPr>
              <a:lnSpc>
                <a:spcPct val="150000"/>
              </a:lnSpc>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D32077-RPET  Sleeve ONE 10 – 11.6”</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D32078-RPET  Sleeve ONE 12 – 12.5”</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D32079-RPET  Sleeve ONE 13 – 13.3”</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D32080-RPET  Sleeve ONE 14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D32081-RPET  Sleeve ONE 15 – 16”</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pic>
        <p:nvPicPr>
          <p:cNvPr id="5" name="Grafik 4" descr="Ein Bild, das Behälter, Smartphone, Schwarzweiß enthält.&#10;&#10;Automatisch generierte Beschreibung">
            <a:extLst>
              <a:ext uri="{FF2B5EF4-FFF2-40B4-BE49-F238E27FC236}">
                <a16:creationId xmlns:a16="http://schemas.microsoft.com/office/drawing/2014/main" id="{E56C25A7-FEF9-3F12-CF0F-BC24DE36D88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249221" y="1484784"/>
            <a:ext cx="5782003" cy="5782003"/>
          </a:xfrm>
          <a:prstGeom prst="rect">
            <a:avLst/>
          </a:prstGeom>
        </p:spPr>
      </p:pic>
    </p:spTree>
    <p:extLst>
      <p:ext uri="{BB962C8B-B14F-4D97-AF65-F5344CB8AC3E}">
        <p14:creationId xmlns:p14="http://schemas.microsoft.com/office/powerpoint/2010/main" val="2836107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1880-8643-4488-20B4-449845C2D3D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F72A5891-D7C5-4015-FD2F-768B0BBBD36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SMART SLEEVE ONE</a:t>
            </a:r>
          </a:p>
        </p:txBody>
      </p:sp>
      <p:pic>
        <p:nvPicPr>
          <p:cNvPr id="8" name="Grafik 7" descr="Ein Bild, das Zubehör, Behälter, Everyday Carry, Schwarzweiß enthält.&#10;&#10;Automatisch generierte Beschreibung">
            <a:extLst>
              <a:ext uri="{FF2B5EF4-FFF2-40B4-BE49-F238E27FC236}">
                <a16:creationId xmlns:a16="http://schemas.microsoft.com/office/drawing/2014/main" id="{627BAF1D-F142-D9C8-C692-80EF8AE5CF3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979876" y="548680"/>
            <a:ext cx="6858000" cy="6858000"/>
          </a:xfrm>
          <a:prstGeom prst="rect">
            <a:avLst/>
          </a:prstGeom>
        </p:spPr>
      </p:pic>
      <p:sp>
        <p:nvSpPr>
          <p:cNvPr id="2" name="Rechteck 45">
            <a:extLst>
              <a:ext uri="{FF2B5EF4-FFF2-40B4-BE49-F238E27FC236}">
                <a16:creationId xmlns:a16="http://schemas.microsoft.com/office/drawing/2014/main" id="{8A3DED30-FF5F-BBC9-6771-5AB6BCA723B7}"/>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chemeClr val="bg2">
                    <a:lumMod val="50000"/>
                  </a:schemeClr>
                </a:solidFill>
                <a:latin typeface="Futura LT Pro Light" panose="020B0402020204020303" pitchFamily="34" charset="0"/>
              </a:rPr>
              <a:t>The Smart Sleeve adds a practical carrying handle and an additional compartment for accessories to the classic sleeve. It reliably protects your notebook from damage and offers a convenient transport option thanks to the carrying handle. The spacious main compartment has a zip with a protective layer on the inside to prevent scratches. The additional compartment offers sufficient space for accessories such as charging cables, hubs and more. Thanks to the </a:t>
            </a:r>
            <a:r>
              <a:rPr lang="en-US" sz="1200" dirty="0" err="1">
                <a:solidFill>
                  <a:schemeClr val="bg2">
                    <a:lumMod val="50000"/>
                  </a:schemeClr>
                </a:solidFill>
                <a:latin typeface="Futura LT Pro Light" panose="020B0402020204020303" pitchFamily="34" charset="0"/>
              </a:rPr>
              <a:t>customised</a:t>
            </a:r>
            <a:r>
              <a:rPr lang="en-US" sz="1200" dirty="0">
                <a:solidFill>
                  <a:schemeClr val="bg2">
                    <a:lumMod val="50000"/>
                  </a:schemeClr>
                </a:solidFill>
                <a:latin typeface="Futura LT Pro Light" panose="020B0402020204020303" pitchFamily="34" charset="0"/>
              </a:rPr>
              <a:t> shape, the sleeve fits snugly around your device and offers optimum protection.</a:t>
            </a:r>
          </a:p>
        </p:txBody>
      </p:sp>
    </p:spTree>
    <p:extLst>
      <p:ext uri="{BB962C8B-B14F-4D97-AF65-F5344CB8AC3E}">
        <p14:creationId xmlns:p14="http://schemas.microsoft.com/office/powerpoint/2010/main" val="177229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CDCA-BFBB-38D0-B953-31EFAE057D13}"/>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57CA38C9-41A9-39C3-E3E5-6EE7C27217EE}"/>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SMART SLEEVE ONE</a:t>
            </a:r>
          </a:p>
        </p:txBody>
      </p:sp>
      <p:pic>
        <p:nvPicPr>
          <p:cNvPr id="8" name="Grafik 7" descr="Ein Bild, das Schwarzweiß enthält.&#10;&#10;Automatisch generierte Beschreibung">
            <a:extLst>
              <a:ext uri="{FF2B5EF4-FFF2-40B4-BE49-F238E27FC236}">
                <a16:creationId xmlns:a16="http://schemas.microsoft.com/office/drawing/2014/main" id="{932A11F4-E9D9-E759-F729-884239B3D75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672064" y="908720"/>
            <a:ext cx="4212468" cy="4212468"/>
          </a:xfrm>
          <a:prstGeom prst="rect">
            <a:avLst/>
          </a:prstGeom>
        </p:spPr>
      </p:pic>
      <p:pic>
        <p:nvPicPr>
          <p:cNvPr id="10" name="Grafik 9" descr="Ein Bild, das Zubehör, Behälter, Tasche, Gepäck und Koffer enthält.&#10;&#10;Automatisch generierte Beschreibung">
            <a:extLst>
              <a:ext uri="{FF2B5EF4-FFF2-40B4-BE49-F238E27FC236}">
                <a16:creationId xmlns:a16="http://schemas.microsoft.com/office/drawing/2014/main" id="{BBF83457-BA87-5DDA-3977-2ACDA7FA155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400256" y="3356992"/>
            <a:ext cx="3969060" cy="3969060"/>
          </a:xfrm>
          <a:prstGeom prst="rect">
            <a:avLst/>
          </a:prstGeom>
        </p:spPr>
      </p:pic>
      <p:pic>
        <p:nvPicPr>
          <p:cNvPr id="12" name="Grafik 11" descr="Ein Bild, das Zubehör, Behälter, Tasche, Gepäck und Koffer enthält.&#10;&#10;Automatisch generierte Beschreibung">
            <a:extLst>
              <a:ext uri="{FF2B5EF4-FFF2-40B4-BE49-F238E27FC236}">
                <a16:creationId xmlns:a16="http://schemas.microsoft.com/office/drawing/2014/main" id="{2040862E-4FAE-272C-F052-8000AA5A44A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159896" y="3356992"/>
            <a:ext cx="3969060" cy="3969060"/>
          </a:xfrm>
          <a:prstGeom prst="rect">
            <a:avLst/>
          </a:prstGeom>
        </p:spPr>
      </p:pic>
      <p:sp>
        <p:nvSpPr>
          <p:cNvPr id="3" name="Rechteck 45">
            <a:extLst>
              <a:ext uri="{FF2B5EF4-FFF2-40B4-BE49-F238E27FC236}">
                <a16:creationId xmlns:a16="http://schemas.microsoft.com/office/drawing/2014/main" id="{5ED8568B-5364-FEAA-8B5E-C40FE24D0F43}"/>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Mainly made from robust RPET material</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Made from 3 recycled PET bottles</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The elasticated material fits snugly around the laptop</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High-quality metal zip</a:t>
            </a: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5 year guarantee</a:t>
            </a:r>
          </a:p>
          <a:p>
            <a:pPr>
              <a:lnSpc>
                <a:spcPct val="150000"/>
              </a:lnSpc>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D32082-RPET  Smart Sleeve ONE 14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D32081-RPET  Smart Sleeve ONE 15 - 16”</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spTree>
    <p:extLst>
      <p:ext uri="{BB962C8B-B14F-4D97-AF65-F5344CB8AC3E}">
        <p14:creationId xmlns:p14="http://schemas.microsoft.com/office/powerpoint/2010/main" val="298918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1880-8643-4488-20B4-449845C2D3D7}"/>
            </a:ext>
          </a:extLst>
        </p:cNvPr>
        <p:cNvGrpSpPr/>
        <p:nvPr/>
      </p:nvGrpSpPr>
      <p:grpSpPr>
        <a:xfrm>
          <a:off x="0" y="0"/>
          <a:ext cx="0" cy="0"/>
          <a:chOff x="0" y="0"/>
          <a:chExt cx="0" cy="0"/>
        </a:xfrm>
      </p:grpSpPr>
      <p:pic>
        <p:nvPicPr>
          <p:cNvPr id="3" name="Grafik 2" descr="Ein Bild, das Zubehör, Behälter, Koffer, Gepäck enthält.&#10;&#10;Automatisch generierte Beschreibung">
            <a:extLst>
              <a:ext uri="{FF2B5EF4-FFF2-40B4-BE49-F238E27FC236}">
                <a16:creationId xmlns:a16="http://schemas.microsoft.com/office/drawing/2014/main" id="{1E39DE82-22C0-09BC-36F8-1DEB727525D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099212" y="440668"/>
            <a:ext cx="7092788" cy="7092788"/>
          </a:xfrm>
          <a:prstGeom prst="rect">
            <a:avLst/>
          </a:prstGeom>
        </p:spPr>
      </p:pic>
      <p:sp>
        <p:nvSpPr>
          <p:cNvPr id="4" name="Rechteck 3">
            <a:extLst>
              <a:ext uri="{FF2B5EF4-FFF2-40B4-BE49-F238E27FC236}">
                <a16:creationId xmlns:a16="http://schemas.microsoft.com/office/drawing/2014/main" id="{F72A5891-D7C5-4015-FD2F-768B0BBBD36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SLIM CASE ONE</a:t>
            </a:r>
          </a:p>
        </p:txBody>
      </p:sp>
      <p:sp>
        <p:nvSpPr>
          <p:cNvPr id="2" name="Rechteck 45">
            <a:extLst>
              <a:ext uri="{FF2B5EF4-FFF2-40B4-BE49-F238E27FC236}">
                <a16:creationId xmlns:a16="http://schemas.microsoft.com/office/drawing/2014/main" id="{C1E04244-FF0E-871D-0CDA-C76E83F79380}"/>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chemeClr val="bg2">
                    <a:lumMod val="50000"/>
                  </a:schemeClr>
                </a:solidFill>
                <a:latin typeface="Futura LT Pro Light" panose="020B0402020204020303" pitchFamily="34" charset="0"/>
              </a:rPr>
              <a:t>The Slim Case bag offers storage space for your notebook and other accessories while remaining handy and slim in design. The main compartment with zip is particularly well padded so that the notebook stays securely in place. The front pocket with integrated workstation provides convenient space for mobile accessories. The comfortable, padded and detachable shoulder strap and the handy carrying handle provide additional carrying comfort. A simple but high-quality and well-equipped product, ideal for professional and private use.</a:t>
            </a:r>
          </a:p>
        </p:txBody>
      </p:sp>
    </p:spTree>
    <p:extLst>
      <p:ext uri="{BB962C8B-B14F-4D97-AF65-F5344CB8AC3E}">
        <p14:creationId xmlns:p14="http://schemas.microsoft.com/office/powerpoint/2010/main" val="1330813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CDCA-BFBB-38D0-B953-31EFAE057D13}"/>
            </a:ext>
          </a:extLst>
        </p:cNvPr>
        <p:cNvGrpSpPr/>
        <p:nvPr/>
      </p:nvGrpSpPr>
      <p:grpSpPr>
        <a:xfrm>
          <a:off x="0" y="0"/>
          <a:ext cx="0" cy="0"/>
          <a:chOff x="0" y="0"/>
          <a:chExt cx="0" cy="0"/>
        </a:xfrm>
      </p:grpSpPr>
      <p:pic>
        <p:nvPicPr>
          <p:cNvPr id="3" name="Grafik 2" descr="Ein Bild, das Zubehör, Behälter, Tasche, Gepäck und Koffer enthält.&#10;&#10;Automatisch generierte Beschreibung">
            <a:extLst>
              <a:ext uri="{FF2B5EF4-FFF2-40B4-BE49-F238E27FC236}">
                <a16:creationId xmlns:a16="http://schemas.microsoft.com/office/drawing/2014/main" id="{9B62349A-1497-CF39-1A14-7EA61EC9BF2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15153" y="836712"/>
            <a:ext cx="3813465" cy="3813465"/>
          </a:xfrm>
          <a:prstGeom prst="rect">
            <a:avLst/>
          </a:prstGeom>
        </p:spPr>
      </p:pic>
      <p:pic>
        <p:nvPicPr>
          <p:cNvPr id="6" name="Grafik 5" descr="Ein Bild, das Zubehör, Behälter, Gepäck und Koffer, Tasche enthält.&#10;&#10;Automatisch generierte Beschreibung">
            <a:extLst>
              <a:ext uri="{FF2B5EF4-FFF2-40B4-BE49-F238E27FC236}">
                <a16:creationId xmlns:a16="http://schemas.microsoft.com/office/drawing/2014/main" id="{268F7B53-FE5F-4BCC-59E9-BE12E65EB49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699956" y="2235346"/>
            <a:ext cx="4821930" cy="4821930"/>
          </a:xfrm>
          <a:prstGeom prst="rect">
            <a:avLst/>
          </a:prstGeom>
        </p:spPr>
      </p:pic>
      <p:sp>
        <p:nvSpPr>
          <p:cNvPr id="7" name="Rechteck 6">
            <a:extLst>
              <a:ext uri="{FF2B5EF4-FFF2-40B4-BE49-F238E27FC236}">
                <a16:creationId xmlns:a16="http://schemas.microsoft.com/office/drawing/2014/main" id="{29A59E13-1E06-A2B8-9D72-74D7D634430B}"/>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SLIM CASE ONE</a:t>
            </a:r>
          </a:p>
        </p:txBody>
      </p:sp>
      <p:sp>
        <p:nvSpPr>
          <p:cNvPr id="2" name="Rechteck 45">
            <a:extLst>
              <a:ext uri="{FF2B5EF4-FFF2-40B4-BE49-F238E27FC236}">
                <a16:creationId xmlns:a16="http://schemas.microsoft.com/office/drawing/2014/main" id="{666516C9-E348-7E8E-C3E2-2DC248389398}"/>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Made </a:t>
            </a:r>
            <a:r>
              <a:rPr lang="de-CH" sz="1200" dirty="0" err="1">
                <a:solidFill>
                  <a:schemeClr val="bg2">
                    <a:lumMod val="50000"/>
                  </a:schemeClr>
                </a:solidFill>
                <a:latin typeface="Futura LT Pro Light" panose="020B0402020204020303" pitchFamily="34" charset="0"/>
              </a:rPr>
              <a:t>from</a:t>
            </a:r>
            <a:r>
              <a:rPr lang="de-CH" sz="1200" dirty="0">
                <a:solidFill>
                  <a:schemeClr val="bg2">
                    <a:lumMod val="50000"/>
                  </a:schemeClr>
                </a:solidFill>
                <a:latin typeface="Futura LT Pro Light" panose="020B0402020204020303" pitchFamily="34" charset="0"/>
              </a:rPr>
              <a:t> 7.5 / 9 / 10 </a:t>
            </a:r>
            <a:r>
              <a:rPr lang="de-CH" sz="1200" dirty="0" err="1">
                <a:solidFill>
                  <a:schemeClr val="bg2">
                    <a:lumMod val="50000"/>
                  </a:schemeClr>
                </a:solidFill>
                <a:latin typeface="Futura LT Pro Light" panose="020B0402020204020303" pitchFamily="34" charset="0"/>
              </a:rPr>
              <a:t>recycled</a:t>
            </a:r>
            <a:r>
              <a:rPr lang="de-CH" sz="1200" dirty="0">
                <a:solidFill>
                  <a:schemeClr val="bg2">
                    <a:lumMod val="50000"/>
                  </a:schemeClr>
                </a:solidFill>
                <a:latin typeface="Futura LT Pro Light" panose="020B0402020204020303" pitchFamily="34" charset="0"/>
              </a:rPr>
              <a:t> PET </a:t>
            </a:r>
            <a:r>
              <a:rPr lang="de-CH" sz="1200" dirty="0" err="1">
                <a:solidFill>
                  <a:schemeClr val="bg2">
                    <a:lumMod val="50000"/>
                  </a:schemeClr>
                </a:solidFill>
                <a:latin typeface="Futura LT Pro Light" panose="020B0402020204020303" pitchFamily="34" charset="0"/>
              </a:rPr>
              <a:t>bottles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Padded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notebook</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compartment</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Front </a:t>
            </a:r>
            <a:r>
              <a:rPr lang="de-CH" sz="1200" dirty="0" err="1">
                <a:solidFill>
                  <a:schemeClr val="bg2">
                    <a:lumMod val="50000"/>
                  </a:schemeClr>
                </a:solidFill>
                <a:latin typeface="Futura LT Pro Light" panose="020B0402020204020303" pitchFamily="34" charset="0"/>
              </a:rPr>
              <a:t>pocket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with</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workstation</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mobile </a:t>
            </a:r>
            <a:r>
              <a:rPr lang="de-CH" sz="1200" dirty="0" err="1">
                <a:solidFill>
                  <a:schemeClr val="bg2">
                    <a:lumMod val="50000"/>
                  </a:schemeClr>
                </a:solidFill>
                <a:latin typeface="Futura LT Pro Light" panose="020B0402020204020303" pitchFamily="34" charset="0"/>
              </a:rPr>
              <a:t>accessories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Comfortable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carrying</a:t>
            </a:r>
            <a:r>
              <a:rPr lang="de-CH" sz="1200" dirty="0">
                <a:solidFill>
                  <a:schemeClr val="bg2">
                    <a:lumMod val="50000"/>
                  </a:schemeClr>
                </a:solidFill>
                <a:latin typeface="Futura LT Pro Light" panose="020B0402020204020303" pitchFamily="34" charset="0"/>
              </a:rPr>
              <a:t> handle and </a:t>
            </a:r>
            <a:r>
              <a:rPr lang="de-CH" sz="1200" dirty="0" err="1">
                <a:solidFill>
                  <a:schemeClr val="bg2">
                    <a:lumMod val="50000"/>
                  </a:schemeClr>
                </a:solidFill>
                <a:latin typeface="Futura LT Pro Light" panose="020B0402020204020303" pitchFamily="34" charset="0"/>
              </a:rPr>
              <a:t>detachable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shoulder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High-quality </a:t>
            </a:r>
            <a:r>
              <a:rPr lang="de-CH" sz="1200" dirty="0" err="1">
                <a:solidFill>
                  <a:schemeClr val="bg2">
                    <a:lumMod val="50000"/>
                  </a:schemeClr>
                </a:solidFill>
                <a:latin typeface="Futura LT Pro Light" panose="020B0402020204020303" pitchFamily="34" charset="0"/>
              </a:rPr>
              <a:t>metal</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components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All-</a:t>
            </a:r>
            <a:r>
              <a:rPr lang="de-CH" sz="1200" dirty="0" err="1">
                <a:solidFill>
                  <a:schemeClr val="bg2">
                    <a:lumMod val="50000"/>
                  </a:schemeClr>
                </a:solidFill>
                <a:latin typeface="Futura LT Pro Light" panose="020B0402020204020303" pitchFamily="34" charset="0"/>
              </a:rPr>
              <a:t>round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padding</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extra </a:t>
            </a:r>
            <a:r>
              <a:rPr lang="de-CH" sz="1200" dirty="0" err="1">
                <a:solidFill>
                  <a:schemeClr val="bg2">
                    <a:lumMod val="50000"/>
                  </a:schemeClr>
                </a:solidFill>
                <a:latin typeface="Futura LT Pro Light" panose="020B0402020204020303" pitchFamily="34" charset="0"/>
              </a:rPr>
              <a:t>protection</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5 year guarantee</a:t>
            </a:r>
            <a:endParaRPr lang="de-CH" sz="1200" dirty="0">
              <a:solidFill>
                <a:schemeClr val="bg2">
                  <a:lumMod val="50000"/>
                </a:schemeClr>
              </a:solidFill>
              <a:latin typeface="Futura LT Pro Light" panose="020B0402020204020303" pitchFamily="34" charset="0"/>
            </a:endParaRPr>
          </a:p>
          <a:p>
            <a:pPr>
              <a:lnSpc>
                <a:spcPct val="150000"/>
              </a:lnSpc>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D32090-RPET  Slim Case One 10 – 12.5”</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D32091-RPET Slim Case One 13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D32092-RPET Slim Case One 14 – 16”</a:t>
            </a: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spTree>
    <p:extLst>
      <p:ext uri="{BB962C8B-B14F-4D97-AF65-F5344CB8AC3E}">
        <p14:creationId xmlns:p14="http://schemas.microsoft.com/office/powerpoint/2010/main" val="1440662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1880-8643-4488-20B4-449845C2D3D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F72A5891-D7C5-4015-FD2F-768B0BBBD36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TOP TRAVELLER ONE</a:t>
            </a:r>
          </a:p>
        </p:txBody>
      </p:sp>
      <p:pic>
        <p:nvPicPr>
          <p:cNvPr id="11" name="Grafik 10" descr="Ein Bild, das Zubehör, Gepäck und Koffer, Tasche, Behälter enthält.&#10;&#10;Automatisch generierte Beschreibung">
            <a:extLst>
              <a:ext uri="{FF2B5EF4-FFF2-40B4-BE49-F238E27FC236}">
                <a16:creationId xmlns:a16="http://schemas.microsoft.com/office/drawing/2014/main" id="{3AC58A03-0D1C-CAB1-BB9F-96382CD90B9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59896" y="440668"/>
            <a:ext cx="6858000" cy="6858000"/>
          </a:xfrm>
          <a:prstGeom prst="rect">
            <a:avLst/>
          </a:prstGeom>
        </p:spPr>
      </p:pic>
      <p:sp>
        <p:nvSpPr>
          <p:cNvPr id="2" name="Rechteck 45">
            <a:extLst>
              <a:ext uri="{FF2B5EF4-FFF2-40B4-BE49-F238E27FC236}">
                <a16:creationId xmlns:a16="http://schemas.microsoft.com/office/drawing/2014/main" id="{F8F2E753-47E3-0FDA-EEE9-BA3D6C982F9F}"/>
              </a:ext>
            </a:extLst>
          </p:cNvPr>
          <p:cNvSpPr/>
          <p:nvPr/>
        </p:nvSpPr>
        <p:spPr>
          <a:xfrm>
            <a:off x="557547" y="2462761"/>
            <a:ext cx="4098293" cy="3882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chemeClr val="bg2">
                    <a:lumMod val="50000"/>
                  </a:schemeClr>
                </a:solidFill>
                <a:latin typeface="Futura LT Pro Light" panose="020B0402020204020303" pitchFamily="34" charset="0"/>
              </a:rPr>
              <a:t>The Top </a:t>
            </a:r>
            <a:r>
              <a:rPr lang="en-US" sz="1200" dirty="0" err="1">
                <a:solidFill>
                  <a:schemeClr val="bg2">
                    <a:lumMod val="50000"/>
                  </a:schemeClr>
                </a:solidFill>
                <a:latin typeface="Futura LT Pro Light" panose="020B0402020204020303" pitchFamily="34" charset="0"/>
              </a:rPr>
              <a:t>Traveller</a:t>
            </a:r>
            <a:r>
              <a:rPr lang="en-US" sz="1200" dirty="0">
                <a:solidFill>
                  <a:schemeClr val="bg2">
                    <a:lumMod val="50000"/>
                  </a:schemeClr>
                </a:solidFill>
                <a:latin typeface="Futura LT Pro Light" panose="020B0402020204020303" pitchFamily="34" charset="0"/>
              </a:rPr>
              <a:t> impresses with plenty of space for your notebook, documents and other accessories. The main compartment with zip is particularly well padded so that the notebook stays securely in place. The front pocket with integrated workstation provides convenient space for mobile accessories. The comfortable, padded and detachable shoulder strap and the handy carrying handle provide additional carrying comfort. A simple, high-quality and sustainable product, ideal for professional and private use.</a:t>
            </a:r>
          </a:p>
        </p:txBody>
      </p:sp>
    </p:spTree>
    <p:extLst>
      <p:ext uri="{BB962C8B-B14F-4D97-AF65-F5344CB8AC3E}">
        <p14:creationId xmlns:p14="http://schemas.microsoft.com/office/powerpoint/2010/main" val="4245987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CDCA-BFBB-38D0-B953-31EFAE057D13}"/>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57CA38C9-41A9-39C3-E3E5-6EE7C27217EE}"/>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TOP TRAVELLER ONE</a:t>
            </a:r>
          </a:p>
        </p:txBody>
      </p:sp>
      <p:pic>
        <p:nvPicPr>
          <p:cNvPr id="16" name="Grafik 15" descr="Ein Bild, das Zubehör, Behälter, Everyday Carry enthält.&#10;&#10;Automatisch generierte Beschreibung">
            <a:extLst>
              <a:ext uri="{FF2B5EF4-FFF2-40B4-BE49-F238E27FC236}">
                <a16:creationId xmlns:a16="http://schemas.microsoft.com/office/drawing/2014/main" id="{8DFD5AD7-2B23-994E-4F81-2EB3FBD24E4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23992" y="872716"/>
            <a:ext cx="3816424" cy="3816424"/>
          </a:xfrm>
          <a:prstGeom prst="rect">
            <a:avLst/>
          </a:prstGeom>
        </p:spPr>
      </p:pic>
      <p:pic>
        <p:nvPicPr>
          <p:cNvPr id="18" name="Grafik 17" descr="Ein Bild, das Zubehör, Behälter, Tasche, Gepäck und Koffer enthält.&#10;&#10;Automatisch generierte Beschreibung">
            <a:extLst>
              <a:ext uri="{FF2B5EF4-FFF2-40B4-BE49-F238E27FC236}">
                <a16:creationId xmlns:a16="http://schemas.microsoft.com/office/drawing/2014/main" id="{4E2AB7E0-D262-2AD9-D9E2-5FA4BF87DF8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24192" y="2888940"/>
            <a:ext cx="4221088" cy="4221088"/>
          </a:xfrm>
          <a:prstGeom prst="rect">
            <a:avLst/>
          </a:prstGeom>
        </p:spPr>
      </p:pic>
      <p:sp>
        <p:nvSpPr>
          <p:cNvPr id="3" name="Rechteck 45">
            <a:extLst>
              <a:ext uri="{FF2B5EF4-FFF2-40B4-BE49-F238E27FC236}">
                <a16:creationId xmlns:a16="http://schemas.microsoft.com/office/drawing/2014/main" id="{316BDE54-DAC5-FC50-F6BC-169786C4C613}"/>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Made </a:t>
            </a:r>
            <a:r>
              <a:rPr lang="de-CH" sz="1200" dirty="0" err="1">
                <a:solidFill>
                  <a:schemeClr val="bg2">
                    <a:lumMod val="50000"/>
                  </a:schemeClr>
                </a:solidFill>
                <a:latin typeface="Futura LT Pro Light" panose="020B0402020204020303" pitchFamily="34" charset="0"/>
              </a:rPr>
              <a:t>from</a:t>
            </a:r>
            <a:r>
              <a:rPr lang="de-CH" sz="1200" dirty="0">
                <a:solidFill>
                  <a:schemeClr val="bg2">
                    <a:lumMod val="50000"/>
                  </a:schemeClr>
                </a:solidFill>
                <a:latin typeface="Futura LT Pro Light" panose="020B0402020204020303" pitchFamily="34" charset="0"/>
              </a:rPr>
              <a:t> 10 / 11.5 / 13 </a:t>
            </a:r>
            <a:r>
              <a:rPr lang="de-CH" sz="1200" dirty="0" err="1">
                <a:solidFill>
                  <a:schemeClr val="bg2">
                    <a:lumMod val="50000"/>
                  </a:schemeClr>
                </a:solidFill>
                <a:latin typeface="Futura LT Pro Light" panose="020B0402020204020303" pitchFamily="34" charset="0"/>
              </a:rPr>
              <a:t>recycled</a:t>
            </a:r>
            <a:r>
              <a:rPr lang="de-CH" sz="1200" dirty="0">
                <a:solidFill>
                  <a:schemeClr val="bg2">
                    <a:lumMod val="50000"/>
                  </a:schemeClr>
                </a:solidFill>
                <a:latin typeface="Futura LT Pro Light" panose="020B0402020204020303" pitchFamily="34" charset="0"/>
              </a:rPr>
              <a:t> PET </a:t>
            </a:r>
            <a:r>
              <a:rPr lang="de-CH" sz="1200" dirty="0" err="1">
                <a:solidFill>
                  <a:schemeClr val="bg2">
                    <a:lumMod val="50000"/>
                  </a:schemeClr>
                </a:solidFill>
                <a:latin typeface="Futura LT Pro Light" panose="020B0402020204020303" pitchFamily="34" charset="0"/>
              </a:rPr>
              <a:t>bottles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Padded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notebook</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compartment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with</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fastening</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Front </a:t>
            </a:r>
            <a:r>
              <a:rPr lang="de-CH" sz="1200" dirty="0" err="1">
                <a:solidFill>
                  <a:schemeClr val="bg2">
                    <a:lumMod val="50000"/>
                  </a:schemeClr>
                </a:solidFill>
                <a:latin typeface="Futura LT Pro Light" panose="020B0402020204020303" pitchFamily="34" charset="0"/>
              </a:rPr>
              <a:t>pocket</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with</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workstation</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mobile </a:t>
            </a:r>
            <a:r>
              <a:rPr lang="de-CH" sz="1200" dirty="0" err="1">
                <a:solidFill>
                  <a:schemeClr val="bg2">
                    <a:lumMod val="50000"/>
                  </a:schemeClr>
                </a:solidFill>
                <a:latin typeface="Futura LT Pro Light" panose="020B0402020204020303" pitchFamily="34" charset="0"/>
              </a:rPr>
              <a:t>accessories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err="1">
                <a:solidFill>
                  <a:schemeClr val="bg2">
                    <a:lumMod val="50000"/>
                  </a:schemeClr>
                </a:solidFill>
                <a:latin typeface="Futura LT Pro Light" panose="020B0402020204020303" pitchFamily="34" charset="0"/>
              </a:rPr>
              <a:t>Comfortable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carrying</a:t>
            </a:r>
            <a:r>
              <a:rPr lang="de-CH" sz="1200" dirty="0">
                <a:solidFill>
                  <a:schemeClr val="bg2">
                    <a:lumMod val="50000"/>
                  </a:schemeClr>
                </a:solidFill>
                <a:latin typeface="Futura LT Pro Light" panose="020B0402020204020303" pitchFamily="34" charset="0"/>
              </a:rPr>
              <a:t> handle and </a:t>
            </a:r>
            <a:r>
              <a:rPr lang="de-CH" sz="1200" dirty="0" err="1">
                <a:solidFill>
                  <a:schemeClr val="bg2">
                    <a:lumMod val="50000"/>
                  </a:schemeClr>
                </a:solidFill>
                <a:latin typeface="Futura LT Pro Light" panose="020B0402020204020303" pitchFamily="34" charset="0"/>
              </a:rPr>
              <a:t>detachable</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shoulder</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strap</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High-quality </a:t>
            </a:r>
            <a:r>
              <a:rPr lang="de-CH" sz="1200" dirty="0" err="1">
                <a:solidFill>
                  <a:schemeClr val="bg2">
                    <a:lumMod val="50000"/>
                  </a:schemeClr>
                </a:solidFill>
                <a:latin typeface="Futura LT Pro Light" panose="020B0402020204020303" pitchFamily="34" charset="0"/>
              </a:rPr>
              <a:t>metal</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components</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All-</a:t>
            </a:r>
            <a:r>
              <a:rPr lang="de-CH" sz="1200" dirty="0" err="1">
                <a:solidFill>
                  <a:schemeClr val="bg2">
                    <a:lumMod val="50000"/>
                  </a:schemeClr>
                </a:solidFill>
                <a:latin typeface="Futura LT Pro Light" panose="020B0402020204020303" pitchFamily="34" charset="0"/>
              </a:rPr>
              <a:t>round</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padding</a:t>
            </a:r>
            <a:r>
              <a:rPr lang="de-CH" sz="1200" dirty="0">
                <a:solidFill>
                  <a:schemeClr val="bg2">
                    <a:lumMod val="50000"/>
                  </a:schemeClr>
                </a:solidFill>
                <a:latin typeface="Futura LT Pro Light" panose="020B0402020204020303" pitchFamily="34" charset="0"/>
              </a:rPr>
              <a:t> </a:t>
            </a:r>
            <a:r>
              <a:rPr lang="de-CH" sz="1200" dirty="0" err="1">
                <a:solidFill>
                  <a:schemeClr val="bg2">
                    <a:lumMod val="50000"/>
                  </a:schemeClr>
                </a:solidFill>
                <a:latin typeface="Futura LT Pro Light" panose="020B0402020204020303" pitchFamily="34" charset="0"/>
              </a:rPr>
              <a:t>for</a:t>
            </a:r>
            <a:r>
              <a:rPr lang="de-CH" sz="1200" dirty="0">
                <a:solidFill>
                  <a:schemeClr val="bg2">
                    <a:lumMod val="50000"/>
                  </a:schemeClr>
                </a:solidFill>
                <a:latin typeface="Futura LT Pro Light" panose="020B0402020204020303" pitchFamily="34" charset="0"/>
              </a:rPr>
              <a:t> extra </a:t>
            </a:r>
            <a:r>
              <a:rPr lang="de-CH" sz="1200" dirty="0" err="1">
                <a:solidFill>
                  <a:schemeClr val="bg2">
                    <a:lumMod val="50000"/>
                  </a:schemeClr>
                </a:solidFill>
                <a:latin typeface="Futura LT Pro Light" panose="020B0402020204020303" pitchFamily="34" charset="0"/>
              </a:rPr>
              <a:t>protection</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en-US" sz="1200" dirty="0">
                <a:solidFill>
                  <a:schemeClr val="bg2">
                    <a:lumMod val="50000"/>
                  </a:schemeClr>
                </a:solidFill>
                <a:latin typeface="Futura LT Pro Light" panose="020B0402020204020303" pitchFamily="34" charset="0"/>
                <a:cs typeface="Futura Medium" panose="020B0602020204020303"/>
              </a:rPr>
              <a:t>5 year guarantee</a:t>
            </a:r>
            <a:endParaRPr lang="de-CH" sz="1200" dirty="0">
              <a:solidFill>
                <a:schemeClr val="bg2">
                  <a:lumMod val="50000"/>
                </a:schemeClr>
              </a:solidFill>
              <a:latin typeface="Futura LT Pro Light" panose="020B0402020204020303" pitchFamily="34" charset="0"/>
            </a:endParaRPr>
          </a:p>
          <a:p>
            <a:pPr>
              <a:lnSpc>
                <a:spcPct val="150000"/>
              </a:lnSpc>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D32093-RPET  Top </a:t>
            </a:r>
            <a:r>
              <a:rPr lang="en-US" sz="1200" dirty="0" err="1">
                <a:solidFill>
                  <a:schemeClr val="bg2">
                    <a:lumMod val="50000"/>
                  </a:schemeClr>
                </a:solidFill>
                <a:latin typeface="Futura LT Pro Light" panose="020B0402020204020303" pitchFamily="34" charset="0"/>
                <a:cs typeface="Futura Medium" panose="020B0602020204020303"/>
              </a:rPr>
              <a:t>Traveller</a:t>
            </a:r>
            <a:r>
              <a:rPr lang="en-US" sz="1200" dirty="0">
                <a:solidFill>
                  <a:schemeClr val="bg2">
                    <a:lumMod val="50000"/>
                  </a:schemeClr>
                </a:solidFill>
                <a:latin typeface="Futura LT Pro Light" panose="020B0402020204020303" pitchFamily="34" charset="0"/>
                <a:cs typeface="Futura Medium" panose="020B0602020204020303"/>
              </a:rPr>
              <a:t> One 13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D32094-RPET Top </a:t>
            </a:r>
            <a:r>
              <a:rPr lang="en-US" sz="1200" dirty="0" err="1">
                <a:solidFill>
                  <a:schemeClr val="bg2">
                    <a:lumMod val="50000"/>
                  </a:schemeClr>
                </a:solidFill>
                <a:latin typeface="Futura LT Pro Light" panose="020B0402020204020303" pitchFamily="34" charset="0"/>
                <a:cs typeface="Futura Medium" panose="020B0602020204020303"/>
              </a:rPr>
              <a:t>Traveller</a:t>
            </a:r>
            <a:r>
              <a:rPr lang="en-US" sz="1200" dirty="0">
                <a:solidFill>
                  <a:schemeClr val="bg2">
                    <a:lumMod val="50000"/>
                  </a:schemeClr>
                </a:solidFill>
                <a:latin typeface="Futura LT Pro Light" panose="020B0402020204020303" pitchFamily="34" charset="0"/>
                <a:cs typeface="Futura Medium" panose="020B0602020204020303"/>
              </a:rPr>
              <a:t> One 14 –16”</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D32099-RPET Top </a:t>
            </a:r>
            <a:r>
              <a:rPr lang="en-US" sz="1200" dirty="0" err="1">
                <a:solidFill>
                  <a:schemeClr val="bg2">
                    <a:lumMod val="50000"/>
                  </a:schemeClr>
                </a:solidFill>
                <a:latin typeface="Futura LT Pro Light" panose="020B0402020204020303" pitchFamily="34" charset="0"/>
                <a:cs typeface="Futura Medium" panose="020B0602020204020303"/>
              </a:rPr>
              <a:t>Traveller</a:t>
            </a:r>
            <a:r>
              <a:rPr lang="en-US" sz="1200" dirty="0">
                <a:solidFill>
                  <a:schemeClr val="bg2">
                    <a:lumMod val="50000"/>
                  </a:schemeClr>
                </a:solidFill>
                <a:latin typeface="Futura LT Pro Light" panose="020B0402020204020303" pitchFamily="34" charset="0"/>
                <a:cs typeface="Futura Medium" panose="020B0602020204020303"/>
              </a:rPr>
              <a:t> One 15 – 17.3”</a:t>
            </a: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spTree>
    <p:extLst>
      <p:ext uri="{BB962C8B-B14F-4D97-AF65-F5344CB8AC3E}">
        <p14:creationId xmlns:p14="http://schemas.microsoft.com/office/powerpoint/2010/main" val="236533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Grafik 82"/>
          <p:cNvPicPr>
            <a:picLocks noChangeAspect="1"/>
          </p:cNvPicPr>
          <p:nvPr/>
        </p:nvPicPr>
        <p:blipFill>
          <a:blip r:embed="rId3"/>
          <a:stretch>
            <a:fillRect/>
          </a:stretch>
        </p:blipFill>
        <p:spPr>
          <a:xfrm>
            <a:off x="0" y="-8891"/>
            <a:ext cx="12192000" cy="1216549"/>
          </a:xfrm>
          <a:prstGeom prst="rect">
            <a:avLst/>
          </a:prstGeom>
          <a:noFill/>
          <a:ln>
            <a:noFill/>
          </a:ln>
        </p:spPr>
      </p:pic>
      <p:pic>
        <p:nvPicPr>
          <p:cNvPr id="84" name="Grafik 8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8147" y="365383"/>
            <a:ext cx="1530185" cy="468000"/>
          </a:xfrm>
          <a:prstGeom prst="rect">
            <a:avLst/>
          </a:prstGeom>
        </p:spPr>
      </p:pic>
      <p:sp>
        <p:nvSpPr>
          <p:cNvPr id="4" name="Rechteck 45">
            <a:extLst>
              <a:ext uri="{FF2B5EF4-FFF2-40B4-BE49-F238E27FC236}">
                <a16:creationId xmlns:a16="http://schemas.microsoft.com/office/drawing/2014/main" id="{515C30A9-2B92-15F5-188A-65E5324F6064}"/>
              </a:ext>
            </a:extLst>
          </p:cNvPr>
          <p:cNvSpPr/>
          <p:nvPr/>
        </p:nvSpPr>
        <p:spPr>
          <a:xfrm>
            <a:off x="515938" y="2448036"/>
            <a:ext cx="6457253" cy="3069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Today's actions shape tomorrow's world. For this reason, DICOTA is </a:t>
            </a:r>
            <a:r>
              <a:rPr lang="en-US" sz="1200" dirty="0" err="1">
                <a:solidFill>
                  <a:srgbClr val="818387"/>
                </a:solidFill>
                <a:latin typeface="Futura LT Pro Light" panose="020B0402020204020303" pitchFamily="34" charset="0"/>
                <a:cs typeface="Futura Medium" panose="020B0602020204020303"/>
              </a:rPr>
              <a:t>focussing</a:t>
            </a:r>
            <a:r>
              <a:rPr lang="en-US" sz="1200" dirty="0">
                <a:solidFill>
                  <a:srgbClr val="818387"/>
                </a:solidFill>
                <a:latin typeface="Futura LT Pro Light" panose="020B0402020204020303" pitchFamily="34" charset="0"/>
                <a:cs typeface="Futura Medium" panose="020B0602020204020303"/>
              </a:rPr>
              <a:t> on the development of environmentally friendly carrying solutions. All products in the Eco collections are made from recycled PET. </a:t>
            </a:r>
          </a:p>
          <a:p>
            <a:pPr>
              <a:lnSpc>
                <a:spcPct val="150000"/>
              </a:lnSpc>
              <a:spcAft>
                <a:spcPts val="600"/>
              </a:spcAft>
              <a:buClr>
                <a:srgbClr val="818387"/>
              </a:buClr>
            </a:pPr>
            <a:endParaRPr lang="de-CH" sz="1200" dirty="0">
              <a:solidFill>
                <a:srgbClr val="818387"/>
              </a:solidFill>
              <a:latin typeface="Futura LT Pro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r>
              <a:rPr lang="en-US" sz="1200" dirty="0">
                <a:solidFill>
                  <a:srgbClr val="818387"/>
                </a:solidFill>
                <a:latin typeface="Futura LT Pro Light" panose="020B0402020204020303" pitchFamily="34" charset="0"/>
                <a:cs typeface="Futura Medium" panose="020B0602020204020303"/>
              </a:rPr>
              <a:t>Conservation of resources through high-quality and durable products</a:t>
            </a:r>
          </a:p>
          <a:p>
            <a:pPr marL="171450" indent="-171450">
              <a:spcAft>
                <a:spcPts val="600"/>
              </a:spcAft>
              <a:buClr>
                <a:srgbClr val="818387"/>
              </a:buClr>
              <a:buFont typeface="Arial" panose="020B0604020202020204" pitchFamily="34" charset="0"/>
              <a:buChar char="•"/>
            </a:pPr>
            <a:r>
              <a:rPr lang="en-US" sz="1200" dirty="0">
                <a:solidFill>
                  <a:srgbClr val="818387"/>
                </a:solidFill>
                <a:latin typeface="Futura LT Pro Light" panose="020B0402020204020303" pitchFamily="34" charset="0"/>
                <a:cs typeface="Futura Medium" panose="020B0602020204020303"/>
              </a:rPr>
              <a:t>All products are 100% free from harmful PVC </a:t>
            </a:r>
          </a:p>
          <a:p>
            <a:pPr marL="171450" indent="-171450">
              <a:spcAft>
                <a:spcPts val="600"/>
              </a:spcAft>
              <a:buClr>
                <a:srgbClr val="818387"/>
              </a:buClr>
              <a:buFont typeface="Arial" panose="020B0604020202020204" pitchFamily="34" charset="0"/>
              <a:buChar char="•"/>
            </a:pPr>
            <a:r>
              <a:rPr lang="en-US" sz="1200" dirty="0">
                <a:solidFill>
                  <a:srgbClr val="818387"/>
                </a:solidFill>
                <a:latin typeface="Futura LT Pro Light" panose="020B0402020204020303" pitchFamily="34" charset="0"/>
                <a:cs typeface="Futura Medium" panose="020B0602020204020303"/>
              </a:rPr>
              <a:t>Production fully complies with the European REACH standard</a:t>
            </a:r>
          </a:p>
          <a:p>
            <a:pPr marL="171450" indent="-171450">
              <a:spcAft>
                <a:spcPts val="600"/>
              </a:spcAft>
              <a:buClr>
                <a:srgbClr val="818387"/>
              </a:buClr>
              <a:buFont typeface="Arial" panose="020B0604020202020204" pitchFamily="34" charset="0"/>
              <a:buChar char="•"/>
            </a:pPr>
            <a:r>
              <a:rPr lang="en-US" sz="1200" dirty="0" err="1">
                <a:solidFill>
                  <a:srgbClr val="818387"/>
                </a:solidFill>
                <a:latin typeface="Futura LT Pro Light" panose="020B0402020204020303" pitchFamily="34" charset="0"/>
                <a:cs typeface="Futura Medium" panose="020B0602020204020303"/>
              </a:rPr>
              <a:t>amfori</a:t>
            </a:r>
            <a:r>
              <a:rPr lang="en-US" sz="1200" dirty="0">
                <a:solidFill>
                  <a:srgbClr val="818387"/>
                </a:solidFill>
                <a:latin typeface="Futura LT Pro Light" panose="020B0402020204020303" pitchFamily="34" charset="0"/>
                <a:cs typeface="Futura Medium" panose="020B0602020204020303"/>
              </a:rPr>
              <a:t> BSCI-certified to improve social performance in global supply chains</a:t>
            </a:r>
            <a:endParaRPr lang="de-DE" sz="1200" dirty="0">
              <a:solidFill>
                <a:srgbClr val="818387"/>
              </a:solidFill>
              <a:latin typeface="Futura LT Pro Light" panose="020B0402020204020303" pitchFamily="34" charset="0"/>
              <a:cs typeface="Futura Medium" panose="020B0602020204020303"/>
            </a:endParaRPr>
          </a:p>
        </p:txBody>
      </p:sp>
      <p:pic>
        <p:nvPicPr>
          <p:cNvPr id="2" name="Grafik 1">
            <a:extLst>
              <a:ext uri="{FF2B5EF4-FFF2-40B4-BE49-F238E27FC236}">
                <a16:creationId xmlns:a16="http://schemas.microsoft.com/office/drawing/2014/main" id="{1F06D0FB-CD0E-C730-779A-7B1D02CF898C}"/>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533621" y="3296665"/>
            <a:ext cx="5322711" cy="3649219"/>
          </a:xfrm>
          <a:prstGeom prst="rect">
            <a:avLst/>
          </a:prstGeom>
        </p:spPr>
      </p:pic>
      <p:pic>
        <p:nvPicPr>
          <p:cNvPr id="5" name="Grafik 4">
            <a:extLst>
              <a:ext uri="{FF2B5EF4-FFF2-40B4-BE49-F238E27FC236}">
                <a16:creationId xmlns:a16="http://schemas.microsoft.com/office/drawing/2014/main" id="{13A322E7-3DAE-7D6C-1C94-5FCBD4221B6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0441" y="5013176"/>
            <a:ext cx="2377531" cy="984634"/>
          </a:xfrm>
          <a:prstGeom prst="rect">
            <a:avLst/>
          </a:prstGeom>
        </p:spPr>
      </p:pic>
      <p:sp>
        <p:nvSpPr>
          <p:cNvPr id="3" name="Rechteck 2">
            <a:extLst>
              <a:ext uri="{FF2B5EF4-FFF2-40B4-BE49-F238E27FC236}">
                <a16:creationId xmlns:a16="http://schemas.microsoft.com/office/drawing/2014/main" id="{7195969D-5AFF-2FC1-77D5-6F5214240E49}"/>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SUSTAINABILITY</a:t>
            </a:r>
          </a:p>
        </p:txBody>
      </p:sp>
    </p:spTree>
    <p:extLst>
      <p:ext uri="{BB962C8B-B14F-4D97-AF65-F5344CB8AC3E}">
        <p14:creationId xmlns:p14="http://schemas.microsoft.com/office/powerpoint/2010/main" val="2883275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819636" y="2600908"/>
            <a:ext cx="6086626" cy="769441"/>
          </a:xfrm>
          <a:prstGeom prst="rect">
            <a:avLst/>
          </a:prstGeom>
          <a:noFill/>
        </p:spPr>
        <p:txBody>
          <a:bodyPr wrap="square" rtlCol="0">
            <a:spAutoFit/>
          </a:bodyPr>
          <a:lstStyle/>
          <a:p>
            <a:pPr algn="ctr"/>
            <a:r>
              <a:rPr lang="de-DE" sz="4400" b="1" dirty="0">
                <a:solidFill>
                  <a:srgbClr val="3D3D3D"/>
                </a:solidFill>
                <a:latin typeface="Futura PT Demi"/>
                <a:cs typeface="Futura Medium" panose="020B0602020204020303" pitchFamily="34" charset="-79"/>
              </a:rPr>
              <a:t>AT YOUR SERVICE</a:t>
            </a:r>
          </a:p>
        </p:txBody>
      </p:sp>
      <p:sp>
        <p:nvSpPr>
          <p:cNvPr id="3" name="Textfeld 2">
            <a:extLst>
              <a:ext uri="{FF2B5EF4-FFF2-40B4-BE49-F238E27FC236}">
                <a16:creationId xmlns:a16="http://schemas.microsoft.com/office/drawing/2014/main" id="{F67B2B7D-08E2-E179-FD13-E0A457ADE6F7}"/>
              </a:ext>
            </a:extLst>
          </p:cNvPr>
          <p:cNvSpPr txBox="1"/>
          <p:nvPr/>
        </p:nvSpPr>
        <p:spPr>
          <a:xfrm>
            <a:off x="3324667" y="3284984"/>
            <a:ext cx="5076564" cy="338554"/>
          </a:xfrm>
          <a:prstGeom prst="rect">
            <a:avLst/>
          </a:prstGeom>
          <a:noFill/>
        </p:spPr>
        <p:txBody>
          <a:bodyPr wrap="square" rtlCol="0">
            <a:spAutoFit/>
          </a:bodyPr>
          <a:lstStyle/>
          <a:p>
            <a:pPr algn="ctr"/>
            <a:r>
              <a:rPr lang="en-US" sz="1600" spc="200" dirty="0">
                <a:solidFill>
                  <a:srgbClr val="3D3D3D"/>
                </a:solidFill>
                <a:latin typeface="Futura PT Book" panose="020B0502020204020303" pitchFamily="34" charset="77"/>
                <a:cs typeface="Futura Medium" panose="020B0602020204020303" pitchFamily="34" charset="-79"/>
              </a:rPr>
              <a:t>THANK YOU FOR YOUR ATTENTION</a:t>
            </a:r>
            <a:endParaRPr lang="de-DE" sz="1600" spc="200" dirty="0">
              <a:solidFill>
                <a:srgbClr val="3D3D3D"/>
              </a:solidFill>
              <a:latin typeface="Futura PT Book" panose="020B0502020204020303" pitchFamily="34" charset="77"/>
              <a:cs typeface="Futura Medium" panose="020B0602020204020303" pitchFamily="34" charset="-79"/>
            </a:endParaRP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071666" y="5157192"/>
            <a:ext cx="6408938" cy="1342792"/>
            <a:chOff x="1240861" y="2005491"/>
            <a:chExt cx="6408938" cy="1342792"/>
          </a:xfrm>
        </p:grpSpPr>
        <p:sp>
          <p:nvSpPr>
            <p:cNvPr id="5" name="Rechteck 4">
              <a:extLst>
                <a:ext uri="{FF2B5EF4-FFF2-40B4-BE49-F238E27FC236}">
                  <a16:creationId xmlns:a16="http://schemas.microsoft.com/office/drawing/2014/main" id="{AD370C74-786F-DE75-83BF-1E01E727810E}"/>
                </a:ext>
              </a:extLst>
            </p:cNvPr>
            <p:cNvSpPr/>
            <p:nvPr/>
          </p:nvSpPr>
          <p:spPr>
            <a:xfrm>
              <a:off x="1240861" y="2024844"/>
              <a:ext cx="2730904" cy="1323439"/>
            </a:xfrm>
            <a:prstGeom prst="rect">
              <a:avLst/>
            </a:prstGeom>
          </p:spPr>
          <p:txBody>
            <a:bodyPr wrap="square">
              <a:spAutoFit/>
            </a:bodyPr>
            <a:lstStyle/>
            <a:p>
              <a:pPr algn="r"/>
              <a:r>
                <a:rPr lang="de-CH" sz="1600" b="1" spc="50" dirty="0">
                  <a:solidFill>
                    <a:schemeClr val="tx1">
                      <a:lumMod val="75000"/>
                      <a:lumOff val="25000"/>
                    </a:schemeClr>
                  </a:solidFill>
                  <a:latin typeface="Futura PT Demi" panose="020B0502020204020303" pitchFamily="34" charset="77"/>
                </a:rPr>
                <a:t>DICOTA SWITZERLAND AG </a:t>
              </a:r>
            </a:p>
            <a:p>
              <a:pPr algn="r"/>
              <a:r>
                <a:rPr lang="de-CH" sz="1600" spc="50" dirty="0">
                  <a:solidFill>
                    <a:schemeClr val="tx1">
                      <a:lumMod val="50000"/>
                      <a:lumOff val="50000"/>
                    </a:schemeClr>
                  </a:solidFill>
                  <a:latin typeface="Futura PT Light" panose="020B0402020204020303" pitchFamily="34" charset="77"/>
                </a:rPr>
                <a:t>Churerstrasse 20 </a:t>
              </a:r>
            </a:p>
            <a:p>
              <a:pPr algn="r"/>
              <a:r>
                <a:rPr lang="de-CH" sz="1600" spc="50" dirty="0">
                  <a:solidFill>
                    <a:schemeClr val="tx1">
                      <a:lumMod val="50000"/>
                      <a:lumOff val="50000"/>
                    </a:schemeClr>
                  </a:solidFill>
                  <a:latin typeface="Futura PT Light" panose="020B0402020204020303" pitchFamily="34" charset="77"/>
                </a:rPr>
                <a:t>CH-8808 Pfäffikon SZ </a:t>
              </a:r>
            </a:p>
            <a:p>
              <a:pPr algn="r"/>
              <a:endParaRPr lang="de-CH" sz="1600" spc="50" dirty="0">
                <a:solidFill>
                  <a:schemeClr val="tx1">
                    <a:lumMod val="50000"/>
                    <a:lumOff val="50000"/>
                  </a:schemeClr>
                </a:solidFill>
                <a:latin typeface="Futura PT Book" panose="020B0502020204020303" pitchFamily="34" charset="77"/>
              </a:endParaRPr>
            </a:p>
            <a:p>
              <a:pPr algn="r"/>
              <a:endParaRPr lang="de-CH" sz="1600" spc="50" dirty="0">
                <a:solidFill>
                  <a:schemeClr val="tx1">
                    <a:lumMod val="50000"/>
                    <a:lumOff val="50000"/>
                  </a:schemeClr>
                </a:solidFill>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247727" y="2005491"/>
              <a:ext cx="3402072" cy="1102866"/>
            </a:xfrm>
            <a:prstGeom prst="rect">
              <a:avLst/>
            </a:prstGeom>
          </p:spPr>
          <p:txBody>
            <a:bodyPr wrap="square">
              <a:spAutoFit/>
            </a:bodyPr>
            <a:lstStyle/>
            <a:p>
              <a:pPr>
                <a:spcBef>
                  <a:spcPts val="100"/>
                </a:spcBef>
              </a:pPr>
              <a:r>
                <a:rPr lang="de-CH" sz="1600" spc="50">
                  <a:solidFill>
                    <a:schemeClr val="tx1">
                      <a:lumMod val="50000"/>
                      <a:lumOff val="50000"/>
                    </a:schemeClr>
                  </a:solidFill>
                  <a:latin typeface="Futura PT Light" panose="020B0402020204020303" pitchFamily="34" charset="77"/>
                </a:rPr>
                <a:t>Phone </a:t>
              </a:r>
              <a:r>
                <a:rPr lang="de-CH" sz="1600" spc="50" dirty="0">
                  <a:solidFill>
                    <a:schemeClr val="tx1">
                      <a:lumMod val="50000"/>
                      <a:lumOff val="50000"/>
                    </a:schemeClr>
                  </a:solidFill>
                  <a:latin typeface="Futura PT Light" panose="020B0402020204020303" pitchFamily="34" charset="77"/>
                </a:rPr>
                <a:t>+41 55 416 50 30 </a:t>
              </a:r>
            </a:p>
            <a:p>
              <a:pPr>
                <a:spcBef>
                  <a:spcPts val="100"/>
                </a:spcBef>
              </a:pPr>
              <a:r>
                <a:rPr lang="de-CH" sz="1600" spc="50" dirty="0">
                  <a:solidFill>
                    <a:schemeClr val="tx1">
                      <a:lumMod val="50000"/>
                      <a:lumOff val="50000"/>
                    </a:schemeClr>
                  </a:solidFill>
                  <a:latin typeface="Futura PT Light" panose="020B0402020204020303" pitchFamily="34" charset="77"/>
                </a:rPr>
                <a:t>Fax +41 55 416 50 39 </a:t>
              </a:r>
            </a:p>
            <a:p>
              <a:r>
                <a:rPr lang="de-CH" sz="1600" spc="50" dirty="0" err="1">
                  <a:solidFill>
                    <a:schemeClr val="tx1">
                      <a:lumMod val="50000"/>
                      <a:lumOff val="50000"/>
                    </a:schemeClr>
                  </a:solidFill>
                  <a:latin typeface="Futura PT Light" panose="020B0402020204020303" pitchFamily="34" charset="77"/>
                </a:rPr>
                <a:t>www.dicota.com</a:t>
              </a:r>
              <a:endParaRPr lang="de-CH" sz="1600" spc="50" dirty="0">
                <a:solidFill>
                  <a:schemeClr val="tx1">
                    <a:lumMod val="50000"/>
                    <a:lumOff val="50000"/>
                  </a:schemeClr>
                </a:solidFill>
                <a:latin typeface="Futura PT Light" panose="020B0402020204020303" pitchFamily="34" charset="77"/>
              </a:endParaRPr>
            </a:p>
            <a:p>
              <a:endParaRPr lang="de-CH" sz="1600" spc="50" dirty="0">
                <a:solidFill>
                  <a:schemeClr val="tx1">
                    <a:lumMod val="50000"/>
                    <a:lumOff val="50000"/>
                  </a:schemeClr>
                </a:solidFill>
                <a:latin typeface="Futura PT Light" panose="020B04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2063333"/>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07201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aaf532a-e3c7-4359-8c6b-0788e0cb4877">
      <Terms xmlns="http://schemas.microsoft.com/office/infopath/2007/PartnerControls"/>
    </lcf76f155ced4ddcb4097134ff3c332f>
    <TaxCatchAll xmlns="27ac7a9d-03d8-4582-bd80-d37de6ab246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C42F287343D58D498714A137970819B3" ma:contentTypeVersion="15" ma:contentTypeDescription="Ein neues Dokument erstellen." ma:contentTypeScope="" ma:versionID="e4d602a74656787dd9e6fd2fe16b8856">
  <xsd:schema xmlns:xsd="http://www.w3.org/2001/XMLSchema" xmlns:xs="http://www.w3.org/2001/XMLSchema" xmlns:p="http://schemas.microsoft.com/office/2006/metadata/properties" xmlns:ns2="3aaf532a-e3c7-4359-8c6b-0788e0cb4877" xmlns:ns3="27ac7a9d-03d8-4582-bd80-d37de6ab2467" targetNamespace="http://schemas.microsoft.com/office/2006/metadata/properties" ma:root="true" ma:fieldsID="44c1185f446d389740821c86c93cbc88" ns2:_="" ns3:_="">
    <xsd:import namespace="3aaf532a-e3c7-4359-8c6b-0788e0cb4877"/>
    <xsd:import namespace="27ac7a9d-03d8-4582-bd80-d37de6ab246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af532a-e3c7-4359-8c6b-0788e0cb4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d8ab58a9-884c-472d-af8e-8229c6d1e89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7ac7a9d-03d8-4582-bd80-d37de6ab246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e59d915-27fc-49fc-82b9-0d06d26c591c}" ma:internalName="TaxCatchAll" ma:showField="CatchAllData" ma:web="27ac7a9d-03d8-4582-bd80-d37de6ab246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EF49EE-F321-4F76-8330-9BD56342C5E8}">
  <ds:schemaRef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3f81c632-6d10-49bc-b170-c7e04b76217b"/>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FB1B7F9-B7CF-42F4-96CE-87E77C4229AB}">
  <ds:schemaRefs>
    <ds:schemaRef ds:uri="http://schemas.microsoft.com/sharepoint/v3/contenttype/forms"/>
  </ds:schemaRefs>
</ds:datastoreItem>
</file>

<file path=customXml/itemProps3.xml><?xml version="1.0" encoding="utf-8"?>
<ds:datastoreItem xmlns:ds="http://schemas.openxmlformats.org/officeDocument/2006/customXml" ds:itemID="{F683A889-5075-479B-803C-2289347B320C}"/>
</file>

<file path=docProps/app.xml><?xml version="1.0" encoding="utf-8"?>
<Properties xmlns="http://schemas.openxmlformats.org/officeDocument/2006/extended-properties" xmlns:vt="http://schemas.openxmlformats.org/officeDocument/2006/docPropsVTypes">
  <Template/>
  <TotalTime>0</TotalTime>
  <Words>1218</Words>
  <Application>Microsoft Office PowerPoint</Application>
  <PresentationFormat>Breitbild</PresentationFormat>
  <Paragraphs>142</Paragraphs>
  <Slides>17</Slides>
  <Notes>15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17</vt:i4>
      </vt:variant>
    </vt:vector>
  </HeadingPairs>
  <TitlesOfParts>
    <vt:vector size="25" baseType="lpstr">
      <vt:lpstr>Futura PT Demi</vt:lpstr>
      <vt:lpstr>Arial</vt:lpstr>
      <vt:lpstr>Futura PT Book</vt:lpstr>
      <vt:lpstr>Futura Std Light</vt:lpstr>
      <vt:lpstr>Futura PT Light</vt:lpstr>
      <vt:lpstr>Futura Std Medium</vt:lpstr>
      <vt:lpstr>Futura LT Pro Light</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Katja Kirchner</cp:lastModifiedBy>
  <cp:revision>485</cp:revision>
  <cp:lastPrinted>2019-01-28T12:28:31Z</cp:lastPrinted>
  <dcterms:created xsi:type="dcterms:W3CDTF">2018-11-19T09:34:55Z</dcterms:created>
  <dcterms:modified xsi:type="dcterms:W3CDTF">2024-08-08T12:36:36Z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0x010100C42F287343D58D498714A137970819B3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