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9" r:id="rId1"/>
  </p:sldMasterIdLst>
  <p:notesMasterIdLst>
    <p:notesMasterId r:id="rId44"/>
  </p:notesMasterIdLst>
  <p:sldIdLst>
    <p:sldId id="1831" r:id="rId2"/>
    <p:sldId id="1779" r:id="rId3"/>
    <p:sldId id="1766" r:id="rId4"/>
    <p:sldId id="340" r:id="rId5"/>
    <p:sldId id="1832" r:id="rId6"/>
    <p:sldId id="1833" r:id="rId7"/>
    <p:sldId id="1834" r:id="rId8"/>
    <p:sldId id="1835" r:id="rId9"/>
    <p:sldId id="1836" r:id="rId10"/>
    <p:sldId id="1837" r:id="rId11"/>
    <p:sldId id="1838" r:id="rId12"/>
    <p:sldId id="1839" r:id="rId13"/>
    <p:sldId id="1840" r:id="rId14"/>
    <p:sldId id="1841" r:id="rId15"/>
    <p:sldId id="1842" r:id="rId16"/>
    <p:sldId id="1843" r:id="rId17"/>
    <p:sldId id="1844" r:id="rId18"/>
    <p:sldId id="1845" r:id="rId19"/>
    <p:sldId id="1846" r:id="rId20"/>
    <p:sldId id="1847" r:id="rId21"/>
    <p:sldId id="1828" r:id="rId22"/>
    <p:sldId id="1829" r:id="rId23"/>
    <p:sldId id="1810" r:id="rId24"/>
    <p:sldId id="1811" r:id="rId25"/>
    <p:sldId id="1848" r:id="rId26"/>
    <p:sldId id="1813" r:id="rId27"/>
    <p:sldId id="1814" r:id="rId28"/>
    <p:sldId id="1825" r:id="rId29"/>
    <p:sldId id="1815" r:id="rId30"/>
    <p:sldId id="1816" r:id="rId31"/>
    <p:sldId id="1817" r:id="rId32"/>
    <p:sldId id="1826" r:id="rId33"/>
    <p:sldId id="1818" r:id="rId34"/>
    <p:sldId id="1827" r:id="rId35"/>
    <p:sldId id="1819" r:id="rId36"/>
    <p:sldId id="1820" r:id="rId37"/>
    <p:sldId id="1830" r:id="rId38"/>
    <p:sldId id="1821" r:id="rId39"/>
    <p:sldId id="1822" r:id="rId40"/>
    <p:sldId id="1823" r:id="rId41"/>
    <p:sldId id="1824" r:id="rId42"/>
    <p:sldId id="1793" r:id="rId43"/>
  </p:sldIdLst>
  <p:sldSz cx="12192000" cy="6858000"/>
  <p:notesSz cx="6797675" cy="9926638"/>
  <p:embeddedFontLst>
    <p:embeddedFont>
      <p:font typeface="Futura PT Book" panose="020B0502020204020303" pitchFamily="34" charset="77"/>
      <p:regular r:id="rId45"/>
      <p:italic r:id="rId46"/>
    </p:embeddedFont>
    <p:embeddedFont>
      <p:font typeface="Futura PT Demi" panose="020B0502020204020303" pitchFamily="34" charset="77"/>
      <p:regular r:id="rId47"/>
      <p:bold r:id="rId48"/>
      <p:italic r:id="rId49"/>
      <p:boldItalic r:id="rId50"/>
    </p:embeddedFont>
    <p:embeddedFont>
      <p:font typeface="Futura Std Light" panose="020B0602020204020303" pitchFamily="34" charset="-79"/>
      <p:regular r:id="rId51"/>
      <p:bold r:id="rId52"/>
      <p:italic r:id="rId53"/>
    </p:embeddedFont>
    <p:embeddedFont>
      <p:font typeface="Futura Std Medium" panose="020B0602020204020303" pitchFamily="34" charset="-79"/>
      <p:regular r:id="rId54"/>
      <p:bold r:id="rId55"/>
      <p:italic r:id="rId56"/>
      <p:boldItalic r:id="rId57"/>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0086D6"/>
    <a:srgbClr val="FCEBD1"/>
    <a:srgbClr val="67635A"/>
    <a:srgbClr val="33AF38"/>
    <a:srgbClr val="00446A"/>
    <a:srgbClr val="7E7C7B"/>
    <a:srgbClr val="FFD200"/>
    <a:srgbClr val="969696"/>
    <a:srgbClr val="D1CA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05" autoAdjust="0"/>
    <p:restoredTop sz="50000" autoAdjust="0"/>
  </p:normalViewPr>
  <p:slideViewPr>
    <p:cSldViewPr showGuides="1">
      <p:cViewPr varScale="1">
        <p:scale>
          <a:sx n="118" d="100"/>
          <a:sy n="118" d="100"/>
        </p:scale>
        <p:origin x="920" y="200"/>
      </p:cViewPr>
      <p:guideLst>
        <p:guide pos="325"/>
        <p:guide orient="horz" pos="2160"/>
      </p:guideLst>
    </p:cSldViewPr>
  </p:slideViewPr>
  <p:notesTextViewPr>
    <p:cViewPr>
      <p:scale>
        <a:sx n="3" d="2"/>
        <a:sy n="3" d="2"/>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Light" panose="020B04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Light" panose="020B0402020204020303" pitchFamily="34" charset="77"/>
              </a:defRPr>
            </a:lvl1pPr>
          </a:lstStyle>
          <a:p>
            <a:fld id="{04F5CCF0-A82B-474A-A488-E8C80F00CC75}" type="datetimeFigureOut">
              <a:rPr lang="es-ES_tradnl" smtClean="0"/>
              <a:pPr/>
              <a:t>3/7/26</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Light" panose="020B04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Light" panose="020B04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Light" panose="020B0402020204020303" pitchFamily="34" charset="77"/>
        <a:ea typeface="+mn-ea"/>
        <a:cs typeface="+mn-cs"/>
      </a:defRPr>
    </a:lvl1pPr>
    <a:lvl2pPr marL="457200" algn="l" defTabSz="914400" rtl="0" eaLnBrk="1" latinLnBrk="0" hangingPunct="1">
      <a:defRPr sz="1200" b="0" i="0" kern="1200">
        <a:solidFill>
          <a:schemeClr val="tx1"/>
        </a:solidFill>
        <a:latin typeface="Futura PT Light" panose="020B0402020204020303" pitchFamily="34" charset="77"/>
        <a:ea typeface="+mn-ea"/>
        <a:cs typeface="+mn-cs"/>
      </a:defRPr>
    </a:lvl2pPr>
    <a:lvl3pPr marL="914400" algn="l" defTabSz="914400" rtl="0" eaLnBrk="1" latinLnBrk="0" hangingPunct="1">
      <a:defRPr sz="1200" b="0" i="0" kern="1200">
        <a:solidFill>
          <a:schemeClr val="tx1"/>
        </a:solidFill>
        <a:latin typeface="Futura PT Light" panose="020B0402020204020303" pitchFamily="34" charset="77"/>
        <a:ea typeface="+mn-ea"/>
        <a:cs typeface="+mn-cs"/>
      </a:defRPr>
    </a:lvl3pPr>
    <a:lvl4pPr marL="1371600" algn="l" defTabSz="914400" rtl="0" eaLnBrk="1" latinLnBrk="0" hangingPunct="1">
      <a:defRPr sz="1200" b="0" i="0" kern="1200">
        <a:solidFill>
          <a:schemeClr val="tx1"/>
        </a:solidFill>
        <a:latin typeface="Futura PT Light" panose="020B0402020204020303" pitchFamily="34" charset="77"/>
        <a:ea typeface="+mn-ea"/>
        <a:cs typeface="+mn-cs"/>
      </a:defRPr>
    </a:lvl4pPr>
    <a:lvl5pPr marL="1828800" algn="l" defTabSz="914400" rtl="0" eaLnBrk="1" latinLnBrk="0" hangingPunct="1">
      <a:defRPr sz="1200" b="0" i="0" kern="1200">
        <a:solidFill>
          <a:schemeClr val="tx1"/>
        </a:solidFill>
        <a:latin typeface="Futura PT Light" panose="020B04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4</a:t>
            </a:fld>
            <a:endParaRPr lang="en-GB"/>
          </a:p>
        </p:txBody>
      </p:sp>
    </p:spTree>
    <p:extLst>
      <p:ext uri="{BB962C8B-B14F-4D97-AF65-F5344CB8AC3E}">
        <p14:creationId xmlns:p14="http://schemas.microsoft.com/office/powerpoint/2010/main" val="58581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5</a:t>
            </a:fld>
            <a:endParaRPr lang="en-GB"/>
          </a:p>
        </p:txBody>
      </p:sp>
    </p:spTree>
    <p:extLst>
      <p:ext uri="{BB962C8B-B14F-4D97-AF65-F5344CB8AC3E}">
        <p14:creationId xmlns:p14="http://schemas.microsoft.com/office/powerpoint/2010/main" val="1654082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6</a:t>
            </a:fld>
            <a:endParaRPr lang="en-GB"/>
          </a:p>
        </p:txBody>
      </p:sp>
    </p:spTree>
    <p:extLst>
      <p:ext uri="{BB962C8B-B14F-4D97-AF65-F5344CB8AC3E}">
        <p14:creationId xmlns:p14="http://schemas.microsoft.com/office/powerpoint/2010/main" val="1812302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7</a:t>
            </a:fld>
            <a:endParaRPr lang="en-GB"/>
          </a:p>
        </p:txBody>
      </p:sp>
    </p:spTree>
    <p:extLst>
      <p:ext uri="{BB962C8B-B14F-4D97-AF65-F5344CB8AC3E}">
        <p14:creationId xmlns:p14="http://schemas.microsoft.com/office/powerpoint/2010/main" val="1566315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8</a:t>
            </a:fld>
            <a:endParaRPr lang="en-GB"/>
          </a:p>
        </p:txBody>
      </p:sp>
    </p:spTree>
    <p:extLst>
      <p:ext uri="{BB962C8B-B14F-4D97-AF65-F5344CB8AC3E}">
        <p14:creationId xmlns:p14="http://schemas.microsoft.com/office/powerpoint/2010/main" val="84081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9</a:t>
            </a:fld>
            <a:endParaRPr lang="en-GB"/>
          </a:p>
        </p:txBody>
      </p:sp>
    </p:spTree>
    <p:extLst>
      <p:ext uri="{BB962C8B-B14F-4D97-AF65-F5344CB8AC3E}">
        <p14:creationId xmlns:p14="http://schemas.microsoft.com/office/powerpoint/2010/main" val="69621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10</a:t>
            </a:fld>
            <a:endParaRPr lang="en-GB"/>
          </a:p>
        </p:txBody>
      </p:sp>
    </p:spTree>
    <p:extLst>
      <p:ext uri="{BB962C8B-B14F-4D97-AF65-F5344CB8AC3E}">
        <p14:creationId xmlns:p14="http://schemas.microsoft.com/office/powerpoint/2010/main" val="3418582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11</a:t>
            </a:fld>
            <a:endParaRPr lang="en-GB"/>
          </a:p>
        </p:txBody>
      </p:sp>
    </p:spTree>
    <p:extLst>
      <p:ext uri="{BB962C8B-B14F-4D97-AF65-F5344CB8AC3E}">
        <p14:creationId xmlns:p14="http://schemas.microsoft.com/office/powerpoint/2010/main" val="2873425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12</a:t>
            </a:fld>
            <a:endParaRPr lang="en-GB"/>
          </a:p>
        </p:txBody>
      </p:sp>
    </p:spTree>
    <p:extLst>
      <p:ext uri="{BB962C8B-B14F-4D97-AF65-F5344CB8AC3E}">
        <p14:creationId xmlns:p14="http://schemas.microsoft.com/office/powerpoint/2010/main" val="234659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13</a:t>
            </a:fld>
            <a:endParaRPr lang="en-GB"/>
          </a:p>
        </p:txBody>
      </p:sp>
    </p:spTree>
    <p:extLst>
      <p:ext uri="{BB962C8B-B14F-4D97-AF65-F5344CB8AC3E}">
        <p14:creationId xmlns:p14="http://schemas.microsoft.com/office/powerpoint/2010/main" val="919098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14</a:t>
            </a:fld>
            <a:endParaRPr lang="en-GB"/>
          </a:p>
        </p:txBody>
      </p:sp>
    </p:spTree>
    <p:extLst>
      <p:ext uri="{BB962C8B-B14F-4D97-AF65-F5344CB8AC3E}">
        <p14:creationId xmlns:p14="http://schemas.microsoft.com/office/powerpoint/2010/main" val="985829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15</a:t>
            </a:fld>
            <a:endParaRPr lang="en-GB"/>
          </a:p>
        </p:txBody>
      </p:sp>
    </p:spTree>
    <p:extLst>
      <p:ext uri="{BB962C8B-B14F-4D97-AF65-F5344CB8AC3E}">
        <p14:creationId xmlns:p14="http://schemas.microsoft.com/office/powerpoint/2010/main" val="587256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16</a:t>
            </a:fld>
            <a:endParaRPr lang="en-GB"/>
          </a:p>
        </p:txBody>
      </p:sp>
    </p:spTree>
    <p:extLst>
      <p:ext uri="{BB962C8B-B14F-4D97-AF65-F5344CB8AC3E}">
        <p14:creationId xmlns:p14="http://schemas.microsoft.com/office/powerpoint/2010/main" val="1426880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17</a:t>
            </a:fld>
            <a:endParaRPr lang="en-GB"/>
          </a:p>
        </p:txBody>
      </p:sp>
    </p:spTree>
    <p:extLst>
      <p:ext uri="{BB962C8B-B14F-4D97-AF65-F5344CB8AC3E}">
        <p14:creationId xmlns:p14="http://schemas.microsoft.com/office/powerpoint/2010/main" val="4107854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18</a:t>
            </a:fld>
            <a:endParaRPr lang="en-GB"/>
          </a:p>
        </p:txBody>
      </p:sp>
    </p:spTree>
    <p:extLst>
      <p:ext uri="{BB962C8B-B14F-4D97-AF65-F5344CB8AC3E}">
        <p14:creationId xmlns:p14="http://schemas.microsoft.com/office/powerpoint/2010/main" val="1703642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19</a:t>
            </a:fld>
            <a:endParaRPr lang="en-GB"/>
          </a:p>
        </p:txBody>
      </p:sp>
    </p:spTree>
    <p:extLst>
      <p:ext uri="{BB962C8B-B14F-4D97-AF65-F5344CB8AC3E}">
        <p14:creationId xmlns:p14="http://schemas.microsoft.com/office/powerpoint/2010/main" val="2433559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20</a:t>
            </a:fld>
            <a:endParaRPr lang="en-GB"/>
          </a:p>
        </p:txBody>
      </p:sp>
    </p:spTree>
    <p:extLst>
      <p:ext uri="{BB962C8B-B14F-4D97-AF65-F5344CB8AC3E}">
        <p14:creationId xmlns:p14="http://schemas.microsoft.com/office/powerpoint/2010/main" val="851296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DEFDB-5170-39E3-7EA3-A3F1DC6508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1AF0D0C-2458-B1AE-783C-0E6AC04B1D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F6EAD8D-C1E7-2506-FBA8-8497888E114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4257A34-A624-A065-8CC9-E225C9ADE4B1}"/>
              </a:ext>
            </a:extLst>
          </p:cNvPr>
          <p:cNvSpPr>
            <a:spLocks noGrp="1"/>
          </p:cNvSpPr>
          <p:nvPr>
            <p:ph type="sldNum" sz="quarter" idx="10"/>
          </p:nvPr>
        </p:nvSpPr>
        <p:spPr/>
        <p:txBody>
          <a:bodyPr/>
          <a:lstStyle/>
          <a:p>
            <a:fld id="{89550DB6-8EC8-4619-827B-A9796CF5592A}" type="slidenum">
              <a:rPr lang="en-GB" smtClean="0"/>
              <a:t>21</a:t>
            </a:fld>
            <a:endParaRPr lang="en-GB"/>
          </a:p>
        </p:txBody>
      </p:sp>
    </p:spTree>
    <p:extLst>
      <p:ext uri="{BB962C8B-B14F-4D97-AF65-F5344CB8AC3E}">
        <p14:creationId xmlns:p14="http://schemas.microsoft.com/office/powerpoint/2010/main" val="272521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6CEBB-92D7-AFA2-3F2B-57D69CEBA2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79A509-E5AB-0371-6792-673BB54687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0DFA50-3F39-F1C8-3251-AA163D8DF680}"/>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99074CB0-6B9E-F6DC-EB5E-C2245CC74C29}"/>
              </a:ext>
            </a:extLst>
          </p:cNvPr>
          <p:cNvSpPr>
            <a:spLocks noGrp="1"/>
          </p:cNvSpPr>
          <p:nvPr>
            <p:ph type="sldNum" sz="quarter" idx="10"/>
          </p:nvPr>
        </p:nvSpPr>
        <p:spPr/>
        <p:txBody>
          <a:bodyPr/>
          <a:lstStyle/>
          <a:p>
            <a:fld id="{89550DB6-8EC8-4619-827B-A9796CF5592A}" type="slidenum">
              <a:rPr lang="en-GB" smtClean="0"/>
              <a:t>22</a:t>
            </a:fld>
            <a:endParaRPr lang="en-GB"/>
          </a:p>
        </p:txBody>
      </p:sp>
    </p:spTree>
    <p:extLst>
      <p:ext uri="{BB962C8B-B14F-4D97-AF65-F5344CB8AC3E}">
        <p14:creationId xmlns:p14="http://schemas.microsoft.com/office/powerpoint/2010/main" val="1731975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9F6A-7C31-DCA6-A1BC-1BCEED77B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13874A-9C3D-4337-4624-CA0D983A94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BD564-957C-0EE4-59C7-68B3525C53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1F14BAA-AC1A-9FC8-37A8-E33B9027055E}"/>
              </a:ext>
            </a:extLst>
          </p:cNvPr>
          <p:cNvSpPr>
            <a:spLocks noGrp="1"/>
          </p:cNvSpPr>
          <p:nvPr>
            <p:ph type="sldNum" sz="quarter" idx="10"/>
          </p:nvPr>
        </p:nvSpPr>
        <p:spPr/>
        <p:txBody>
          <a:bodyPr/>
          <a:lstStyle/>
          <a:p>
            <a:fld id="{89550DB6-8EC8-4619-827B-A9796CF5592A}" type="slidenum">
              <a:rPr lang="en-GB" smtClean="0"/>
              <a:t>24</a:t>
            </a:fld>
            <a:endParaRPr lang="en-GB"/>
          </a:p>
        </p:txBody>
      </p:sp>
    </p:spTree>
    <p:extLst>
      <p:ext uri="{BB962C8B-B14F-4D97-AF65-F5344CB8AC3E}">
        <p14:creationId xmlns:p14="http://schemas.microsoft.com/office/powerpoint/2010/main" val="3385800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9F6A-7C31-DCA6-A1BC-1BCEED77B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13874A-9C3D-4337-4624-CA0D983A94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BD564-957C-0EE4-59C7-68B3525C53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1F14BAA-AC1A-9FC8-37A8-E33B9027055E}"/>
              </a:ext>
            </a:extLst>
          </p:cNvPr>
          <p:cNvSpPr>
            <a:spLocks noGrp="1"/>
          </p:cNvSpPr>
          <p:nvPr>
            <p:ph type="sldNum" sz="quarter" idx="10"/>
          </p:nvPr>
        </p:nvSpPr>
        <p:spPr/>
        <p:txBody>
          <a:bodyPr/>
          <a:lstStyle/>
          <a:p>
            <a:fld id="{89550DB6-8EC8-4619-827B-A9796CF5592A}" type="slidenum">
              <a:rPr lang="en-GB" smtClean="0"/>
              <a:t>25</a:t>
            </a:fld>
            <a:endParaRPr lang="en-GB"/>
          </a:p>
        </p:txBody>
      </p:sp>
    </p:spTree>
    <p:extLst>
      <p:ext uri="{BB962C8B-B14F-4D97-AF65-F5344CB8AC3E}">
        <p14:creationId xmlns:p14="http://schemas.microsoft.com/office/powerpoint/2010/main" val="349547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28C16-49FF-2192-C7FB-D09262FCF7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C4BABC-62DA-6D7E-1543-0FF29CB996D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A8036FF-A248-5D9C-9FD9-FDAD10D5785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8A3074E-B508-1C71-64F9-74EDC617D70D}"/>
              </a:ext>
            </a:extLst>
          </p:cNvPr>
          <p:cNvSpPr>
            <a:spLocks noGrp="1"/>
          </p:cNvSpPr>
          <p:nvPr>
            <p:ph type="sldNum" sz="quarter" idx="10"/>
          </p:nvPr>
        </p:nvSpPr>
        <p:spPr/>
        <p:txBody>
          <a:bodyPr/>
          <a:lstStyle/>
          <a:p>
            <a:fld id="{89550DB6-8EC8-4619-827B-A9796CF5592A}" type="slidenum">
              <a:rPr lang="en-GB" smtClean="0"/>
              <a:t>26</a:t>
            </a:fld>
            <a:endParaRPr lang="en-GB"/>
          </a:p>
        </p:txBody>
      </p:sp>
    </p:spTree>
    <p:extLst>
      <p:ext uri="{BB962C8B-B14F-4D97-AF65-F5344CB8AC3E}">
        <p14:creationId xmlns:p14="http://schemas.microsoft.com/office/powerpoint/2010/main" val="127914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84B18-1408-3F74-72C0-B7352E14A54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D0F0881-568B-1A0D-DD2A-A23240797A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6CF42E-B159-1AAB-82F4-F14F5ED9630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2EFBCE6B-29D3-43CA-624A-2D0971E61E59}"/>
              </a:ext>
            </a:extLst>
          </p:cNvPr>
          <p:cNvSpPr>
            <a:spLocks noGrp="1"/>
          </p:cNvSpPr>
          <p:nvPr>
            <p:ph type="sldNum" sz="quarter" idx="10"/>
          </p:nvPr>
        </p:nvSpPr>
        <p:spPr/>
        <p:txBody>
          <a:bodyPr/>
          <a:lstStyle/>
          <a:p>
            <a:fld id="{89550DB6-8EC8-4619-827B-A9796CF5592A}" type="slidenum">
              <a:rPr lang="en-GB" smtClean="0"/>
              <a:t>27</a:t>
            </a:fld>
            <a:endParaRPr lang="en-GB"/>
          </a:p>
        </p:txBody>
      </p:sp>
    </p:spTree>
    <p:extLst>
      <p:ext uri="{BB962C8B-B14F-4D97-AF65-F5344CB8AC3E}">
        <p14:creationId xmlns:p14="http://schemas.microsoft.com/office/powerpoint/2010/main" val="332328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F4CE-2447-ABEF-3A3D-FDF8D1C2B8D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459AB81-54D5-8E72-C77A-C93C7AE57B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8B4FC85-08E0-EC06-B384-DC379E2F5EA6}"/>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48D7AE6B-10BA-0629-B764-D9C52DC6EFF0}"/>
              </a:ext>
            </a:extLst>
          </p:cNvPr>
          <p:cNvSpPr>
            <a:spLocks noGrp="1"/>
          </p:cNvSpPr>
          <p:nvPr>
            <p:ph type="sldNum" sz="quarter" idx="10"/>
          </p:nvPr>
        </p:nvSpPr>
        <p:spPr/>
        <p:txBody>
          <a:bodyPr/>
          <a:lstStyle/>
          <a:p>
            <a:fld id="{89550DB6-8EC8-4619-827B-A9796CF5592A}" type="slidenum">
              <a:rPr lang="en-GB" smtClean="0"/>
              <a:t>28</a:t>
            </a:fld>
            <a:endParaRPr lang="en-GB"/>
          </a:p>
        </p:txBody>
      </p:sp>
    </p:spTree>
    <p:extLst>
      <p:ext uri="{BB962C8B-B14F-4D97-AF65-F5344CB8AC3E}">
        <p14:creationId xmlns:p14="http://schemas.microsoft.com/office/powerpoint/2010/main" val="2015280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D6958-F695-B31F-294F-07ED32FBE1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D4F836-5FA6-DC6C-5C66-E984F680A37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A1B8-D581-031B-5581-91AB86DD41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F612D0F-E47C-E971-FBAE-2167E8AEA568}"/>
              </a:ext>
            </a:extLst>
          </p:cNvPr>
          <p:cNvSpPr>
            <a:spLocks noGrp="1"/>
          </p:cNvSpPr>
          <p:nvPr>
            <p:ph type="sldNum" sz="quarter" idx="10"/>
          </p:nvPr>
        </p:nvSpPr>
        <p:spPr/>
        <p:txBody>
          <a:bodyPr/>
          <a:lstStyle/>
          <a:p>
            <a:fld id="{89550DB6-8EC8-4619-827B-A9796CF5592A}" type="slidenum">
              <a:rPr lang="en-GB" smtClean="0"/>
              <a:t>30</a:t>
            </a:fld>
            <a:endParaRPr lang="en-GB"/>
          </a:p>
        </p:txBody>
      </p:sp>
    </p:spTree>
    <p:extLst>
      <p:ext uri="{BB962C8B-B14F-4D97-AF65-F5344CB8AC3E}">
        <p14:creationId xmlns:p14="http://schemas.microsoft.com/office/powerpoint/2010/main" val="1750285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77A4A-35A3-A0D5-3371-3395488A13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7D8F885-63FE-22A4-0ED3-19A4F8A3157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073BECF-8DF2-869C-958C-5045B9D2902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F4B745B-CC0C-071A-D49D-1AC8E112199E}"/>
              </a:ext>
            </a:extLst>
          </p:cNvPr>
          <p:cNvSpPr>
            <a:spLocks noGrp="1"/>
          </p:cNvSpPr>
          <p:nvPr>
            <p:ph type="sldNum" sz="quarter" idx="10"/>
          </p:nvPr>
        </p:nvSpPr>
        <p:spPr/>
        <p:txBody>
          <a:bodyPr/>
          <a:lstStyle/>
          <a:p>
            <a:fld id="{89550DB6-8EC8-4619-827B-A9796CF5592A}" type="slidenum">
              <a:rPr lang="en-GB" smtClean="0"/>
              <a:t>31</a:t>
            </a:fld>
            <a:endParaRPr lang="en-GB"/>
          </a:p>
        </p:txBody>
      </p:sp>
    </p:spTree>
    <p:extLst>
      <p:ext uri="{BB962C8B-B14F-4D97-AF65-F5344CB8AC3E}">
        <p14:creationId xmlns:p14="http://schemas.microsoft.com/office/powerpoint/2010/main" val="1516698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E50EE-E460-E347-6CAD-5A7776D53B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7E1592-814B-3617-6AE4-B3D29448859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E24E80-5C8D-0D81-7A1E-912C5800AD59}"/>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DC737EF2-55DC-7C86-BFEB-7B3AB038B53A}"/>
              </a:ext>
            </a:extLst>
          </p:cNvPr>
          <p:cNvSpPr>
            <a:spLocks noGrp="1"/>
          </p:cNvSpPr>
          <p:nvPr>
            <p:ph type="sldNum" sz="quarter" idx="10"/>
          </p:nvPr>
        </p:nvSpPr>
        <p:spPr/>
        <p:txBody>
          <a:bodyPr/>
          <a:lstStyle/>
          <a:p>
            <a:fld id="{89550DB6-8EC8-4619-827B-A9796CF5592A}" type="slidenum">
              <a:rPr lang="en-GB" smtClean="0"/>
              <a:t>32</a:t>
            </a:fld>
            <a:endParaRPr lang="en-GB"/>
          </a:p>
        </p:txBody>
      </p:sp>
    </p:spTree>
    <p:extLst>
      <p:ext uri="{BB962C8B-B14F-4D97-AF65-F5344CB8AC3E}">
        <p14:creationId xmlns:p14="http://schemas.microsoft.com/office/powerpoint/2010/main" val="864428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64F1C-D0E9-B6A5-8D2A-DBF7815C7A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802DFF-39BD-B8C8-FE69-517DC609D6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F795AC8-3921-7A40-AF94-B99671D4A026}"/>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07758271-08F5-3E88-8CB5-84CC1BB3DDF7}"/>
              </a:ext>
            </a:extLst>
          </p:cNvPr>
          <p:cNvSpPr>
            <a:spLocks noGrp="1"/>
          </p:cNvSpPr>
          <p:nvPr>
            <p:ph type="sldNum" sz="quarter" idx="10"/>
          </p:nvPr>
        </p:nvSpPr>
        <p:spPr/>
        <p:txBody>
          <a:bodyPr/>
          <a:lstStyle/>
          <a:p>
            <a:fld id="{89550DB6-8EC8-4619-827B-A9796CF5592A}" type="slidenum">
              <a:rPr lang="en-GB" smtClean="0"/>
              <a:t>33</a:t>
            </a:fld>
            <a:endParaRPr lang="en-GB"/>
          </a:p>
        </p:txBody>
      </p:sp>
    </p:spTree>
    <p:extLst>
      <p:ext uri="{BB962C8B-B14F-4D97-AF65-F5344CB8AC3E}">
        <p14:creationId xmlns:p14="http://schemas.microsoft.com/office/powerpoint/2010/main" val="2790054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8E23-BA47-21EF-F170-28DD87953F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B0CFCD7-170A-4519-B7C3-ECD98F9FD45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490072-3702-ADF3-0173-D204F9D6963D}"/>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C5A19508-D64F-789A-AE3A-B6F30511EEE0}"/>
              </a:ext>
            </a:extLst>
          </p:cNvPr>
          <p:cNvSpPr>
            <a:spLocks noGrp="1"/>
          </p:cNvSpPr>
          <p:nvPr>
            <p:ph type="sldNum" sz="quarter" idx="10"/>
          </p:nvPr>
        </p:nvSpPr>
        <p:spPr/>
        <p:txBody>
          <a:bodyPr/>
          <a:lstStyle/>
          <a:p>
            <a:fld id="{89550DB6-8EC8-4619-827B-A9796CF5592A}" type="slidenum">
              <a:rPr lang="en-GB" smtClean="0"/>
              <a:t>34</a:t>
            </a:fld>
            <a:endParaRPr lang="en-GB"/>
          </a:p>
        </p:txBody>
      </p:sp>
    </p:spTree>
    <p:extLst>
      <p:ext uri="{BB962C8B-B14F-4D97-AF65-F5344CB8AC3E}">
        <p14:creationId xmlns:p14="http://schemas.microsoft.com/office/powerpoint/2010/main" val="2505009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53F82-89D3-6408-D720-81D268F36C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756A25-A838-724E-A03F-019EF81E020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DC1DA5A-F61E-6B0E-3129-BD00BE4ECB97}"/>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E0FC38CA-DAF5-0DE6-1149-2A375FEF7395}"/>
              </a:ext>
            </a:extLst>
          </p:cNvPr>
          <p:cNvSpPr>
            <a:spLocks noGrp="1"/>
          </p:cNvSpPr>
          <p:nvPr>
            <p:ph type="sldNum" sz="quarter" idx="10"/>
          </p:nvPr>
        </p:nvSpPr>
        <p:spPr/>
        <p:txBody>
          <a:bodyPr/>
          <a:lstStyle/>
          <a:p>
            <a:fld id="{89550DB6-8EC8-4619-827B-A9796CF5592A}" type="slidenum">
              <a:rPr lang="en-GB" smtClean="0"/>
              <a:t>36</a:t>
            </a:fld>
            <a:endParaRPr lang="en-GB"/>
          </a:p>
        </p:txBody>
      </p:sp>
    </p:spTree>
    <p:extLst>
      <p:ext uri="{BB962C8B-B14F-4D97-AF65-F5344CB8AC3E}">
        <p14:creationId xmlns:p14="http://schemas.microsoft.com/office/powerpoint/2010/main" val="45900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C6B45-FE88-C1D0-4496-178D0487D6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0FA63F-E89A-0798-6B88-1861D978CE1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4537F16-F278-868C-FFD2-120636F0DE42}"/>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36DF571-166E-4F22-612D-1ED5597CB69F}"/>
              </a:ext>
            </a:extLst>
          </p:cNvPr>
          <p:cNvSpPr>
            <a:spLocks noGrp="1"/>
          </p:cNvSpPr>
          <p:nvPr>
            <p:ph type="sldNum" sz="quarter" idx="10"/>
          </p:nvPr>
        </p:nvSpPr>
        <p:spPr/>
        <p:txBody>
          <a:bodyPr/>
          <a:lstStyle/>
          <a:p>
            <a:fld id="{89550DB6-8EC8-4619-827B-A9796CF5592A}" type="slidenum">
              <a:rPr lang="en-GB" smtClean="0"/>
              <a:t>37</a:t>
            </a:fld>
            <a:endParaRPr lang="en-GB"/>
          </a:p>
        </p:txBody>
      </p:sp>
    </p:spTree>
    <p:extLst>
      <p:ext uri="{BB962C8B-B14F-4D97-AF65-F5344CB8AC3E}">
        <p14:creationId xmlns:p14="http://schemas.microsoft.com/office/powerpoint/2010/main" val="11720115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C051-8B3F-6C1F-5C26-E850F185E6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59C98F-9B3D-D114-4F15-D8F3445F64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30F1ACD-7D25-5BA4-F8DB-595E4CD37B31}"/>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3DAB5E52-39FF-02F8-AD3C-CDB3A3C2C5D8}"/>
              </a:ext>
            </a:extLst>
          </p:cNvPr>
          <p:cNvSpPr>
            <a:spLocks noGrp="1"/>
          </p:cNvSpPr>
          <p:nvPr>
            <p:ph type="sldNum" sz="quarter" idx="10"/>
          </p:nvPr>
        </p:nvSpPr>
        <p:spPr/>
        <p:txBody>
          <a:bodyPr/>
          <a:lstStyle/>
          <a:p>
            <a:fld id="{89550DB6-8EC8-4619-827B-A9796CF5592A}" type="slidenum">
              <a:rPr lang="en-GB" smtClean="0"/>
              <a:t>39</a:t>
            </a:fld>
            <a:endParaRPr lang="en-GB"/>
          </a:p>
        </p:txBody>
      </p:sp>
    </p:spTree>
    <p:extLst>
      <p:ext uri="{BB962C8B-B14F-4D97-AF65-F5344CB8AC3E}">
        <p14:creationId xmlns:p14="http://schemas.microsoft.com/office/powerpoint/2010/main" val="2312670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99EBA-ED94-CECD-8C2D-4CA622C5B5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A72AA99-DD54-97DB-288C-6CFF3F6A3E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691A354-8C0F-5262-DC21-DC3FFC96090C}"/>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9CE61738-1DD9-E13F-4D49-3A0EB4B1EA14}"/>
              </a:ext>
            </a:extLst>
          </p:cNvPr>
          <p:cNvSpPr>
            <a:spLocks noGrp="1"/>
          </p:cNvSpPr>
          <p:nvPr>
            <p:ph type="sldNum" sz="quarter" idx="10"/>
          </p:nvPr>
        </p:nvSpPr>
        <p:spPr/>
        <p:txBody>
          <a:bodyPr/>
          <a:lstStyle/>
          <a:p>
            <a:fld id="{89550DB6-8EC8-4619-827B-A9796CF5592A}" type="slidenum">
              <a:rPr lang="en-GB" smtClean="0"/>
              <a:t>40</a:t>
            </a:fld>
            <a:endParaRPr lang="en-GB"/>
          </a:p>
        </p:txBody>
      </p:sp>
    </p:spTree>
    <p:extLst>
      <p:ext uri="{BB962C8B-B14F-4D97-AF65-F5344CB8AC3E}">
        <p14:creationId xmlns:p14="http://schemas.microsoft.com/office/powerpoint/2010/main" val="1858241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BB513-4AAA-A401-A728-7687FD6939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66AA80-D004-4D32-F7B1-24F8D97D16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ECA0D0-B148-6C1B-3193-1595EC7E0B02}"/>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2AEB6B5D-14CD-4821-7E70-DB34E3DB9EC5}"/>
              </a:ext>
            </a:extLst>
          </p:cNvPr>
          <p:cNvSpPr>
            <a:spLocks noGrp="1"/>
          </p:cNvSpPr>
          <p:nvPr>
            <p:ph type="sldNum" sz="quarter" idx="10"/>
          </p:nvPr>
        </p:nvSpPr>
        <p:spPr/>
        <p:txBody>
          <a:bodyPr/>
          <a:lstStyle/>
          <a:p>
            <a:fld id="{89550DB6-8EC8-4619-827B-A9796CF5592A}" type="slidenum">
              <a:rPr lang="en-GB" smtClean="0"/>
              <a:t>41</a:t>
            </a:fld>
            <a:endParaRPr lang="en-GB"/>
          </a:p>
        </p:txBody>
      </p:sp>
    </p:spTree>
    <p:extLst>
      <p:ext uri="{BB962C8B-B14F-4D97-AF65-F5344CB8AC3E}">
        <p14:creationId xmlns:p14="http://schemas.microsoft.com/office/powerpoint/2010/main" val="3235546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Light" panose="020B04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6282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7200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Light" panose="020B04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Light" panose="020B04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Light" panose="020B0402020204020303" pitchFamily="34" charset="77"/>
              </a:defRPr>
            </a:lvl1pPr>
            <a:lvl2pPr marL="324000" indent="-156600">
              <a:lnSpc>
                <a:spcPts val="2440"/>
              </a:lnSpc>
              <a:spcBef>
                <a:spcPts val="0"/>
              </a:spcBef>
              <a:defRPr sz="1600" b="0" i="0" spc="50" baseline="0">
                <a:solidFill>
                  <a:srgbClr val="3D3D3D"/>
                </a:solidFill>
                <a:latin typeface="Futura PT Light" panose="020B04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Light" panose="020B04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Light" panose="020B04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Light" panose="020B04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Light" panose="020B0402020204020303" pitchFamily="34" charset="77"/>
              </a:rPr>
              <a:t>RGB </a:t>
            </a:r>
            <a:r>
              <a:rPr lang="de-DE" sz="900" b="0" i="0" spc="50" baseline="0" dirty="0">
                <a:solidFill>
                  <a:schemeClr val="bg1"/>
                </a:solidFill>
                <a:latin typeface="Futura PT Light" panose="020B0402020204020303" pitchFamily="34" charset="77"/>
              </a:rPr>
              <a:t>61,61,61</a:t>
            </a:r>
            <a:endParaRPr lang="de-DE" sz="900" b="0" i="0" spc="50" baseline="0" dirty="0">
              <a:solidFill>
                <a:schemeClr val="bg1"/>
              </a:solidFill>
              <a:effectLst/>
              <a:latin typeface="Futura PT Light" panose="020B0402020204020303" pitchFamily="34" charset="77"/>
            </a:endParaRPr>
          </a:p>
          <a:p>
            <a:pPr>
              <a:spcBef>
                <a:spcPts val="100"/>
              </a:spcBef>
            </a:pPr>
            <a:r>
              <a:rPr lang="de-DE" sz="900" b="0" i="0" spc="50" baseline="0" dirty="0">
                <a:solidFill>
                  <a:schemeClr val="bg1"/>
                </a:solidFill>
                <a:effectLst/>
                <a:latin typeface="Futura PT Light" panose="020B04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Light" panose="020B0402020204020303" pitchFamily="34" charset="77"/>
                <a:ea typeface="Roboto Medium" panose="02000000000000000000" pitchFamily="2" charset="0"/>
              </a:rPr>
              <a:t>RGB </a:t>
            </a:r>
            <a:r>
              <a:rPr lang="de-DE" sz="900" b="0" i="0" spc="50" baseline="0" dirty="0">
                <a:solidFill>
                  <a:schemeClr val="bg1"/>
                </a:solidFill>
                <a:latin typeface="Futura PT Light" panose="020B0402020204020303" pitchFamily="34" charset="77"/>
              </a:rPr>
              <a:t>0,134,214 </a:t>
            </a:r>
          </a:p>
          <a:p>
            <a:r>
              <a:rPr lang="de-DE" sz="900" b="0" i="0" spc="50" baseline="0" dirty="0">
                <a:solidFill>
                  <a:schemeClr val="bg1"/>
                </a:solidFill>
                <a:effectLst/>
                <a:latin typeface="Futura PT Light" panose="020B0402020204020303" pitchFamily="34" charset="77"/>
              </a:rPr>
              <a:t>HEX  </a:t>
            </a:r>
            <a:r>
              <a:rPr lang="de-DE" sz="900" b="0" i="0" spc="50" baseline="0" dirty="0">
                <a:solidFill>
                  <a:schemeClr val="bg1"/>
                </a:solidFill>
                <a:latin typeface="Futura PT Light" panose="020B0402020204020303" pitchFamily="34" charset="77"/>
              </a:rPr>
              <a:t>#0086d6</a:t>
            </a:r>
            <a:endParaRPr lang="de-DE" sz="900" b="0" i="0" spc="50" baseline="0" dirty="0">
              <a:solidFill>
                <a:schemeClr val="bg1"/>
              </a:solidFill>
              <a:effectLst/>
              <a:latin typeface="Futura PT Light" panose="020B04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Futura </a:t>
            </a:r>
            <a:r>
              <a:rPr lang="de-CH" sz="1600" b="0" i="0" kern="1200" spc="50" dirty="0" err="1">
                <a:solidFill>
                  <a:schemeClr val="tx1"/>
                </a:solidFill>
                <a:effectLst/>
                <a:latin typeface="Futura PT Light" panose="020B0402020204020303" pitchFamily="34" charset="77"/>
                <a:ea typeface="+mn-ea"/>
                <a:cs typeface="+mn-cs"/>
              </a:rPr>
              <a:t>std</a:t>
            </a:r>
            <a:r>
              <a:rPr lang="de-CH" sz="1600" b="0" i="0" kern="1200" spc="50" dirty="0">
                <a:solidFill>
                  <a:schemeClr val="tx1"/>
                </a:solidFill>
                <a:effectLst/>
                <a:latin typeface="Futura PT Light" panose="020B04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Light" panose="020B04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 «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&amp; ‘ () * + , -  . / 0 1 2 3 4</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5 6 7 8 9 : ; &lt; = &gt; ? @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_</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 ¢ £ ¤ ¥ ¦ § ¨ © ª « ¬ ® ¯ </a:t>
            </a:r>
            <a:r>
              <a:rPr lang="es-ES" sz="1600" b="0" i="0" kern="1200" spc="50" dirty="0">
                <a:solidFill>
                  <a:schemeClr val="tx1"/>
                </a:solidFill>
                <a:effectLst/>
                <a:latin typeface="Futura PT Light" panose="020B0402020204020303" pitchFamily="34" charset="77"/>
                <a:ea typeface="+mn-ea"/>
                <a:cs typeface="+mn-cs"/>
              </a:rPr>
              <a:t>° ± ² ³ ´ µ ¶ · ¸ ¹ º » ¼ ½ ¾ ¿ </a:t>
            </a:r>
            <a:r>
              <a:rPr lang="pt-BR" sz="1600" b="0" i="0" kern="1200" spc="50" dirty="0">
                <a:solidFill>
                  <a:schemeClr val="tx1"/>
                </a:solidFill>
                <a:effectLst/>
                <a:latin typeface="Futura PT Light" panose="020B0402020204020303" pitchFamily="34" charset="77"/>
                <a:ea typeface="+mn-ea"/>
                <a:cs typeface="+mn-cs"/>
              </a:rPr>
              <a:t>À Á Â Ã Ä Å Æ Ç È É Ê Ë Ì Í Î Ï </a:t>
            </a:r>
            <a:r>
              <a:rPr lang="de-CH" sz="1600" b="0" i="0" kern="1200" spc="50" dirty="0">
                <a:solidFill>
                  <a:schemeClr val="tx1"/>
                </a:solidFill>
                <a:effectLst/>
                <a:latin typeface="Futura PT Light" panose="020B0402020204020303" pitchFamily="34" charset="77"/>
                <a:ea typeface="+mn-ea"/>
                <a:cs typeface="+mn-cs"/>
              </a:rPr>
              <a:t>Ð Ñ Ò Ó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ß</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à á </a:t>
            </a:r>
            <a:r>
              <a:rPr lang="pt-BR" sz="1600" b="0" i="0" kern="1200" spc="50" dirty="0" err="1">
                <a:solidFill>
                  <a:schemeClr val="tx1"/>
                </a:solidFill>
                <a:effectLst/>
                <a:latin typeface="Futura PT Light" panose="020B0402020204020303" pitchFamily="34" charset="77"/>
                <a:ea typeface="+mn-ea"/>
                <a:cs typeface="+mn-cs"/>
              </a:rPr>
              <a:t>â</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ã</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ä</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å</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æ</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ç</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è</a:t>
            </a:r>
            <a:r>
              <a:rPr lang="pt-BR" sz="1600" b="0" i="0" kern="1200" spc="50" dirty="0">
                <a:solidFill>
                  <a:schemeClr val="tx1"/>
                </a:solidFill>
                <a:effectLst/>
                <a:latin typeface="Futura PT Light" panose="020B0402020204020303" pitchFamily="34" charset="77"/>
                <a:ea typeface="+mn-ea"/>
                <a:cs typeface="+mn-cs"/>
              </a:rPr>
              <a:t> é </a:t>
            </a:r>
            <a:r>
              <a:rPr lang="pt-BR" sz="1600" b="0" i="0" kern="1200" spc="50" dirty="0" err="1">
                <a:solidFill>
                  <a:schemeClr val="tx1"/>
                </a:solidFill>
                <a:effectLst/>
                <a:latin typeface="Futura PT Light" panose="020B0402020204020303" pitchFamily="34" charset="77"/>
                <a:ea typeface="+mn-ea"/>
                <a:cs typeface="+mn-cs"/>
              </a:rPr>
              <a:t>ê</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ë</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ì</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í</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î</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ï</a:t>
            </a:r>
            <a:r>
              <a:rPr lang="pt-BR"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ð</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ñ</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ò</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ó</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ƒ</a:t>
            </a:r>
            <a:r>
              <a:rPr lang="de-CH" sz="1600" b="0" i="0" kern="1200" spc="50" dirty="0">
                <a:solidFill>
                  <a:schemeClr val="tx1"/>
                </a:solidFill>
                <a:effectLst/>
                <a:latin typeface="Futura PT Light" panose="020B0402020204020303" pitchFamily="34" charset="77"/>
                <a:ea typeface="+mn-ea"/>
                <a:cs typeface="+mn-cs"/>
              </a:rPr>
              <a:t> – — ‘  ’ ‚ “ ” „ † ‡ • … ‰ € ™</a:t>
            </a:r>
            <a:endParaRPr lang="de-CH" sz="1600" b="0" i="0" u="none" kern="1200" spc="50" dirty="0">
              <a:solidFill>
                <a:schemeClr val="tx1"/>
              </a:solidFill>
              <a:effectLst/>
              <a:latin typeface="Futura PT Light" panose="020B04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636B257-9394-AD4D-A1D7-F545BB8DFE5B}"/>
              </a:ext>
            </a:extLst>
          </p:cNvPr>
          <p:cNvSpPr>
            <a:spLocks noGrp="1"/>
          </p:cNvSpPr>
          <p:nvPr>
            <p:ph type="dt" sz="half" idx="10"/>
          </p:nvPr>
        </p:nvSpPr>
        <p:spPr/>
        <p:txBody>
          <a:bodyPr/>
          <a:lstStyle/>
          <a:p>
            <a:fld id="{246AF71F-4015-4673-B748-D7FA7EC96B25}" type="datetimeFigureOut">
              <a:rPr lang="en-GB" smtClean="0"/>
              <a:t>03/07/2026</a:t>
            </a:fld>
            <a:endParaRPr lang="en-GB"/>
          </a:p>
        </p:txBody>
      </p:sp>
      <p:sp>
        <p:nvSpPr>
          <p:cNvPr id="3" name="Fußzeilenplatzhalter 2">
            <a:extLst>
              <a:ext uri="{FF2B5EF4-FFF2-40B4-BE49-F238E27FC236}">
                <a16:creationId xmlns:a16="http://schemas.microsoft.com/office/drawing/2014/main" id="{001AE1B6-E812-C244-B9E3-68BFF51A7E10}"/>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4CAE1EAA-029D-5241-96F7-C51CC829D25A}"/>
              </a:ext>
            </a:extLst>
          </p:cNvPr>
          <p:cNvSpPr>
            <a:spLocks noGrp="1"/>
          </p:cNvSpPr>
          <p:nvPr>
            <p:ph type="sldNum" sz="quarter" idx="12"/>
          </p:nvPr>
        </p:nvSpPr>
        <p:spPr/>
        <p:txBody>
          <a:bodyPr/>
          <a:lstStyle/>
          <a:p>
            <a:fld id="{982088F9-ACCA-4C49-BD72-BC666A9B9FA5}" type="slidenum">
              <a:rPr lang="en-GB" smtClean="0"/>
              <a:t>‹Nr.›</a:t>
            </a:fld>
            <a:endParaRPr lang="en-GB"/>
          </a:p>
        </p:txBody>
      </p:sp>
    </p:spTree>
    <p:extLst>
      <p:ext uri="{BB962C8B-B14F-4D97-AF65-F5344CB8AC3E}">
        <p14:creationId xmlns:p14="http://schemas.microsoft.com/office/powerpoint/2010/main" val="94468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rgbClr val="3D3D3D"/>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Light" panose="020B0402020204020303" pitchFamily="34" charset="77"/>
            </a:endParaRPr>
          </a:p>
        </p:txBody>
      </p:sp>
      <p:pic>
        <p:nvPicPr>
          <p:cNvPr id="4" name="Grafik 3">
            <a:extLst>
              <a:ext uri="{FF2B5EF4-FFF2-40B4-BE49-F238E27FC236}">
                <a16:creationId xmlns:a16="http://schemas.microsoft.com/office/drawing/2014/main" id="{425DBBD4-7017-8BB3-5353-A041A7A33DB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419199" y="361061"/>
            <a:ext cx="1545385" cy="472322"/>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12" r:id="rId1"/>
    <p:sldLayoutId id="2147483717" r:id="rId2"/>
    <p:sldLayoutId id="2147483709" r:id="rId3"/>
    <p:sldLayoutId id="2147483710" r:id="rId4"/>
    <p:sldLayoutId id="2147483722" r:id="rId5"/>
    <p:sldLayoutId id="2147483714" r:id="rId6"/>
    <p:sldLayoutId id="2147483713" r:id="rId7"/>
    <p:sldLayoutId id="2147483715" r:id="rId8"/>
    <p:sldLayoutId id="2147483716" r:id="rId9"/>
    <p:sldLayoutId id="2147483711" r:id="rId10"/>
    <p:sldLayoutId id="2147483708" r:id="rId11"/>
    <p:sldLayoutId id="2147483721" r:id="rId12"/>
    <p:sldLayoutId id="2147483718" r:id="rId13"/>
    <p:sldLayoutId id="2147483719" r:id="rId14"/>
    <p:sldLayoutId id="2147483723" r:id="rId15"/>
    <p:sldLayoutId id="2147483703" r:id="rId16"/>
    <p:sldLayoutId id="214748372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8.png"/><Relationship Id="rId7" Type="http://schemas.microsoft.com/office/2007/relationships/hdphoto" Target="../media/hdphoto2.wdp"/><Relationship Id="rId12"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png"/><Relationship Id="rId10" Type="http://schemas.openxmlformats.org/officeDocument/2006/relationships/image" Target="../media/image53.png"/><Relationship Id="rId4" Type="http://schemas.microsoft.com/office/2007/relationships/hdphoto" Target="../media/hdphoto1.wdp"/><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jpeg"/><Relationship Id="rId7" Type="http://schemas.microsoft.com/office/2007/relationships/hdphoto" Target="../media/hdphoto4.wdp"/><Relationship Id="rId12"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61.png"/><Relationship Id="rId11" Type="http://schemas.openxmlformats.org/officeDocument/2006/relationships/image" Target="../media/image64.png"/><Relationship Id="rId5" Type="http://schemas.microsoft.com/office/2007/relationships/hdphoto" Target="../media/hdphoto3.wdp"/><Relationship Id="rId10" Type="http://schemas.openxmlformats.org/officeDocument/2006/relationships/image" Target="../media/image63.png"/><Relationship Id="rId4" Type="http://schemas.openxmlformats.org/officeDocument/2006/relationships/image" Target="../media/image60.png"/><Relationship Id="rId9"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81.jpeg"/><Relationship Id="rId4" Type="http://schemas.openxmlformats.org/officeDocument/2006/relationships/image" Target="../media/image80.jpeg"/></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86.jpeg"/><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94" y="1209675"/>
            <a:ext cx="12195094" cy="5635368"/>
          </a:xfrm>
          <a:prstGeom prst="rect">
            <a:avLst/>
          </a:prstGeom>
        </p:spPr>
      </p:pic>
      <p:sp>
        <p:nvSpPr>
          <p:cNvPr id="3" name="Textplatzhalter 2">
            <a:extLst>
              <a:ext uri="{FF2B5EF4-FFF2-40B4-BE49-F238E27FC236}">
                <a16:creationId xmlns:a16="http://schemas.microsoft.com/office/drawing/2014/main" id="{C5E94EF3-25C2-F983-5AFE-31E150487534}"/>
              </a:ext>
            </a:extLst>
          </p:cNvPr>
          <p:cNvSpPr>
            <a:spLocks noGrp="1"/>
          </p:cNvSpPr>
          <p:nvPr>
            <p:ph type="body" sz="quarter" idx="12"/>
          </p:nvPr>
        </p:nvSpPr>
        <p:spPr/>
        <p:txBody>
          <a:bodyPr/>
          <a:lstStyle/>
          <a:p>
            <a:r>
              <a:rPr lang="de-DE" dirty="0"/>
              <a:t>TOPIC</a:t>
            </a:r>
          </a:p>
        </p:txBody>
      </p:sp>
      <p:sp>
        <p:nvSpPr>
          <p:cNvPr id="2" name="Bildplatzhalter 1"/>
          <p:cNvSpPr>
            <a:spLocks noGrp="1"/>
          </p:cNvSpPr>
          <p:nvPr>
            <p:ph type="pic" sz="quarter" idx="30"/>
          </p:nvPr>
        </p:nvSpPr>
        <p:spPr/>
        <p:txBody>
          <a:bodyPr/>
          <a:lstStyle/>
          <a:p>
            <a:endParaRPr lang="de-DE"/>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94" y="1209676"/>
            <a:ext cx="12195093" cy="3931088"/>
          </a:xfrm>
          <a:prstGeom prst="rect">
            <a:avLst/>
          </a:prstGeom>
        </p:spPr>
      </p:pic>
      <p:sp>
        <p:nvSpPr>
          <p:cNvPr id="7" name="Textplatzhalter 2">
            <a:extLst>
              <a:ext uri="{FF2B5EF4-FFF2-40B4-BE49-F238E27FC236}">
                <a16:creationId xmlns:a16="http://schemas.microsoft.com/office/drawing/2014/main" id="{C5E94EF3-25C2-F983-5AFE-31E150487534}"/>
              </a:ext>
            </a:extLst>
          </p:cNvPr>
          <p:cNvSpPr>
            <a:spLocks noGrp="1"/>
          </p:cNvSpPr>
          <p:nvPr/>
        </p:nvSpPr>
        <p:spPr>
          <a:xfrm>
            <a:off x="587375" y="4652591"/>
            <a:ext cx="11017249" cy="7566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8000" b="1" i="0" kern="1200" cap="all" baseline="0">
                <a:solidFill>
                  <a:schemeClr val="bg1"/>
                </a:solidFill>
                <a:latin typeface="Futura PT Demi" panose="020B05020202040203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0" dirty="0">
                <a:solidFill>
                  <a:srgbClr val="3D3D3D"/>
                </a:solidFill>
              </a:rPr>
              <a:t>ACCESSOIRES</a:t>
            </a:r>
          </a:p>
        </p:txBody>
      </p:sp>
      <p:pic>
        <p:nvPicPr>
          <p:cNvPr id="9" name="Grafik 8" descr="Ein Bild, das Elektronik enthält.&#10;&#10;Automatisch generierte Beschreibung">
            <a:extLst>
              <a:ext uri="{FF2B5EF4-FFF2-40B4-BE49-F238E27FC236}">
                <a16:creationId xmlns:a16="http://schemas.microsoft.com/office/drawing/2014/main" id="{C372A1F4-61E2-4E60-F2EA-486B86494C0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53315" y="869984"/>
            <a:ext cx="3096344" cy="3956648"/>
          </a:xfrm>
          <a:prstGeom prst="rect">
            <a:avLst/>
          </a:prstGeom>
        </p:spPr>
      </p:pic>
      <p:pic>
        <p:nvPicPr>
          <p:cNvPr id="10" name="Grafik 9" descr="Ein Bild, das Elektronik, Elektronisches Gerät, Kabel, Gerät enthält.&#10;&#10;Automatisch generierte Beschreibung">
            <a:extLst>
              <a:ext uri="{FF2B5EF4-FFF2-40B4-BE49-F238E27FC236}">
                <a16:creationId xmlns:a16="http://schemas.microsoft.com/office/drawing/2014/main" id="{80DD1B09-2D96-9C3B-9B1A-7A89281F08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68955" y="1489745"/>
            <a:ext cx="1886092" cy="3454048"/>
          </a:xfrm>
          <a:prstGeom prst="rect">
            <a:avLst/>
          </a:prstGeom>
        </p:spPr>
      </p:pic>
      <p:pic>
        <p:nvPicPr>
          <p:cNvPr id="11" name="Grafik 10" descr="Ein Bild, das Computermaus, Maus enthält.&#10;&#10;Automatisch generierte Beschreibung">
            <a:extLst>
              <a:ext uri="{FF2B5EF4-FFF2-40B4-BE49-F238E27FC236}">
                <a16:creationId xmlns:a16="http://schemas.microsoft.com/office/drawing/2014/main" id="{DC0D8DA5-E343-B52B-C0E6-B5C33FDFF75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32444" y="1547937"/>
            <a:ext cx="2101575" cy="3090552"/>
          </a:xfrm>
          <a:prstGeom prst="rect">
            <a:avLst/>
          </a:prstGeom>
        </p:spPr>
      </p:pic>
      <p:sp>
        <p:nvSpPr>
          <p:cNvPr id="12" name="Rechteck 11">
            <a:extLst>
              <a:ext uri="{FF2B5EF4-FFF2-40B4-BE49-F238E27FC236}">
                <a16:creationId xmlns:a16="http://schemas.microsoft.com/office/drawing/2014/main" id="{BC6E85F7-F9B5-7947-F401-4954C2AC8E60}"/>
              </a:ext>
            </a:extLst>
          </p:cNvPr>
          <p:cNvSpPr/>
          <p:nvPr/>
        </p:nvSpPr>
        <p:spPr>
          <a:xfrm>
            <a:off x="537314" y="5677679"/>
            <a:ext cx="8655029" cy="584775"/>
          </a:xfrm>
          <a:prstGeom prst="rect">
            <a:avLst/>
          </a:prstGeom>
          <a:noFill/>
        </p:spPr>
        <p:txBody>
          <a:bodyPr wrap="square" rtlCol="0">
            <a:spAutoFit/>
          </a:bodyPr>
          <a:lstStyle/>
          <a:p>
            <a:r>
              <a:rPr lang="fr-FR" sz="3200" dirty="0">
                <a:solidFill>
                  <a:schemeClr val="tx1">
                    <a:lumMod val="75000"/>
                    <a:lumOff val="25000"/>
                  </a:schemeClr>
                </a:solidFill>
                <a:latin typeface="Futura Std Light" panose="020B0402020204020303" pitchFamily="34" charset="0"/>
                <a:cs typeface="Futura Medium" panose="020B0602020204020303" pitchFamily="34" charset="-79"/>
              </a:rPr>
              <a:t>Optimisent le travail au quotidien - partout</a:t>
            </a:r>
            <a:endParaRPr lang="de-DE" sz="3200" dirty="0">
              <a:solidFill>
                <a:schemeClr val="tx1">
                  <a:lumMod val="75000"/>
                  <a:lumOff val="25000"/>
                </a:schemeClr>
              </a:solidFill>
              <a:latin typeface="Futura Std Light" panose="020B0402020204020303" pitchFamily="34" charset="0"/>
              <a:cs typeface="Futura Medium" panose="020B0602020204020303" pitchFamily="34" charset="-79"/>
            </a:endParaRPr>
          </a:p>
        </p:txBody>
      </p:sp>
    </p:spTree>
    <p:extLst>
      <p:ext uri="{BB962C8B-B14F-4D97-AF65-F5344CB8AC3E}">
        <p14:creationId xmlns:p14="http://schemas.microsoft.com/office/powerpoint/2010/main" val="1624511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B4C3FEB2-3F15-EA75-4B23-4AA90C67D081}"/>
              </a:ext>
            </a:extLst>
          </p:cNvPr>
          <p:cNvSpPr>
            <a:spLocks noGrp="1"/>
          </p:cNvSpPr>
          <p:nvPr>
            <p:ph type="body" sz="quarter" idx="11"/>
          </p:nvPr>
        </p:nvSpPr>
        <p:spPr/>
        <p:txBody>
          <a:bodyPr/>
          <a:lstStyle/>
          <a:p>
            <a:r>
              <a:rPr lang="de-DE" dirty="0">
                <a:solidFill>
                  <a:srgbClr val="3D3D3D"/>
                </a:solidFill>
              </a:rPr>
              <a:t>CONNECTIVITÉ</a:t>
            </a:r>
          </a:p>
          <a:p>
            <a:pPr lvl="1"/>
            <a:r>
              <a:rPr lang="de-DE" dirty="0" err="1"/>
              <a:t>Adaptateurs</a:t>
            </a:r>
            <a:r>
              <a:rPr lang="de-DE" dirty="0"/>
              <a:t> • Hubs </a:t>
            </a:r>
            <a:r>
              <a:rPr lang="de-DE" dirty="0" err="1"/>
              <a:t>multifonctionnels</a:t>
            </a:r>
            <a:r>
              <a:rPr lang="de-DE" dirty="0"/>
              <a:t>• </a:t>
            </a:r>
            <a:r>
              <a:rPr lang="de-DE" dirty="0" err="1"/>
              <a:t>Stations</a:t>
            </a:r>
            <a:r>
              <a:rPr lang="de-DE" dirty="0"/>
              <a:t> </a:t>
            </a:r>
            <a:r>
              <a:rPr lang="de-DE" dirty="0" err="1"/>
              <a:t>d'amarrage</a:t>
            </a:r>
            <a:endParaRPr lang="de-DE" dirty="0"/>
          </a:p>
          <a:p>
            <a:r>
              <a:rPr lang="de-DE" dirty="0"/>
              <a:t>CHARGERS</a:t>
            </a:r>
          </a:p>
          <a:p>
            <a:pPr lvl="1"/>
            <a:r>
              <a:rPr lang="de-DE" dirty="0" err="1"/>
              <a:t>Voiture</a:t>
            </a:r>
            <a:r>
              <a:rPr lang="de-DE" dirty="0"/>
              <a:t> • Compact • Voyage • Bureau</a:t>
            </a:r>
          </a:p>
          <a:p>
            <a:r>
              <a:rPr lang="de-DE" dirty="0"/>
              <a:t>ENTRÉE</a:t>
            </a:r>
          </a:p>
          <a:p>
            <a:pPr lvl="1"/>
            <a:r>
              <a:rPr lang="de-DE" dirty="0" err="1"/>
              <a:t>Souris</a:t>
            </a:r>
            <a:r>
              <a:rPr lang="de-DE" dirty="0"/>
              <a:t> </a:t>
            </a:r>
            <a:r>
              <a:rPr lang="de-DE" dirty="0" err="1"/>
              <a:t>câblées</a:t>
            </a:r>
            <a:r>
              <a:rPr lang="de-DE" dirty="0"/>
              <a:t>• </a:t>
            </a:r>
            <a:r>
              <a:rPr lang="de-DE" dirty="0" err="1"/>
              <a:t>Souris</a:t>
            </a:r>
            <a:r>
              <a:rPr lang="de-DE" dirty="0"/>
              <a:t> </a:t>
            </a:r>
            <a:r>
              <a:rPr lang="de-DE" dirty="0" err="1"/>
              <a:t>sans</a:t>
            </a:r>
            <a:r>
              <a:rPr lang="de-DE" dirty="0"/>
              <a:t> </a:t>
            </a:r>
            <a:r>
              <a:rPr lang="de-DE" dirty="0" err="1"/>
              <a:t>fil</a:t>
            </a:r>
            <a:r>
              <a:rPr lang="de-DE" dirty="0"/>
              <a:t>• </a:t>
            </a:r>
            <a:r>
              <a:rPr lang="de-DE" dirty="0" err="1"/>
              <a:t>Présentateur</a:t>
            </a:r>
            <a:r>
              <a:rPr lang="de-DE" dirty="0"/>
              <a:t> • Stylet</a:t>
            </a:r>
          </a:p>
          <a:p>
            <a:r>
              <a:rPr lang="de-DE" dirty="0"/>
              <a:t>AUDIO/VIDEO</a:t>
            </a:r>
          </a:p>
          <a:p>
            <a:pPr lvl="1"/>
            <a:r>
              <a:rPr lang="de-DE" dirty="0"/>
              <a:t>Webcams • Accessoires </a:t>
            </a:r>
            <a:r>
              <a:rPr lang="de-DE" dirty="0" err="1"/>
              <a:t>pour</a:t>
            </a:r>
            <a:r>
              <a:rPr lang="de-DE" dirty="0"/>
              <a:t> </a:t>
            </a:r>
            <a:r>
              <a:rPr lang="de-DE" dirty="0" err="1"/>
              <a:t>webcams</a:t>
            </a:r>
            <a:endParaRPr lang="de-DE" dirty="0"/>
          </a:p>
          <a:p>
            <a:r>
              <a:rPr lang="de-DE" dirty="0">
                <a:solidFill>
                  <a:srgbClr val="3D3D3D"/>
                </a:solidFill>
              </a:rPr>
              <a:t>CÂBLES DE </a:t>
            </a:r>
            <a:r>
              <a:rPr lang="de-DE" dirty="0" err="1">
                <a:solidFill>
                  <a:srgbClr val="3D3D3D"/>
                </a:solidFill>
              </a:rPr>
              <a:t>SéCURITé</a:t>
            </a:r>
            <a:endParaRPr lang="de-DE" dirty="0">
              <a:solidFill>
                <a:srgbClr val="3D3D3D"/>
              </a:solidFill>
            </a:endParaRPr>
          </a:p>
          <a:p>
            <a:pPr lvl="1"/>
            <a:r>
              <a:rPr lang="de-DE" dirty="0" err="1"/>
              <a:t>Universel</a:t>
            </a:r>
            <a:r>
              <a:rPr lang="de-DE" dirty="0"/>
              <a:t> • Nano • Cale• T-Lock • </a:t>
            </a:r>
            <a:r>
              <a:rPr lang="de-DE" dirty="0" err="1"/>
              <a:t>Outils</a:t>
            </a:r>
            <a:endParaRPr lang="de-DE" dirty="0"/>
          </a:p>
        </p:txBody>
      </p:sp>
      <p:sp>
        <p:nvSpPr>
          <p:cNvPr id="6" name="Textfeld 5">
            <a:extLst>
              <a:ext uri="{FF2B5EF4-FFF2-40B4-BE49-F238E27FC236}">
                <a16:creationId xmlns:a16="http://schemas.microsoft.com/office/drawing/2014/main" id="{9DB855D6-0D57-23CB-6E44-DCF596A3231C}"/>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CONTENT</a:t>
            </a:r>
          </a:p>
        </p:txBody>
      </p:sp>
    </p:spTree>
    <p:extLst>
      <p:ext uri="{BB962C8B-B14F-4D97-AF65-F5344CB8AC3E}">
        <p14:creationId xmlns:p14="http://schemas.microsoft.com/office/powerpoint/2010/main" val="313324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platzhalter 15">
            <a:extLst>
              <a:ext uri="{FF2B5EF4-FFF2-40B4-BE49-F238E27FC236}">
                <a16:creationId xmlns:a16="http://schemas.microsoft.com/office/drawing/2014/main" id="{801C3125-F87A-821A-E33B-D04232BBA836}"/>
              </a:ext>
            </a:extLst>
          </p:cNvPr>
          <p:cNvSpPr>
            <a:spLocks noGrp="1"/>
          </p:cNvSpPr>
          <p:nvPr>
            <p:ph type="body" sz="quarter" idx="11"/>
          </p:nvPr>
        </p:nvSpPr>
        <p:spPr>
          <a:xfrm>
            <a:off x="524704" y="3068960"/>
            <a:ext cx="4167139" cy="2736850"/>
          </a:xfrm>
        </p:spPr>
        <p:txBody>
          <a:bodyPr/>
          <a:lstStyle/>
          <a:p>
            <a:r>
              <a:rPr lang="fr-FR" dirty="0"/>
              <a:t>Les ordinateurs mobiles sont de plus en plus ce que l'on attend d'eux : mobiles ! La plupart du temps, cela signifie également que la connectivité externe est moins prise en charge. Et si nous utilisons des ordinateurs portables pour le travail, ils ne sont souvent pas déplacés, mais restent sur le bureau. Il est facile de les installer et de les cacher en cas de besoin d'espace, mais ils manquent encore d'options pour connecter des appareils externes.</a:t>
            </a:r>
            <a:endParaRPr lang="de-DE" dirty="0"/>
          </a:p>
        </p:txBody>
      </p:sp>
      <p:sp>
        <p:nvSpPr>
          <p:cNvPr id="4" name="Textfeld 3">
            <a:extLst>
              <a:ext uri="{FF2B5EF4-FFF2-40B4-BE49-F238E27FC236}">
                <a16:creationId xmlns:a16="http://schemas.microsoft.com/office/drawing/2014/main" id="{9F681CE7-53E0-A5A5-2E56-5FECF274C9E7}"/>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solidFill>
                  <a:srgbClr val="3D3D3D"/>
                </a:solidFill>
                <a:latin typeface="Futura PT Demi" panose="020B0502020204020303" pitchFamily="34" charset="77"/>
              </a:rPr>
              <a:t>CONNECTIVITÉ</a:t>
            </a:r>
          </a:p>
        </p:txBody>
      </p:sp>
      <p:pic>
        <p:nvPicPr>
          <p:cNvPr id="7" name="Picture 4" descr="Microsoft Surface Laptop 4 13.5 – Intel- &amp; AMD-Version im Vergleich">
            <a:extLst>
              <a:ext uri="{FF2B5EF4-FFF2-40B4-BE49-F238E27FC236}">
                <a16:creationId xmlns:a16="http://schemas.microsoft.com/office/drawing/2014/main" id="{3F29A2AF-0550-E697-121D-29FAB3A87E0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023991" y="3068960"/>
            <a:ext cx="5392421" cy="3168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29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037004"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VERS ETHERNET MINI ADAPTATEUR AVEC PD (100W)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Prend en charge les écrans externes d'une résolution allant jusqu'à 8k avec un taux de rafraîchissement allant jusqu'à 60 Hz</a:t>
            </a:r>
          </a:p>
          <a:p>
            <a:pPr lvl="1">
              <a:lnSpc>
                <a:spcPts val="2840"/>
              </a:lnSpc>
            </a:pPr>
            <a:r>
              <a:rPr lang="fr-FR" dirty="0">
                <a:latin typeface="Futura PT Light" panose="020B0402020204020303" pitchFamily="34" charset="0"/>
              </a:rPr>
              <a:t>1x port d'alimentation USB-C (100W)</a:t>
            </a:r>
          </a:p>
          <a:p>
            <a:pPr lvl="1">
              <a:lnSpc>
                <a:spcPts val="2840"/>
              </a:lnSpc>
            </a:pPr>
            <a:r>
              <a:rPr lang="fr-FR" dirty="0">
                <a:latin typeface="Futura PT Light" panose="020B0402020204020303" pitchFamily="34" charset="0"/>
              </a:rPr>
              <a:t>Boîtier métallique compact, très pratique pour les déplacements et l'utilisation mobile</a:t>
            </a:r>
          </a:p>
          <a:p>
            <a:pPr lvl="1">
              <a:lnSpc>
                <a:spcPts val="2840"/>
              </a:lnSpc>
            </a:pPr>
            <a:r>
              <a:rPr lang="fr-FR" dirty="0">
                <a:latin typeface="Futura PT Light" panose="020B0402020204020303" pitchFamily="34" charset="0"/>
              </a:rPr>
              <a:t>Idéal pour connecter l'ordinateur portable à un écran externe pour des présentations ou une meilleure visibilité</a:t>
            </a:r>
            <a:endParaRPr lang="de-DE" dirty="0">
              <a:latin typeface="Futura PT Light" panose="020B0402020204020303" pitchFamily="34" charset="0"/>
            </a:endParaRPr>
          </a:p>
        </p:txBody>
      </p:sp>
      <p:pic>
        <p:nvPicPr>
          <p:cNvPr id="4" name="Grafik 3"/>
          <p:cNvPicPr>
            <a:picLocks noChangeAspect="1"/>
          </p:cNvPicPr>
          <p:nvPr/>
        </p:nvPicPr>
        <p:blipFill>
          <a:blip r:embed="rId3"/>
          <a:stretch>
            <a:fillRect/>
          </a:stretch>
        </p:blipFill>
        <p:spPr>
          <a:xfrm>
            <a:off x="7860196" y="2973145"/>
            <a:ext cx="3456384" cy="2694346"/>
          </a:xfrm>
          <a:prstGeom prst="rect">
            <a:avLst/>
          </a:prstGeom>
        </p:spPr>
      </p:pic>
      <p:sp>
        <p:nvSpPr>
          <p:cNvPr id="16" name="Rechteck 15">
            <a:extLst>
              <a:ext uri="{FF2B5EF4-FFF2-40B4-BE49-F238E27FC236}">
                <a16:creationId xmlns:a16="http://schemas.microsoft.com/office/drawing/2014/main" id="{24757204-5097-4775-1EE3-163B101FDADD}"/>
              </a:ext>
            </a:extLst>
          </p:cNvPr>
          <p:cNvSpPr/>
          <p:nvPr/>
        </p:nvSpPr>
        <p:spPr>
          <a:xfrm>
            <a:off x="547056" y="2996952"/>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D32046</a:t>
            </a:r>
          </a:p>
        </p:txBody>
      </p:sp>
    </p:spTree>
    <p:extLst>
      <p:ext uri="{BB962C8B-B14F-4D97-AF65-F5344CB8AC3E}">
        <p14:creationId xmlns:p14="http://schemas.microsoft.com/office/powerpoint/2010/main" val="3255543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8100900"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VERS HDMI MINI ADAPTATEUR AVEC PD (4K/100W)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Prend en charge les écrans externes d'une résolution allant jusqu'à 4k avec un taux de rafraîchissement allant jusqu'à 60 Hz</a:t>
            </a:r>
          </a:p>
          <a:p>
            <a:pPr lvl="1">
              <a:lnSpc>
                <a:spcPts val="2840"/>
              </a:lnSpc>
            </a:pPr>
            <a:r>
              <a:rPr lang="fr-FR" dirty="0">
                <a:latin typeface="Futura PT Light" panose="020B0402020204020303" pitchFamily="34" charset="0"/>
              </a:rPr>
              <a:t>1x port d'alimentation USB-C (100W)</a:t>
            </a:r>
          </a:p>
          <a:p>
            <a:pPr lvl="1">
              <a:lnSpc>
                <a:spcPts val="2840"/>
              </a:lnSpc>
            </a:pPr>
            <a:r>
              <a:rPr lang="fr-FR" dirty="0">
                <a:latin typeface="Futura PT Light" panose="020B0402020204020303" pitchFamily="34" charset="0"/>
              </a:rPr>
              <a:t>Boîtier métallique compact, très pratique pour les déplacements et l'utilisation mobile</a:t>
            </a:r>
          </a:p>
          <a:p>
            <a:pPr lvl="1">
              <a:lnSpc>
                <a:spcPts val="2840"/>
              </a:lnSpc>
            </a:pPr>
            <a:r>
              <a:rPr lang="fr-FR" dirty="0">
                <a:latin typeface="Futura PT Light" panose="020B0402020204020303" pitchFamily="34" charset="0"/>
              </a:rPr>
              <a:t>Idéal pour connecter l'ordinateur portable à un écran externe pour des présentations ou une meilleure visibilité</a:t>
            </a:r>
            <a:endParaRPr lang="de-DE" dirty="0">
              <a:latin typeface="Futura PT Light" panose="020B0402020204020303" pitchFamily="34" charset="0"/>
            </a:endParaRPr>
          </a:p>
        </p:txBody>
      </p:sp>
      <p:pic>
        <p:nvPicPr>
          <p:cNvPr id="3" name="Grafik 2"/>
          <p:cNvPicPr>
            <a:picLocks noChangeAspect="1"/>
          </p:cNvPicPr>
          <p:nvPr/>
        </p:nvPicPr>
        <p:blipFill>
          <a:blip r:embed="rId3"/>
          <a:stretch>
            <a:fillRect/>
          </a:stretch>
        </p:blipFill>
        <p:spPr>
          <a:xfrm>
            <a:off x="7860196" y="3032001"/>
            <a:ext cx="3492388" cy="2701255"/>
          </a:xfrm>
          <a:prstGeom prst="rect">
            <a:avLst/>
          </a:prstGeom>
        </p:spPr>
      </p:pic>
      <p:sp>
        <p:nvSpPr>
          <p:cNvPr id="7" name="Rechteck 6">
            <a:extLst>
              <a:ext uri="{FF2B5EF4-FFF2-40B4-BE49-F238E27FC236}">
                <a16:creationId xmlns:a16="http://schemas.microsoft.com/office/drawing/2014/main" id="{24757204-5097-4775-1EE3-163B101FDADD}"/>
              </a:ext>
            </a:extLst>
          </p:cNvPr>
          <p:cNvSpPr/>
          <p:nvPr/>
        </p:nvSpPr>
        <p:spPr>
          <a:xfrm>
            <a:off x="547056" y="3019152"/>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D32047</a:t>
            </a:r>
          </a:p>
        </p:txBody>
      </p:sp>
    </p:spTree>
    <p:extLst>
      <p:ext uri="{BB962C8B-B14F-4D97-AF65-F5344CB8AC3E}">
        <p14:creationId xmlns:p14="http://schemas.microsoft.com/office/powerpoint/2010/main" val="203573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8856984"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VERS ETHERNET MINI ADAPTATEUR AVEC PD (100W)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
        <p:nvSpPr>
          <p:cNvPr id="111" name="Rechteck 110">
            <a:extLst>
              <a:ext uri="{FF2B5EF4-FFF2-40B4-BE49-F238E27FC236}">
                <a16:creationId xmlns:a16="http://schemas.microsoft.com/office/drawing/2014/main" id="{1BE2AA62-C7B9-B249-B457-3F1715377B8E}"/>
              </a:ext>
            </a:extLst>
          </p:cNvPr>
          <p:cNvSpPr/>
          <p:nvPr/>
        </p:nvSpPr>
        <p:spPr>
          <a:xfrm>
            <a:off x="0" y="4943331"/>
            <a:ext cx="12192000" cy="897339"/>
          </a:xfrm>
          <a:prstGeom prst="rect">
            <a:avLst/>
          </a:prstGeom>
          <a:gradFill flip="none" rotWithShape="1">
            <a:gsLst>
              <a:gs pos="0">
                <a:schemeClr val="accent3">
                  <a:lumMod val="67000"/>
                  <a:alpha val="5000"/>
                </a:schemeClr>
              </a:gs>
              <a:gs pos="51000">
                <a:schemeClr val="accent3">
                  <a:alpha val="0"/>
                  <a:lumMod val="0"/>
                  <a:lumOff val="10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Prend en charge la connexion à un réseau câblé avec une vitesse allant jusqu'à 1000 Mbps</a:t>
            </a:r>
          </a:p>
          <a:p>
            <a:pPr lvl="1">
              <a:lnSpc>
                <a:spcPts val="2840"/>
              </a:lnSpc>
            </a:pPr>
            <a:r>
              <a:rPr lang="fr-FR" dirty="0">
                <a:latin typeface="Futura PT Light" panose="020B0402020204020303" pitchFamily="34" charset="0"/>
              </a:rPr>
              <a:t>1x port d'alimentation USB-C (100W)</a:t>
            </a:r>
          </a:p>
          <a:p>
            <a:pPr lvl="1">
              <a:lnSpc>
                <a:spcPts val="2840"/>
              </a:lnSpc>
            </a:pPr>
            <a:r>
              <a:rPr lang="fr-FR" dirty="0">
                <a:latin typeface="Futura PT Light" panose="020B0402020204020303" pitchFamily="34" charset="0"/>
              </a:rPr>
              <a:t>Boîtier métallique compact, très pratique pour les voyages et l'utilisation mobile</a:t>
            </a:r>
          </a:p>
          <a:p>
            <a:pPr lvl="1">
              <a:lnSpc>
                <a:spcPts val="2840"/>
              </a:lnSpc>
            </a:pPr>
            <a:r>
              <a:rPr lang="fr-FR" dirty="0">
                <a:latin typeface="Futura PT Light" panose="020B0402020204020303" pitchFamily="34" charset="0"/>
              </a:rPr>
              <a:t>Idéal pour connecter l'ordinateur portable à un réseau filaire pour des taux de transfert de données plus élevés et plus de stabilité que les connexions sans fil.</a:t>
            </a:r>
            <a:endParaRPr lang="de-DE" dirty="0">
              <a:latin typeface="Futura PT Light" panose="020B0402020204020303" pitchFamily="34" charset="0"/>
            </a:endParaRPr>
          </a:p>
        </p:txBody>
      </p:sp>
      <p:pic>
        <p:nvPicPr>
          <p:cNvPr id="8" name="Grafik 7"/>
          <p:cNvPicPr>
            <a:picLocks noChangeAspect="1"/>
          </p:cNvPicPr>
          <p:nvPr/>
        </p:nvPicPr>
        <p:blipFill>
          <a:blip r:embed="rId3"/>
          <a:stretch>
            <a:fillRect/>
          </a:stretch>
        </p:blipFill>
        <p:spPr>
          <a:xfrm>
            <a:off x="7572164" y="2883577"/>
            <a:ext cx="4159464" cy="2940201"/>
          </a:xfrm>
          <a:prstGeom prst="rect">
            <a:avLst/>
          </a:prstGeom>
        </p:spPr>
      </p:pic>
      <p:sp>
        <p:nvSpPr>
          <p:cNvPr id="9" name="Rechteck 8">
            <a:extLst>
              <a:ext uri="{FF2B5EF4-FFF2-40B4-BE49-F238E27FC236}">
                <a16:creationId xmlns:a16="http://schemas.microsoft.com/office/drawing/2014/main" id="{24757204-5097-4775-1EE3-163B101FDADD}"/>
              </a:ext>
            </a:extLst>
          </p:cNvPr>
          <p:cNvSpPr/>
          <p:nvPr/>
        </p:nvSpPr>
        <p:spPr>
          <a:xfrm>
            <a:off x="547056" y="3019152"/>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D32048</a:t>
            </a:r>
          </a:p>
        </p:txBody>
      </p:sp>
    </p:spTree>
    <p:extLst>
      <p:ext uri="{BB962C8B-B14F-4D97-AF65-F5344CB8AC3E}">
        <p14:creationId xmlns:p14="http://schemas.microsoft.com/office/powerpoint/2010/main" val="1050691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325036" cy="646331"/>
          </a:xfrm>
          <a:prstGeom prst="rect">
            <a:avLst/>
          </a:prstGeom>
          <a:noFill/>
        </p:spPr>
        <p:txBody>
          <a:bodyPr wrap="square" rtlCol="0">
            <a:spAutoFit/>
          </a:bodyPr>
          <a:lstStyle/>
          <a:p>
            <a:r>
              <a:rPr lang="da-DK" sz="3600" dirty="0">
                <a:solidFill>
                  <a:schemeClr val="tx1">
                    <a:lumMod val="75000"/>
                    <a:lumOff val="25000"/>
                  </a:schemeClr>
                </a:solidFill>
                <a:latin typeface="Futura PT Demi" panose="020B0702020204020303" pitchFamily="34" charset="0"/>
                <a:cs typeface="Futura Medium" panose="020B0602020204020303" pitchFamily="34" charset="-79"/>
              </a:rPr>
              <a:t>USB-C 5-EN-1 VIDEO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1x port vidéo HDMI avec une résolution allant jusqu'à 4k</a:t>
            </a:r>
          </a:p>
          <a:p>
            <a:pPr lvl="1">
              <a:lnSpc>
                <a:spcPts val="2840"/>
              </a:lnSpc>
            </a:pPr>
            <a:r>
              <a:rPr lang="fr-FR" dirty="0">
                <a:latin typeface="Futura PT Light" panose="020B0402020204020303" pitchFamily="34" charset="0"/>
              </a:rPr>
              <a:t>2x ports USB-A, 2x ports USB-C </a:t>
            </a:r>
          </a:p>
          <a:p>
            <a:pPr lvl="1">
              <a:lnSpc>
                <a:spcPts val="2840"/>
              </a:lnSpc>
            </a:pPr>
            <a:r>
              <a:rPr lang="fr-FR" dirty="0">
                <a:latin typeface="Futura PT Light" panose="020B0402020204020303" pitchFamily="34" charset="0"/>
              </a:rPr>
              <a:t>Alimentation électrique jusqu'à 100 W</a:t>
            </a: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Compagnon compact pour les voyages et l'utilisation occasionnelle avec un moniteur externe.</a:t>
            </a:r>
            <a:endParaRPr lang="de-DE" dirty="0">
              <a:latin typeface="Futura PT Light" panose="020B0402020204020303" pitchFamily="34" charset="0"/>
            </a:endParaRPr>
          </a:p>
        </p:txBody>
      </p:sp>
      <p:pic>
        <p:nvPicPr>
          <p:cNvPr id="6" name="Grafik 5" descr="Ein Bild, das Kabel, Elektronik, Elektronisches Gerät, Gerät enthält.&#10;&#10;Automatisch generierte Beschreibung">
            <a:extLst>
              <a:ext uri="{FF2B5EF4-FFF2-40B4-BE49-F238E27FC236}">
                <a16:creationId xmlns:a16="http://schemas.microsoft.com/office/drawing/2014/main" id="{8324FC1D-ABEF-A562-E004-B14F80FB3178}"/>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220236" y="2744924"/>
            <a:ext cx="2861167" cy="3674635"/>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D32060</a:t>
            </a:r>
          </a:p>
        </p:txBody>
      </p:sp>
    </p:spTree>
    <p:extLst>
      <p:ext uri="{BB962C8B-B14F-4D97-AF65-F5344CB8AC3E}">
        <p14:creationId xmlns:p14="http://schemas.microsoft.com/office/powerpoint/2010/main" val="4226165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397044" cy="646331"/>
          </a:xfrm>
          <a:prstGeom prst="rect">
            <a:avLst/>
          </a:prstGeom>
          <a:noFill/>
        </p:spPr>
        <p:txBody>
          <a:bodyPr wrap="square" rtlCol="0">
            <a:spAutoFit/>
          </a:bodyPr>
          <a:lstStyle/>
          <a:p>
            <a:r>
              <a:rPr lang="da-DK" sz="3600" dirty="0">
                <a:solidFill>
                  <a:schemeClr val="tx1">
                    <a:lumMod val="75000"/>
                    <a:lumOff val="25000"/>
                  </a:schemeClr>
                </a:solidFill>
                <a:latin typeface="Futura PT Demi" panose="020B0702020204020303" pitchFamily="34" charset="0"/>
                <a:cs typeface="Futura Medium" panose="020B0602020204020303" pitchFamily="34" charset="-79"/>
              </a:rPr>
              <a:t>USB-C 5-EN-1 VIDEO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err="1">
                <a:latin typeface="Futura PT Light" panose="020B0402020204020303" pitchFamily="34" charset="0"/>
              </a:rPr>
              <a:t>Connexion</a:t>
            </a:r>
            <a:r>
              <a:rPr lang="de-DE" dirty="0">
                <a:latin typeface="Futura PT Light" panose="020B0402020204020303" pitchFamily="34" charset="0"/>
              </a:rPr>
              <a:t> USB-C à </a:t>
            </a:r>
            <a:r>
              <a:rPr lang="de-DE" dirty="0" err="1">
                <a:latin typeface="Futura PT Light" panose="020B0402020204020303" pitchFamily="34" charset="0"/>
              </a:rPr>
              <a:t>l'ordinateur</a:t>
            </a:r>
            <a:r>
              <a:rPr lang="de-DE" dirty="0">
                <a:latin typeface="Futura PT Light" panose="020B0402020204020303" pitchFamily="34" charset="0"/>
              </a:rPr>
              <a:t> portable</a:t>
            </a: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avec</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jusqu'à</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Port USB-A 3.0</a:t>
            </a:r>
          </a:p>
          <a:p>
            <a:pPr marL="311663" lvl="1" indent="-342900">
              <a:lnSpc>
                <a:spcPts val="2840"/>
              </a:lnSpc>
              <a:buFont typeface="+mj-lt"/>
              <a:buAutoNum type="arabicPeriod"/>
            </a:pPr>
            <a:r>
              <a:rPr lang="de-DE" dirty="0">
                <a:latin typeface="Futura PT Light" panose="020B0402020204020303" pitchFamily="34" charset="0"/>
              </a:rPr>
              <a:t>Port USB-C3.0</a:t>
            </a:r>
          </a:p>
          <a:p>
            <a:pPr marL="311663" lvl="1" indent="-342900">
              <a:lnSpc>
                <a:spcPts val="2840"/>
              </a:lnSpc>
              <a:buFont typeface="+mj-lt"/>
              <a:buAutoNum type="arabicPeriod"/>
            </a:pPr>
            <a:r>
              <a:rPr lang="de-DE" dirty="0" err="1">
                <a:latin typeface="Futura PT Light" panose="020B0402020204020303" pitchFamily="34" charset="0"/>
              </a:rPr>
              <a:t>Connexion</a:t>
            </a:r>
            <a:r>
              <a:rPr lang="de-DE" dirty="0">
                <a:latin typeface="Futura PT Light" panose="020B0402020204020303" pitchFamily="34" charset="0"/>
              </a:rPr>
              <a:t> HDMI </a:t>
            </a:r>
            <a:r>
              <a:rPr lang="de-DE" dirty="0" err="1">
                <a:latin typeface="Futura PT Light" panose="020B0402020204020303" pitchFamily="34" charset="0"/>
              </a:rPr>
              <a:t>jusqu'à</a:t>
            </a:r>
            <a:r>
              <a:rPr lang="de-DE" dirty="0">
                <a:latin typeface="Futura PT Light" panose="020B0402020204020303" pitchFamily="34" charset="0"/>
              </a:rPr>
              <a:t> 4k/30 Hz</a:t>
            </a:r>
          </a:p>
        </p:txBody>
      </p:sp>
      <p:pic>
        <p:nvPicPr>
          <p:cNvPr id="7" name="Grafik 6" descr="Ein Bild, das Text, Zeichnung, Entwurf, Diagramm enthält.&#10;&#10;Automatisch generierte Beschreibung">
            <a:extLst>
              <a:ext uri="{FF2B5EF4-FFF2-40B4-BE49-F238E27FC236}">
                <a16:creationId xmlns:a16="http://schemas.microsoft.com/office/drawing/2014/main" id="{D235F5A0-F0F1-4B1D-9343-43F946E3F0FF}"/>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5960" y="3392996"/>
            <a:ext cx="6060894" cy="2555288"/>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D32060</a:t>
            </a:r>
          </a:p>
        </p:txBody>
      </p:sp>
    </p:spTree>
    <p:extLst>
      <p:ext uri="{BB962C8B-B14F-4D97-AF65-F5344CB8AC3E}">
        <p14:creationId xmlns:p14="http://schemas.microsoft.com/office/powerpoint/2010/main" val="3033344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577064"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4-EN-1 HIGHSPEED HUB 10 GBPS</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23680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2 ports USB-C 3.2, 2 ports USB-A 3.2 avec des taux de transfert de données élevés allant jusqu'à 10 </a:t>
            </a:r>
            <a:r>
              <a:rPr lang="fr-FR" dirty="0" err="1">
                <a:latin typeface="Futura PT Light" panose="020B0402020204020303" pitchFamily="34" charset="0"/>
              </a:rPr>
              <a:t>Gbps</a:t>
            </a:r>
            <a:endParaRPr lang="fr-FR" dirty="0">
              <a:latin typeface="Futura PT Light" panose="020B0402020204020303" pitchFamily="34" charset="0"/>
            </a:endParaRP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Amélioration parfaite des ports USB internes de l'ordinateur portable</a:t>
            </a:r>
          </a:p>
          <a:p>
            <a:pPr lvl="1">
              <a:lnSpc>
                <a:spcPts val="2840"/>
              </a:lnSpc>
            </a:pPr>
            <a:r>
              <a:rPr lang="fr-FR" dirty="0">
                <a:latin typeface="Futura PT Light" panose="020B0402020204020303" pitchFamily="34" charset="0"/>
              </a:rPr>
              <a:t>Utilisation pratique d'appareils externes avec des taux de transfert de données élevés (par exemple, disques durs).</a:t>
            </a:r>
            <a:endParaRPr lang="de-DE" dirty="0">
              <a:latin typeface="Futura PT Light" panose="020B0402020204020303" pitchFamily="34" charset="0"/>
            </a:endParaRPr>
          </a:p>
        </p:txBody>
      </p:sp>
      <p:pic>
        <p:nvPicPr>
          <p:cNvPr id="14" name="Grafik 13" descr="Ein Bild, das Text enthält.&#10;&#10;Automatisch generierte Beschreibung">
            <a:extLst>
              <a:ext uri="{FF2B5EF4-FFF2-40B4-BE49-F238E27FC236}">
                <a16:creationId xmlns:a16="http://schemas.microsoft.com/office/drawing/2014/main" id="{5B8C379B-6D5E-9019-92CF-5E112DD6DF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74360" y="2973145"/>
            <a:ext cx="2968262" cy="3811476"/>
          </a:xfrm>
          <a:prstGeom prst="rect">
            <a:avLst/>
          </a:prstGeom>
        </p:spPr>
      </p:pic>
      <p:sp>
        <p:nvSpPr>
          <p:cNvPr id="17" name="Rechteck 16">
            <a:extLst>
              <a:ext uri="{FF2B5EF4-FFF2-40B4-BE49-F238E27FC236}">
                <a16:creationId xmlns:a16="http://schemas.microsoft.com/office/drawing/2014/main" id="{24757204-5097-4775-1EE3-163B101FDADD}"/>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D32061</a:t>
            </a:r>
          </a:p>
        </p:txBody>
      </p:sp>
    </p:spTree>
    <p:extLst>
      <p:ext uri="{BB962C8B-B14F-4D97-AF65-F5344CB8AC3E}">
        <p14:creationId xmlns:p14="http://schemas.microsoft.com/office/powerpoint/2010/main" val="601379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8784976" cy="646331"/>
          </a:xfrm>
          <a:prstGeom prst="rect">
            <a:avLst/>
          </a:prstGeom>
          <a:noFill/>
        </p:spPr>
        <p:txBody>
          <a:bodyPr wrap="square" rtlCol="0">
            <a:spAutoFit/>
          </a:bodyPr>
          <a:lstStyle/>
          <a:p>
            <a:r>
              <a:rPr lang="en-GB" sz="3600" dirty="0">
                <a:solidFill>
                  <a:schemeClr val="tx1">
                    <a:lumMod val="75000"/>
                    <a:lumOff val="25000"/>
                  </a:schemeClr>
                </a:solidFill>
                <a:latin typeface="Futura PT Demi" panose="020B0702020204020303" pitchFamily="34" charset="0"/>
                <a:cs typeface="Futura Medium" panose="020B0602020204020303" pitchFamily="34" charset="-79"/>
              </a:rPr>
              <a:t>USB-C 4-EN-1 HIGHSPEED HUB 10 GBPS</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5544616"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fr-FR" dirty="0">
                <a:latin typeface="Futura PT Light" panose="020B0402020204020303" pitchFamily="34" charset="0"/>
              </a:rPr>
              <a:t>Connexion USB-C à l'ordinateur portable</a:t>
            </a:r>
          </a:p>
          <a:p>
            <a:pPr marL="311663" lvl="1" indent="-342900">
              <a:lnSpc>
                <a:spcPts val="2840"/>
              </a:lnSpc>
              <a:buFont typeface="+mj-lt"/>
              <a:buAutoNum type="arabicPeriod"/>
            </a:pPr>
            <a:r>
              <a:rPr lang="fr-FR" dirty="0">
                <a:latin typeface="Futura PT Light" panose="020B0402020204020303" pitchFamily="34" charset="0"/>
              </a:rPr>
              <a:t>Port USB-C 3.2 10 </a:t>
            </a:r>
            <a:r>
              <a:rPr lang="fr-FR" dirty="0" err="1">
                <a:latin typeface="Futura PT Light" panose="020B0402020204020303" pitchFamily="34" charset="0"/>
              </a:rPr>
              <a:t>Gbps</a:t>
            </a:r>
            <a:endParaRPr lang="fr-FR" dirty="0">
              <a:latin typeface="Futura PT Light" panose="020B0402020204020303" pitchFamily="34" charset="0"/>
            </a:endParaRPr>
          </a:p>
          <a:p>
            <a:pPr marL="311663" lvl="1" indent="-342900">
              <a:lnSpc>
                <a:spcPts val="2840"/>
              </a:lnSpc>
              <a:buFont typeface="+mj-lt"/>
              <a:buAutoNum type="arabicPeriod"/>
            </a:pPr>
            <a:r>
              <a:rPr lang="fr-FR" dirty="0">
                <a:latin typeface="Futura PT Light" panose="020B0402020204020303" pitchFamily="34" charset="0"/>
              </a:rPr>
              <a:t>Port USB-A 3.2 10 </a:t>
            </a:r>
            <a:r>
              <a:rPr lang="fr-FR" dirty="0" err="1">
                <a:latin typeface="Futura PT Light" panose="020B0402020204020303" pitchFamily="34" charset="0"/>
              </a:rPr>
              <a:t>Gbps</a:t>
            </a:r>
            <a:endParaRPr lang="de-DE" dirty="0">
              <a:latin typeface="Futura PT Light" panose="020B0402020204020303" pitchFamily="34" charset="0"/>
            </a:endParaRPr>
          </a:p>
        </p:txBody>
      </p:sp>
      <p:pic>
        <p:nvPicPr>
          <p:cNvPr id="6" name="Grafik 5" descr="Ein Bild, das Entwurf, Zeichnung, Text, Diagramm enthält.&#10;&#10;Automatisch generierte Beschreibung">
            <a:extLst>
              <a:ext uri="{FF2B5EF4-FFF2-40B4-BE49-F238E27FC236}">
                <a16:creationId xmlns:a16="http://schemas.microsoft.com/office/drawing/2014/main" id="{1B9EBC38-14ED-7C9C-F5C7-DDE8942D3A8C}"/>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71964" y="3248980"/>
            <a:ext cx="5973783" cy="2761258"/>
          </a:xfrm>
          <a:prstGeom prst="rect">
            <a:avLst/>
          </a:prstGeom>
        </p:spPr>
      </p:pic>
      <p:sp>
        <p:nvSpPr>
          <p:cNvPr id="2" name="Rechteck 1">
            <a:extLst>
              <a:ext uri="{FF2B5EF4-FFF2-40B4-BE49-F238E27FC236}">
                <a16:creationId xmlns:a16="http://schemas.microsoft.com/office/drawing/2014/main" id="{AE9EF288-424D-8368-E19D-56AD232E46A9}"/>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D32061</a:t>
            </a:r>
          </a:p>
        </p:txBody>
      </p:sp>
    </p:spTree>
    <p:extLst>
      <p:ext uri="{BB962C8B-B14F-4D97-AF65-F5344CB8AC3E}">
        <p14:creationId xmlns:p14="http://schemas.microsoft.com/office/powerpoint/2010/main" val="3530100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8-EN-1 MULTI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624736"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1x port vidéo HDMI avec une résolution allant jusqu'à 4k</a:t>
            </a:r>
          </a:p>
          <a:p>
            <a:pPr lvl="1">
              <a:lnSpc>
                <a:spcPts val="2840"/>
              </a:lnSpc>
            </a:pPr>
            <a:r>
              <a:rPr lang="fr-FR" dirty="0">
                <a:latin typeface="Futura PT Light" panose="020B0402020204020303" pitchFamily="34" charset="0"/>
              </a:rPr>
              <a:t>3x USB-A, 1x USB-C</a:t>
            </a:r>
          </a:p>
          <a:p>
            <a:pPr lvl="1">
              <a:lnSpc>
                <a:spcPts val="2840"/>
              </a:lnSpc>
            </a:pPr>
            <a:r>
              <a:rPr lang="fr-FR" dirty="0">
                <a:latin typeface="Futura PT Light" panose="020B0402020204020303" pitchFamily="34" charset="0"/>
              </a:rPr>
              <a:t>Port Ethernet jusqu'à 100 Mbps</a:t>
            </a:r>
          </a:p>
          <a:p>
            <a:pPr lvl="1">
              <a:lnSpc>
                <a:spcPts val="2840"/>
              </a:lnSpc>
            </a:pPr>
            <a:r>
              <a:rPr lang="fr-FR" dirty="0">
                <a:latin typeface="Futura PT Light" panose="020B0402020204020303" pitchFamily="34" charset="0"/>
              </a:rPr>
              <a:t>Fente pour carte SD/</a:t>
            </a:r>
            <a:r>
              <a:rPr lang="fr-FR" dirty="0" err="1">
                <a:latin typeface="Futura PT Light" panose="020B0402020204020303" pitchFamily="34" charset="0"/>
              </a:rPr>
              <a:t>microSDPower</a:t>
            </a:r>
            <a:r>
              <a:rPr lang="fr-FR" dirty="0">
                <a:latin typeface="Futura PT Light" panose="020B0402020204020303" pitchFamily="34" charset="0"/>
              </a:rPr>
              <a:t> </a:t>
            </a:r>
          </a:p>
          <a:p>
            <a:pPr lvl="1">
              <a:lnSpc>
                <a:spcPts val="2840"/>
              </a:lnSpc>
            </a:pPr>
            <a:r>
              <a:rPr lang="fr-FR" dirty="0">
                <a:latin typeface="Futura PT Light" panose="020B0402020204020303" pitchFamily="34" charset="0"/>
              </a:rPr>
              <a:t>Delivery jusqu'à 100 W</a:t>
            </a: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Compagnon compact pour les voyages et l'utilisation occasionnelle avec un moniteur externe.</a:t>
            </a:r>
            <a:endParaRPr lang="de-DE" dirty="0">
              <a:latin typeface="Futura PT Light" panose="020B0402020204020303" pitchFamily="34" charset="0"/>
            </a:endParaRPr>
          </a:p>
        </p:txBody>
      </p:sp>
      <p:pic>
        <p:nvPicPr>
          <p:cNvPr id="7" name="Grafik 6" descr="Ein Bild, das Elektronik, Elektronisches Gerät, Gerät, Kabel enthält.&#10;&#10;Automatisch generierte Beschreibung">
            <a:extLst>
              <a:ext uri="{FF2B5EF4-FFF2-40B4-BE49-F238E27FC236}">
                <a16:creationId xmlns:a16="http://schemas.microsoft.com/office/drawing/2014/main" id="{E61AD6EA-FDB0-8255-71FF-897C7A6E94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2521671"/>
            <a:ext cx="2880320" cy="4047291"/>
          </a:xfrm>
          <a:prstGeom prst="rect">
            <a:avLst/>
          </a:prstGeom>
        </p:spPr>
      </p:pic>
      <p:sp>
        <p:nvSpPr>
          <p:cNvPr id="16" name="Rechteck 15">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D32062</a:t>
            </a:r>
          </a:p>
        </p:txBody>
      </p:sp>
    </p:spTree>
    <p:extLst>
      <p:ext uri="{BB962C8B-B14F-4D97-AF65-F5344CB8AC3E}">
        <p14:creationId xmlns:p14="http://schemas.microsoft.com/office/powerpoint/2010/main" val="3010006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8-EN-1 MULTI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5760640"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err="1">
                <a:latin typeface="Futura PT Light" panose="020B0402020204020303" pitchFamily="34" charset="0"/>
              </a:rPr>
              <a:t>Connexion</a:t>
            </a:r>
            <a:r>
              <a:rPr lang="de-DE" dirty="0">
                <a:latin typeface="Futura PT Light" panose="020B0402020204020303" pitchFamily="34" charset="0"/>
              </a:rPr>
              <a:t> USB-C à </a:t>
            </a:r>
            <a:r>
              <a:rPr lang="de-DE" dirty="0" err="1">
                <a:latin typeface="Futura PT Light" panose="020B0402020204020303" pitchFamily="34" charset="0"/>
              </a:rPr>
              <a:t>l'ordinateur</a:t>
            </a:r>
            <a:r>
              <a:rPr lang="de-DE" dirty="0">
                <a:latin typeface="Futura PT Light" panose="020B0402020204020303" pitchFamily="34" charset="0"/>
              </a:rPr>
              <a:t> portable</a:t>
            </a:r>
          </a:p>
          <a:p>
            <a:pPr marL="311663" lvl="1" indent="-342900">
              <a:lnSpc>
                <a:spcPts val="2840"/>
              </a:lnSpc>
              <a:buFont typeface="+mj-lt"/>
              <a:buAutoNum type="arabicPeriod"/>
            </a:pPr>
            <a:r>
              <a:rPr lang="de-DE" dirty="0">
                <a:latin typeface="Futura PT Light" panose="020B0402020204020303" pitchFamily="34" charset="0"/>
              </a:rPr>
              <a:t>1x </a:t>
            </a:r>
            <a:r>
              <a:rPr lang="de-DE" dirty="0" err="1">
                <a:latin typeface="Futura PT Light" panose="020B0402020204020303" pitchFamily="34" charset="0"/>
              </a:rPr>
              <a:t>port</a:t>
            </a:r>
            <a:r>
              <a:rPr lang="de-DE" dirty="0">
                <a:latin typeface="Futura PT Light" panose="020B0402020204020303" pitchFamily="34" charset="0"/>
              </a:rPr>
              <a:t> </a:t>
            </a:r>
            <a:r>
              <a:rPr lang="de-DE" dirty="0" err="1">
                <a:latin typeface="Futura PT Light" panose="020B0402020204020303" pitchFamily="34" charset="0"/>
              </a:rPr>
              <a:t>vidéo</a:t>
            </a:r>
            <a:r>
              <a:rPr lang="de-DE" dirty="0">
                <a:latin typeface="Futura PT Light" panose="020B0402020204020303" pitchFamily="34" charset="0"/>
              </a:rPr>
              <a:t> HDMI </a:t>
            </a:r>
            <a:r>
              <a:rPr lang="de-DE" dirty="0" err="1">
                <a:latin typeface="Futura PT Light" panose="020B0402020204020303" pitchFamily="34" charset="0"/>
              </a:rPr>
              <a:t>avec</a:t>
            </a:r>
            <a:r>
              <a:rPr lang="de-DE" dirty="0">
                <a:latin typeface="Futura PT Light" panose="020B0402020204020303" pitchFamily="34" charset="0"/>
              </a:rPr>
              <a:t> </a:t>
            </a:r>
            <a:r>
              <a:rPr lang="de-DE" dirty="0" err="1">
                <a:latin typeface="Futura PT Light" panose="020B0402020204020303" pitchFamily="34" charset="0"/>
              </a:rPr>
              <a:t>une</a:t>
            </a:r>
            <a:r>
              <a:rPr lang="de-DE" dirty="0">
                <a:latin typeface="Futura PT Light" panose="020B0402020204020303" pitchFamily="34" charset="0"/>
              </a:rPr>
              <a:t> </a:t>
            </a:r>
            <a:r>
              <a:rPr lang="de-DE" dirty="0" err="1">
                <a:latin typeface="Futura PT Light" panose="020B0402020204020303" pitchFamily="34" charset="0"/>
              </a:rPr>
              <a:t>résolution</a:t>
            </a:r>
            <a:r>
              <a:rPr lang="de-DE" dirty="0">
                <a:latin typeface="Futura PT Light" panose="020B0402020204020303" pitchFamily="34" charset="0"/>
              </a:rPr>
              <a:t> </a:t>
            </a:r>
            <a:r>
              <a:rPr lang="de-DE" dirty="0" err="1">
                <a:latin typeface="Futura PT Light" panose="020B0402020204020303" pitchFamily="34" charset="0"/>
              </a:rPr>
              <a:t>jusqu'à</a:t>
            </a:r>
            <a:r>
              <a:rPr lang="de-DE" dirty="0">
                <a:latin typeface="Futura PT Light" panose="020B0402020204020303" pitchFamily="34" charset="0"/>
              </a:rPr>
              <a:t> 4k</a:t>
            </a:r>
          </a:p>
          <a:p>
            <a:pPr marL="311663" lvl="1" indent="-342900">
              <a:lnSpc>
                <a:spcPts val="2840"/>
              </a:lnSpc>
              <a:buFont typeface="+mj-lt"/>
              <a:buAutoNum type="arabicPeriod"/>
            </a:pPr>
            <a:r>
              <a:rPr lang="de-DE" dirty="0">
                <a:latin typeface="Futura PT Light" panose="020B0402020204020303" pitchFamily="34" charset="0"/>
              </a:rPr>
              <a:t>Emplacement </a:t>
            </a:r>
            <a:r>
              <a:rPr lang="de-DE" dirty="0" err="1">
                <a:latin typeface="Futura PT Light" panose="020B0402020204020303" pitchFamily="34" charset="0"/>
              </a:rPr>
              <a:t>pour</a:t>
            </a:r>
            <a:r>
              <a:rPr lang="de-DE" dirty="0">
                <a:latin typeface="Futura PT Light" panose="020B0402020204020303" pitchFamily="34" charset="0"/>
              </a:rPr>
              <a:t> carte SD</a:t>
            </a:r>
          </a:p>
          <a:p>
            <a:pPr marL="311663" lvl="1" indent="-342900">
              <a:lnSpc>
                <a:spcPts val="2840"/>
              </a:lnSpc>
              <a:buFont typeface="+mj-lt"/>
              <a:buAutoNum type="arabicPeriod"/>
            </a:pPr>
            <a:r>
              <a:rPr lang="de-DE" dirty="0">
                <a:latin typeface="Futura PT Light" panose="020B0402020204020303" pitchFamily="34" charset="0"/>
              </a:rPr>
              <a:t>Emplacement </a:t>
            </a:r>
            <a:r>
              <a:rPr lang="de-DE" dirty="0" err="1">
                <a:latin typeface="Futura PT Light" panose="020B0402020204020303" pitchFamily="34" charset="0"/>
              </a:rPr>
              <a:t>pour</a:t>
            </a:r>
            <a:r>
              <a:rPr lang="de-DE" dirty="0">
                <a:latin typeface="Futura PT Light" panose="020B0402020204020303" pitchFamily="34" charset="0"/>
              </a:rPr>
              <a:t> carte MicroSD</a:t>
            </a:r>
          </a:p>
          <a:p>
            <a:pPr marL="311663" lvl="1" indent="-342900">
              <a:lnSpc>
                <a:spcPts val="2840"/>
              </a:lnSpc>
              <a:buFont typeface="+mj-lt"/>
              <a:buAutoNum type="arabicPeriod"/>
            </a:pPr>
            <a:r>
              <a:rPr lang="de-DE" dirty="0">
                <a:latin typeface="Futura PT Light" panose="020B0402020204020303" pitchFamily="34" charset="0"/>
              </a:rPr>
              <a:t>Port Ethernet GLAN RJ45 </a:t>
            </a:r>
            <a:r>
              <a:rPr lang="de-DE" dirty="0" err="1">
                <a:latin typeface="Futura PT Light" panose="020B0402020204020303" pitchFamily="34" charset="0"/>
              </a:rPr>
              <a:t>avec</a:t>
            </a:r>
            <a:r>
              <a:rPr lang="de-DE" dirty="0">
                <a:latin typeface="Futura PT Light" panose="020B0402020204020303" pitchFamily="34" charset="0"/>
              </a:rPr>
              <a:t> 10/100/1000 Mbps</a:t>
            </a:r>
          </a:p>
          <a:p>
            <a:pPr marL="311663" lvl="1" indent="-342900">
              <a:lnSpc>
                <a:spcPts val="2840"/>
              </a:lnSpc>
              <a:buFont typeface="+mj-lt"/>
              <a:buAutoNum type="arabicPeriod"/>
            </a:pPr>
            <a:r>
              <a:rPr lang="de-DE" dirty="0">
                <a:latin typeface="Futura PT Light" panose="020B0402020204020303" pitchFamily="34" charset="0"/>
              </a:rPr>
              <a:t>Port USB-A 3.0 </a:t>
            </a:r>
          </a:p>
          <a:p>
            <a:pPr marL="311663" lvl="1" indent="-342900">
              <a:lnSpc>
                <a:spcPts val="2840"/>
              </a:lnSpc>
              <a:buFont typeface="+mj-lt"/>
              <a:buAutoNum type="arabicPeriod"/>
            </a:pPr>
            <a:r>
              <a:rPr lang="de-DE" dirty="0">
                <a:latin typeface="Futura PT Light" panose="020B0402020204020303" pitchFamily="34" charset="0"/>
              </a:rPr>
              <a:t>USB-C </a:t>
            </a:r>
            <a:r>
              <a:rPr lang="de-DE" dirty="0" err="1">
                <a:latin typeface="Futura PT Light" panose="020B0402020204020303" pitchFamily="34" charset="0"/>
              </a:rPr>
              <a:t>avec</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jusqu'à</a:t>
            </a:r>
            <a:r>
              <a:rPr lang="de-DE" dirty="0">
                <a:latin typeface="Futura PT Light" panose="020B0402020204020303" pitchFamily="34" charset="0"/>
              </a:rPr>
              <a:t> 100 W</a:t>
            </a:r>
          </a:p>
        </p:txBody>
      </p:sp>
      <p:pic>
        <p:nvPicPr>
          <p:cNvPr id="6" name="Grafik 5" descr="Ein Bild, das Text, Diagramm, Entwurf, Zeichnung enthält.&#10;&#10;Automatisch generierte Beschreibung">
            <a:extLst>
              <a:ext uri="{FF2B5EF4-FFF2-40B4-BE49-F238E27FC236}">
                <a16:creationId xmlns:a16="http://schemas.microsoft.com/office/drawing/2014/main" id="{F4AFE115-6E43-D731-D08E-E8CA10F3BFA6}"/>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6040" y="2909094"/>
            <a:ext cx="5004556" cy="3204356"/>
          </a:xfrm>
          <a:prstGeom prst="rect">
            <a:avLst/>
          </a:prstGeom>
        </p:spPr>
      </p:pic>
      <p:sp>
        <p:nvSpPr>
          <p:cNvPr id="17" name="Rechteck 16">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D32062</a:t>
            </a:r>
          </a:p>
        </p:txBody>
      </p:sp>
    </p:spTree>
    <p:extLst>
      <p:ext uri="{BB962C8B-B14F-4D97-AF65-F5344CB8AC3E}">
        <p14:creationId xmlns:p14="http://schemas.microsoft.com/office/powerpoint/2010/main" val="3145875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41682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1x port vidéo HDMI avec une résolution allant jusqu'à 4k, 1x port vidéo VGA avec une résolution allant jusqu'à 1080p</a:t>
            </a:r>
          </a:p>
          <a:p>
            <a:pPr lvl="1">
              <a:lnSpc>
                <a:spcPts val="2840"/>
              </a:lnSpc>
            </a:pPr>
            <a:r>
              <a:rPr lang="fr-FR" dirty="0">
                <a:latin typeface="Futura PT Light" panose="020B0402020204020303" pitchFamily="34" charset="0"/>
              </a:rPr>
              <a:t>1x ports USB-A, 2x ports USB-C, 1x prise combinée audio/microphone 3,5 mm</a:t>
            </a:r>
          </a:p>
          <a:p>
            <a:pPr lvl="1">
              <a:lnSpc>
                <a:spcPts val="2840"/>
              </a:lnSpc>
            </a:pPr>
            <a:r>
              <a:rPr lang="fr-FR" dirty="0">
                <a:latin typeface="Futura PT Light" panose="020B0402020204020303" pitchFamily="34" charset="0"/>
              </a:rPr>
              <a:t>Port Ethernet jusqu'à 100 Mbps, emplacement pour carte SD/</a:t>
            </a:r>
            <a:r>
              <a:rPr lang="fr-FR" dirty="0" err="1">
                <a:latin typeface="Futura PT Light" panose="020B0402020204020303" pitchFamily="34" charset="0"/>
              </a:rPr>
              <a:t>microSD</a:t>
            </a:r>
            <a:endParaRPr lang="fr-FR" dirty="0">
              <a:latin typeface="Futura PT Light" panose="020B0402020204020303" pitchFamily="34" charset="0"/>
            </a:endParaRPr>
          </a:p>
          <a:p>
            <a:pPr lvl="1">
              <a:lnSpc>
                <a:spcPts val="2840"/>
              </a:lnSpc>
            </a:pPr>
            <a:r>
              <a:rPr lang="fr-FR" dirty="0">
                <a:latin typeface="Futura PT Light" panose="020B0402020204020303" pitchFamily="34" charset="0"/>
              </a:rPr>
              <a:t>Chargement sans fil jusqu'à 15 W, Power Delivery jusqu'à 100 W</a:t>
            </a: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Outil de connectivité universel comprenant une option pratique de charge sans fil pour les smartphones</a:t>
            </a:r>
            <a:endParaRPr lang="de-DE" dirty="0">
              <a:latin typeface="Futura PT Light" panose="020B0402020204020303" pitchFamily="34" charset="0"/>
            </a:endParaRPr>
          </a:p>
        </p:txBody>
      </p:sp>
      <p:pic>
        <p:nvPicPr>
          <p:cNvPr id="6" name="Grafik 5" descr="Ein Bild, das Elektronik, Kopfhörer, Elektronisches Gerät, Gerät enthält.&#10;&#10;Automatisch generierte Beschreibung">
            <a:extLst>
              <a:ext uri="{FF2B5EF4-FFF2-40B4-BE49-F238E27FC236}">
                <a16:creationId xmlns:a16="http://schemas.microsoft.com/office/drawing/2014/main" id="{9FA6159B-3FD3-2971-2F1E-FE5E6EB8EBE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982160" y="2169265"/>
            <a:ext cx="3276364" cy="4356079"/>
          </a:xfrm>
          <a:prstGeom prst="rect">
            <a:avLst/>
          </a:prstGeom>
        </p:spPr>
      </p:pic>
      <p:sp>
        <p:nvSpPr>
          <p:cNvPr id="8" name="Rechteck 7">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D32059</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10-EN-1 CHARGING HUB 4K PD 100W</a:t>
            </a:r>
          </a:p>
        </p:txBody>
      </p:sp>
    </p:spTree>
    <p:extLst>
      <p:ext uri="{BB962C8B-B14F-4D97-AF65-F5344CB8AC3E}">
        <p14:creationId xmlns:p14="http://schemas.microsoft.com/office/powerpoint/2010/main" val="4247198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41682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D32059</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USB-C 10-EN-1 CHARGING HUB 4K PD 100W</a:t>
            </a:r>
          </a:p>
        </p:txBody>
      </p:sp>
      <p:pic>
        <p:nvPicPr>
          <p:cNvPr id="7" name="Grafik 6" descr="Ein Bild, das Text, Diagramm, Entwurf, Zeichnung enthält.&#10;&#10;Automatisch generierte Beschreibung">
            <a:extLst>
              <a:ext uri="{FF2B5EF4-FFF2-40B4-BE49-F238E27FC236}">
                <a16:creationId xmlns:a16="http://schemas.microsoft.com/office/drawing/2014/main" id="{5B7584B8-9D7F-ACD8-7CFC-5EADC5BCB981}"/>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212124" y="1916832"/>
            <a:ext cx="4860540" cy="3729588"/>
          </a:xfrm>
          <a:prstGeom prst="rect">
            <a:avLst/>
          </a:prstGeom>
        </p:spPr>
      </p:pic>
      <p:sp>
        <p:nvSpPr>
          <p:cNvPr id="19" name="Textplatzhalter 3">
            <a:extLst>
              <a:ext uri="{FF2B5EF4-FFF2-40B4-BE49-F238E27FC236}">
                <a16:creationId xmlns:a16="http://schemas.microsoft.com/office/drawing/2014/main" id="{2EED0446-7CF3-2531-AAAE-0FAEEA8123EE}"/>
              </a:ext>
            </a:extLst>
          </p:cNvPr>
          <p:cNvSpPr>
            <a:spLocks noGrp="1"/>
          </p:cNvSpPr>
          <p:nvPr/>
        </p:nvSpPr>
        <p:spPr>
          <a:xfrm>
            <a:off x="557648" y="3392996"/>
            <a:ext cx="4332931"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fr-CH" dirty="0">
                <a:latin typeface="Futura PT Light" panose="020B0402020204020303" pitchFamily="34" charset="0"/>
              </a:rPr>
              <a:t>Connexion USB-C à l'ordinateur portable</a:t>
            </a:r>
          </a:p>
          <a:p>
            <a:pPr marL="311663" lvl="1" indent="-342900">
              <a:lnSpc>
                <a:spcPts val="2840"/>
              </a:lnSpc>
              <a:buFont typeface="+mj-lt"/>
              <a:buAutoNum type="arabicPeriod"/>
            </a:pPr>
            <a:r>
              <a:rPr lang="fr-CH" dirty="0">
                <a:latin typeface="Futura PT Light" panose="020B0402020204020303" pitchFamily="34" charset="0"/>
              </a:rPr>
              <a:t>Module de recharge sans fil 15 W</a:t>
            </a:r>
          </a:p>
          <a:p>
            <a:pPr marL="311663" lvl="1" indent="-342900">
              <a:lnSpc>
                <a:spcPts val="2840"/>
              </a:lnSpc>
              <a:buFont typeface="+mj-lt"/>
              <a:buAutoNum type="arabicPeriod"/>
            </a:pPr>
            <a:r>
              <a:rPr lang="fr-CH" dirty="0">
                <a:latin typeface="Futura PT Light" panose="020B0402020204020303" pitchFamily="34" charset="0"/>
              </a:rPr>
              <a:t>Port HDMI jusqu'à 4k/30 </a:t>
            </a:r>
            <a:r>
              <a:rPr lang="fr-CH" dirty="0" err="1">
                <a:latin typeface="Futura PT Light" panose="020B0402020204020303" pitchFamily="34" charset="0"/>
              </a:rPr>
              <a:t>HzPort</a:t>
            </a:r>
            <a:r>
              <a:rPr lang="fr-CH" dirty="0">
                <a:latin typeface="Futura PT Light" panose="020B0402020204020303" pitchFamily="34" charset="0"/>
              </a:rPr>
              <a:t> </a:t>
            </a:r>
          </a:p>
          <a:p>
            <a:pPr marL="311663" lvl="1" indent="-342900">
              <a:lnSpc>
                <a:spcPts val="2840"/>
              </a:lnSpc>
              <a:buFont typeface="+mj-lt"/>
              <a:buAutoNum type="arabicPeriod"/>
            </a:pPr>
            <a:r>
              <a:rPr lang="fr-CH" dirty="0">
                <a:latin typeface="Futura PT Light" panose="020B0402020204020303" pitchFamily="34" charset="0"/>
              </a:rPr>
              <a:t>USB-A 3.0</a:t>
            </a:r>
          </a:p>
          <a:p>
            <a:pPr marL="311663" lvl="1" indent="-342900">
              <a:lnSpc>
                <a:spcPts val="2840"/>
              </a:lnSpc>
              <a:buFont typeface="+mj-lt"/>
              <a:buAutoNum type="arabicPeriod"/>
            </a:pPr>
            <a:r>
              <a:rPr lang="fr-CH" dirty="0">
                <a:latin typeface="Futura PT Light" panose="020B0402020204020303" pitchFamily="34" charset="0"/>
              </a:rPr>
              <a:t>Prise combinée audio/microphone 3,5 mm</a:t>
            </a:r>
          </a:p>
          <a:p>
            <a:pPr marL="311663" lvl="1" indent="-342900">
              <a:lnSpc>
                <a:spcPts val="2840"/>
              </a:lnSpc>
              <a:buFont typeface="+mj-lt"/>
              <a:buAutoNum type="arabicPeriod"/>
            </a:pPr>
            <a:r>
              <a:rPr lang="fr-CH" dirty="0">
                <a:latin typeface="Futura PT Light" panose="020B0402020204020303" pitchFamily="34" charset="0"/>
              </a:rPr>
              <a:t>Port VGA jusqu'à 1080p/60 Hz</a:t>
            </a:r>
          </a:p>
          <a:p>
            <a:pPr marL="311663" lvl="1" indent="-342900">
              <a:lnSpc>
                <a:spcPts val="2840"/>
              </a:lnSpc>
              <a:buFont typeface="+mj-lt"/>
              <a:buAutoNum type="arabicPeriod"/>
            </a:pPr>
            <a:r>
              <a:rPr lang="fr-CH" dirty="0">
                <a:latin typeface="Futura PT Light" panose="020B0402020204020303" pitchFamily="34" charset="0"/>
              </a:rPr>
              <a:t>Port USB-C avec Power Delivery jusqu'à 100 W</a:t>
            </a:r>
          </a:p>
          <a:p>
            <a:pPr marL="311663" lvl="1" indent="-342900">
              <a:lnSpc>
                <a:spcPts val="2840"/>
              </a:lnSpc>
              <a:buFont typeface="+mj-lt"/>
              <a:buAutoNum type="arabicPeriod"/>
            </a:pPr>
            <a:r>
              <a:rPr lang="fr-CH" dirty="0">
                <a:latin typeface="Futura PT Light" panose="020B0402020204020303" pitchFamily="34" charset="0"/>
              </a:rPr>
              <a:t>Emplacement pour carte SD</a:t>
            </a:r>
          </a:p>
        </p:txBody>
      </p:sp>
      <p:sp>
        <p:nvSpPr>
          <p:cNvPr id="20" name="Textplatzhalter 3">
            <a:extLst>
              <a:ext uri="{FF2B5EF4-FFF2-40B4-BE49-F238E27FC236}">
                <a16:creationId xmlns:a16="http://schemas.microsoft.com/office/drawing/2014/main" id="{2EED0446-7CF3-2531-AAAE-0FAEEA8123EE}"/>
              </a:ext>
            </a:extLst>
          </p:cNvPr>
          <p:cNvSpPr>
            <a:spLocks noGrp="1"/>
          </p:cNvSpPr>
          <p:nvPr/>
        </p:nvSpPr>
        <p:spPr>
          <a:xfrm>
            <a:off x="5405139" y="5525616"/>
            <a:ext cx="4759313" cy="1935832"/>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nSpc>
                <a:spcPts val="2840"/>
              </a:lnSpc>
              <a:buAutoNum type="arabicPeriod" startAt="9"/>
            </a:pPr>
            <a:r>
              <a:rPr lang="fr-FR" dirty="0">
                <a:latin typeface="Futura PT Light" panose="020B0402020204020303" pitchFamily="34" charset="0"/>
              </a:rPr>
              <a:t>Fente pour carte </a:t>
            </a:r>
            <a:r>
              <a:rPr lang="fr-FR" dirty="0" err="1">
                <a:latin typeface="Futura PT Light" panose="020B0402020204020303" pitchFamily="34" charset="0"/>
              </a:rPr>
              <a:t>microSD</a:t>
            </a:r>
            <a:r>
              <a:rPr lang="fr-FR" dirty="0">
                <a:latin typeface="Futura PT Light" panose="020B0402020204020303" pitchFamily="34" charset="0"/>
              </a:rPr>
              <a:t>		</a:t>
            </a:r>
          </a:p>
          <a:p>
            <a:pPr marL="342900" lvl="1" indent="-342900">
              <a:lnSpc>
                <a:spcPts val="2840"/>
              </a:lnSpc>
              <a:buAutoNum type="arabicPeriod" startAt="9"/>
            </a:pPr>
            <a:r>
              <a:rPr lang="fr-FR" dirty="0">
                <a:latin typeface="Futura PT Light" panose="020B0402020204020303" pitchFamily="34" charset="0"/>
              </a:rPr>
              <a:t>Port Ethernet GLAN RJ45 avec 10/100/1000 Mbps</a:t>
            </a:r>
            <a:endParaRPr lang="de-DE" dirty="0">
              <a:latin typeface="Futura PT Light" panose="020B0402020204020303" pitchFamily="34" charset="0"/>
            </a:endParaRPr>
          </a:p>
        </p:txBody>
      </p:sp>
    </p:spTree>
    <p:extLst>
      <p:ext uri="{BB962C8B-B14F-4D97-AF65-F5344CB8AC3E}">
        <p14:creationId xmlns:p14="http://schemas.microsoft.com/office/powerpoint/2010/main" val="422242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04867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2 ports vidéo HDMI avec une résolution allant jusqu'à 4k</a:t>
            </a:r>
          </a:p>
          <a:p>
            <a:pPr lvl="1">
              <a:lnSpc>
                <a:spcPts val="2840"/>
              </a:lnSpc>
            </a:pPr>
            <a:r>
              <a:rPr lang="fr-FR" dirty="0">
                <a:latin typeface="Futura PT Light" panose="020B0402020204020303" pitchFamily="34" charset="0"/>
              </a:rPr>
              <a:t>1x ports USB-A, 1x ports USB-C</a:t>
            </a:r>
          </a:p>
          <a:p>
            <a:pPr lvl="1">
              <a:lnSpc>
                <a:spcPts val="2840"/>
              </a:lnSpc>
            </a:pPr>
            <a:r>
              <a:rPr lang="fr-FR" dirty="0">
                <a:latin typeface="Futura PT Light" panose="020B0402020204020303" pitchFamily="34" charset="0"/>
              </a:rPr>
              <a:t>Alimentation électrique jusqu'à 100 W</a:t>
            </a: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Station d'accueil compacte et portable avec jusqu'à 2 écrans multiples pour la mise en miroir ou l'amélioration du bureau</a:t>
            </a: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29609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D32063</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073008"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PORTABLE 4-EN-1 MINI DOCKING STATION 4K HDMI PD 100W</a:t>
            </a:r>
          </a:p>
        </p:txBody>
      </p:sp>
      <p:pic>
        <p:nvPicPr>
          <p:cNvPr id="9" name="Grafik 8" descr="Ein Bild, das Gerät, Kabel, Text, Smartphone enthält.&#10;&#10;Automatisch generierte Beschreibung">
            <a:extLst>
              <a:ext uri="{FF2B5EF4-FFF2-40B4-BE49-F238E27FC236}">
                <a16:creationId xmlns:a16="http://schemas.microsoft.com/office/drawing/2014/main" id="{EEAF40E0-456A-B2D1-24BD-DAE032A286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2124" y="2816932"/>
            <a:ext cx="3392670" cy="2879722"/>
          </a:xfrm>
          <a:prstGeom prst="rect">
            <a:avLst/>
          </a:prstGeom>
        </p:spPr>
      </p:pic>
    </p:spTree>
    <p:extLst>
      <p:ext uri="{BB962C8B-B14F-4D97-AF65-F5344CB8AC3E}">
        <p14:creationId xmlns:p14="http://schemas.microsoft.com/office/powerpoint/2010/main" val="2924086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04867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err="1">
                <a:latin typeface="Futura PT Light" panose="020B0402020204020303" pitchFamily="34" charset="0"/>
              </a:rPr>
              <a:t>Connexion</a:t>
            </a:r>
            <a:r>
              <a:rPr lang="de-DE" dirty="0">
                <a:latin typeface="Futura PT Light" panose="020B0402020204020303" pitchFamily="34" charset="0"/>
              </a:rPr>
              <a:t> USB-C à </a:t>
            </a:r>
            <a:r>
              <a:rPr lang="de-DE" dirty="0" err="1">
                <a:latin typeface="Futura PT Light" panose="020B0402020204020303" pitchFamily="34" charset="0"/>
              </a:rPr>
              <a:t>l'ordinateur</a:t>
            </a:r>
            <a:r>
              <a:rPr lang="de-DE" dirty="0">
                <a:latin typeface="Futura PT Light" panose="020B0402020204020303" pitchFamily="34" charset="0"/>
              </a:rPr>
              <a:t> portable</a:t>
            </a:r>
          </a:p>
          <a:p>
            <a:pPr marL="311663" lvl="1" indent="-342900">
              <a:lnSpc>
                <a:spcPts val="2840"/>
              </a:lnSpc>
              <a:buFont typeface="+mj-lt"/>
              <a:buAutoNum type="arabicPeriod"/>
            </a:pPr>
            <a:r>
              <a:rPr lang="de-DE" dirty="0">
                <a:latin typeface="Futura PT Light" panose="020B0402020204020303" pitchFamily="34" charset="0"/>
              </a:rPr>
              <a:t>Port HDMI </a:t>
            </a:r>
            <a:r>
              <a:rPr lang="de-DE" dirty="0" err="1">
                <a:latin typeface="Futura PT Light" panose="020B0402020204020303" pitchFamily="34" charset="0"/>
              </a:rPr>
              <a:t>jusqu'à</a:t>
            </a:r>
            <a:r>
              <a:rPr lang="de-DE" dirty="0">
                <a:latin typeface="Futura PT Light" panose="020B0402020204020303" pitchFamily="34" charset="0"/>
              </a:rPr>
              <a:t> 4k/30 Hz</a:t>
            </a:r>
          </a:p>
          <a:p>
            <a:pPr marL="311663" lvl="1" indent="-342900">
              <a:lnSpc>
                <a:spcPts val="2840"/>
              </a:lnSpc>
              <a:buFont typeface="+mj-lt"/>
              <a:buAutoNum type="arabicPeriod"/>
            </a:pPr>
            <a:r>
              <a:rPr lang="de-DE" dirty="0">
                <a:latin typeface="Futura PT Light" panose="020B0402020204020303" pitchFamily="34" charset="0"/>
              </a:rPr>
              <a:t>Port USB-A 3.0</a:t>
            </a:r>
          </a:p>
          <a:p>
            <a:pPr marL="311663" lvl="1" indent="-342900">
              <a:lnSpc>
                <a:spcPts val="2840"/>
              </a:lnSpc>
              <a:buFont typeface="+mj-lt"/>
              <a:buAutoNum type="arabicPeriod"/>
            </a:pPr>
            <a:r>
              <a:rPr lang="de-DE" dirty="0">
                <a:latin typeface="Futura PT Light" panose="020B0402020204020303" pitchFamily="34" charset="0"/>
              </a:rPr>
              <a:t>Port USB-C </a:t>
            </a:r>
            <a:r>
              <a:rPr lang="de-DE" dirty="0" err="1">
                <a:latin typeface="Futura PT Light" panose="020B0402020204020303" pitchFamily="34" charset="0"/>
              </a:rPr>
              <a:t>avec</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jusqu'à</a:t>
            </a:r>
            <a:r>
              <a:rPr lang="de-DE" dirty="0">
                <a:latin typeface="Futura PT Light" panose="020B0402020204020303" pitchFamily="34" charset="0"/>
              </a:rPr>
              <a:t> 100 W</a:t>
            </a:r>
          </a:p>
        </p:txBody>
      </p:sp>
      <p:pic>
        <p:nvPicPr>
          <p:cNvPr id="7" name="Grafik 6" descr="Ein Bild, das Entwurf, Text, Zeichnung, Diagramm enthält.&#10;&#10;Automatisch generierte Beschreibung">
            <a:extLst>
              <a:ext uri="{FF2B5EF4-FFF2-40B4-BE49-F238E27FC236}">
                <a16:creationId xmlns:a16="http://schemas.microsoft.com/office/drawing/2014/main" id="{BC2257B0-9371-B4AF-E58E-ADDDE05D1D50}"/>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896201" y="2703230"/>
            <a:ext cx="1373048" cy="3436148"/>
          </a:xfrm>
          <a:prstGeom prst="rect">
            <a:avLst/>
          </a:prstGeom>
        </p:spPr>
      </p:pic>
      <p:sp>
        <p:nvSpPr>
          <p:cNvPr id="2" name="Rechteck 7">
            <a:extLst>
              <a:ext uri="{FF2B5EF4-FFF2-40B4-BE49-F238E27FC236}">
                <a16:creationId xmlns:a16="http://schemas.microsoft.com/office/drawing/2014/main" id="{6C07907C-0C73-A7BB-CD7E-5088D56D1E5C}"/>
              </a:ext>
            </a:extLst>
          </p:cNvPr>
          <p:cNvSpPr/>
          <p:nvPr/>
        </p:nvSpPr>
        <p:spPr>
          <a:xfrm>
            <a:off x="547056" y="29609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D32063</a:t>
            </a:r>
          </a:p>
        </p:txBody>
      </p:sp>
      <p:sp>
        <p:nvSpPr>
          <p:cNvPr id="3" name="Rechteck 23">
            <a:extLst>
              <a:ext uri="{FF2B5EF4-FFF2-40B4-BE49-F238E27FC236}">
                <a16:creationId xmlns:a16="http://schemas.microsoft.com/office/drawing/2014/main" id="{E7967F7C-33F8-E1D0-0A35-4BE17D46895A}"/>
              </a:ext>
            </a:extLst>
          </p:cNvPr>
          <p:cNvSpPr/>
          <p:nvPr/>
        </p:nvSpPr>
        <p:spPr>
          <a:xfrm>
            <a:off x="407368" y="1772816"/>
            <a:ext cx="9073008"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PORTABLE 4-EN-1 MINI DOCKING STATION 4K HDMI PD 100W</a:t>
            </a:r>
          </a:p>
        </p:txBody>
      </p:sp>
    </p:spTree>
    <p:extLst>
      <p:ext uri="{BB962C8B-B14F-4D97-AF65-F5344CB8AC3E}">
        <p14:creationId xmlns:p14="http://schemas.microsoft.com/office/powerpoint/2010/main" val="2121440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281407"/>
            <a:ext cx="5868652" cy="309689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1x port vidéo </a:t>
            </a:r>
            <a:r>
              <a:rPr lang="fr-FR" dirty="0" err="1">
                <a:latin typeface="Futura PT Light" panose="020B0402020204020303" pitchFamily="34" charset="0"/>
              </a:rPr>
              <a:t>DisplayPort</a:t>
            </a:r>
            <a:r>
              <a:rPr lang="fr-FR" dirty="0">
                <a:latin typeface="Futura PT Light" panose="020B0402020204020303" pitchFamily="34" charset="0"/>
              </a:rPr>
              <a:t> avec une résolution allant jusqu'à 4k</a:t>
            </a:r>
          </a:p>
          <a:p>
            <a:pPr lvl="1">
              <a:lnSpc>
                <a:spcPts val="2840"/>
              </a:lnSpc>
            </a:pPr>
            <a:r>
              <a:rPr lang="fr-FR" dirty="0">
                <a:latin typeface="Futura PT Light" panose="020B0402020204020303" pitchFamily="34" charset="0"/>
              </a:rPr>
              <a:t>1x Port vidéo HDMI avec une résolution allant jusqu'à 4k</a:t>
            </a:r>
          </a:p>
          <a:p>
            <a:pPr lvl="1">
              <a:lnSpc>
                <a:spcPts val="2840"/>
              </a:lnSpc>
            </a:pPr>
            <a:r>
              <a:rPr lang="fr-FR" dirty="0">
                <a:latin typeface="Futura PT Light" panose="020B0402020204020303" pitchFamily="34" charset="0"/>
              </a:rPr>
              <a:t>1x port vidéo VGA avec une résolution allant jusqu'à 1080p</a:t>
            </a:r>
          </a:p>
          <a:p>
            <a:pPr lvl="1">
              <a:lnSpc>
                <a:spcPts val="2840"/>
              </a:lnSpc>
            </a:pPr>
            <a:r>
              <a:rPr lang="fr-FR" dirty="0">
                <a:latin typeface="Futura PT Light" panose="020B0402020204020303" pitchFamily="34" charset="0"/>
              </a:rPr>
              <a:t>1x ports USB-A, 1x ports USB-C</a:t>
            </a:r>
          </a:p>
          <a:p>
            <a:pPr lvl="1">
              <a:lnSpc>
                <a:spcPts val="2840"/>
              </a:lnSpc>
            </a:pPr>
            <a:r>
              <a:rPr lang="fr-FR" dirty="0">
                <a:latin typeface="Futura PT Light" panose="020B0402020204020303" pitchFamily="34" charset="0"/>
              </a:rPr>
              <a:t>Alimentation électrique jusqu'à 100 W</a:t>
            </a: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Station d'accueil compacte et portable avec jusqu'à 2 écrans multiples pour la mise en miroir ou l'amélioration du bureau</a:t>
            </a: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29609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D32064</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145016"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PORTABLE 5-EN-1 MINI DOCKING STATION 4K HDMI DP PD 100W</a:t>
            </a:r>
          </a:p>
        </p:txBody>
      </p:sp>
      <p:pic>
        <p:nvPicPr>
          <p:cNvPr id="7" name="Grafik 6" descr="Ein Bild, das Gerät, Elektronisches Gerät, Elektronik, Handy enthält.&#10;&#10;Automatisch generierte Beschreibung">
            <a:extLst>
              <a:ext uri="{FF2B5EF4-FFF2-40B4-BE49-F238E27FC236}">
                <a16:creationId xmlns:a16="http://schemas.microsoft.com/office/drawing/2014/main" id="{4F5298E2-5F3E-8C85-FEDD-8BB23077A9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32104" y="2973363"/>
            <a:ext cx="3447117" cy="3407965"/>
          </a:xfrm>
          <a:prstGeom prst="rect">
            <a:avLst/>
          </a:prstGeom>
        </p:spPr>
      </p:pic>
    </p:spTree>
    <p:extLst>
      <p:ext uri="{BB962C8B-B14F-4D97-AF65-F5344CB8AC3E}">
        <p14:creationId xmlns:p14="http://schemas.microsoft.com/office/powerpoint/2010/main" val="1976656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761110"/>
            <a:ext cx="5868652" cy="309689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err="1">
                <a:latin typeface="Futura PT Light" panose="020B0402020204020303" pitchFamily="34" charset="0"/>
              </a:rPr>
              <a:t>Connexion</a:t>
            </a:r>
            <a:r>
              <a:rPr lang="de-DE" dirty="0">
                <a:latin typeface="Futura PT Light" panose="020B0402020204020303" pitchFamily="34" charset="0"/>
              </a:rPr>
              <a:t> USB-C à </a:t>
            </a:r>
            <a:r>
              <a:rPr lang="de-DE" dirty="0" err="1">
                <a:latin typeface="Futura PT Light" panose="020B0402020204020303" pitchFamily="34" charset="0"/>
              </a:rPr>
              <a:t>l'ordinateur</a:t>
            </a:r>
            <a:r>
              <a:rPr lang="de-DE" dirty="0">
                <a:latin typeface="Futura PT Light" panose="020B0402020204020303" pitchFamily="34" charset="0"/>
              </a:rPr>
              <a:t> portable</a:t>
            </a:r>
          </a:p>
          <a:p>
            <a:pPr marL="311663" lvl="1" indent="-342900">
              <a:lnSpc>
                <a:spcPts val="2840"/>
              </a:lnSpc>
              <a:buFont typeface="+mj-lt"/>
              <a:buAutoNum type="arabicPeriod"/>
            </a:pPr>
            <a:r>
              <a:rPr lang="de-DE" dirty="0">
                <a:latin typeface="Futura PT Light" panose="020B0402020204020303" pitchFamily="34" charset="0"/>
              </a:rPr>
              <a:t>Port </a:t>
            </a:r>
            <a:r>
              <a:rPr lang="de-DE" dirty="0" err="1">
                <a:latin typeface="Futura PT Light" panose="020B0402020204020303" pitchFamily="34" charset="0"/>
              </a:rPr>
              <a:t>vidéo</a:t>
            </a:r>
            <a:r>
              <a:rPr lang="de-DE" dirty="0">
                <a:latin typeface="Futura PT Light" panose="020B0402020204020303" pitchFamily="34" charset="0"/>
              </a:rPr>
              <a:t> DisplayPort </a:t>
            </a:r>
            <a:r>
              <a:rPr lang="de-DE" dirty="0" err="1">
                <a:latin typeface="Futura PT Light" panose="020B0402020204020303" pitchFamily="34" charset="0"/>
              </a:rPr>
              <a:t>jusqu'à</a:t>
            </a:r>
            <a:r>
              <a:rPr lang="de-DE" dirty="0">
                <a:latin typeface="Futura PT Light" panose="020B0402020204020303" pitchFamily="34" charset="0"/>
              </a:rPr>
              <a:t> 4k/30 Hz</a:t>
            </a:r>
          </a:p>
          <a:p>
            <a:pPr marL="311663" lvl="1" indent="-342900">
              <a:lnSpc>
                <a:spcPts val="2840"/>
              </a:lnSpc>
              <a:buFont typeface="+mj-lt"/>
              <a:buAutoNum type="arabicPeriod"/>
            </a:pPr>
            <a:r>
              <a:rPr lang="de-DE" dirty="0">
                <a:latin typeface="Futura PT Light" panose="020B0402020204020303" pitchFamily="34" charset="0"/>
              </a:rPr>
              <a:t>Port VGA </a:t>
            </a:r>
            <a:r>
              <a:rPr lang="de-DE" dirty="0" err="1">
                <a:latin typeface="Futura PT Light" panose="020B0402020204020303" pitchFamily="34" charset="0"/>
              </a:rPr>
              <a:t>jusqu'à</a:t>
            </a:r>
            <a:r>
              <a:rPr lang="de-DE" dirty="0">
                <a:latin typeface="Futura PT Light" panose="020B0402020204020303" pitchFamily="34" charset="0"/>
              </a:rPr>
              <a:t> 1080p/60 Hz</a:t>
            </a:r>
          </a:p>
          <a:p>
            <a:pPr marL="311663" lvl="1" indent="-342900">
              <a:lnSpc>
                <a:spcPts val="2840"/>
              </a:lnSpc>
              <a:buFont typeface="+mj-lt"/>
              <a:buAutoNum type="arabicPeriod"/>
            </a:pPr>
            <a:r>
              <a:rPr lang="de-DE" dirty="0">
                <a:latin typeface="Futura PT Light" panose="020B0402020204020303" pitchFamily="34" charset="0"/>
              </a:rPr>
              <a:t>Port HDMI </a:t>
            </a:r>
            <a:r>
              <a:rPr lang="de-DE" dirty="0" err="1">
                <a:latin typeface="Futura PT Light" panose="020B0402020204020303" pitchFamily="34" charset="0"/>
              </a:rPr>
              <a:t>jusqu'à</a:t>
            </a:r>
            <a:r>
              <a:rPr lang="de-DE" dirty="0">
                <a:latin typeface="Futura PT Light" panose="020B0402020204020303" pitchFamily="34" charset="0"/>
              </a:rPr>
              <a:t> 4k/30 Hz </a:t>
            </a:r>
          </a:p>
          <a:p>
            <a:pPr marL="311663" lvl="1" indent="-342900">
              <a:lnSpc>
                <a:spcPts val="2840"/>
              </a:lnSpc>
              <a:buFont typeface="+mj-lt"/>
              <a:buAutoNum type="arabicPeriod"/>
            </a:pPr>
            <a:r>
              <a:rPr lang="de-DE" dirty="0">
                <a:latin typeface="Futura PT Light" panose="020B0402020204020303" pitchFamily="34" charset="0"/>
              </a:rPr>
              <a:t>Port USB-C </a:t>
            </a:r>
            <a:r>
              <a:rPr lang="de-DE" dirty="0" err="1">
                <a:latin typeface="Futura PT Light" panose="020B0402020204020303" pitchFamily="34" charset="0"/>
              </a:rPr>
              <a:t>avec</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jusqu'à</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Port USB-A 3.0</a:t>
            </a:r>
          </a:p>
        </p:txBody>
      </p:sp>
      <p:pic>
        <p:nvPicPr>
          <p:cNvPr id="9" name="Grafik 8" descr="Ein Bild, das Text, Entwurf, Diagramm, Zeichnung enthält.&#10;&#10;Automatisch generierte Beschreibung">
            <a:extLst>
              <a:ext uri="{FF2B5EF4-FFF2-40B4-BE49-F238E27FC236}">
                <a16:creationId xmlns:a16="http://schemas.microsoft.com/office/drawing/2014/main" id="{2F2C5EB4-94C7-E517-4769-0A421CDA2F0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852084" y="2312876"/>
            <a:ext cx="2671866" cy="4417566"/>
          </a:xfrm>
          <a:prstGeom prst="rect">
            <a:avLst/>
          </a:prstGeom>
        </p:spPr>
      </p:pic>
      <p:sp>
        <p:nvSpPr>
          <p:cNvPr id="2" name="Rechteck 7">
            <a:extLst>
              <a:ext uri="{FF2B5EF4-FFF2-40B4-BE49-F238E27FC236}">
                <a16:creationId xmlns:a16="http://schemas.microsoft.com/office/drawing/2014/main" id="{807A178A-A4AC-A7E9-A19C-86EC957299AA}"/>
              </a:ext>
            </a:extLst>
          </p:cNvPr>
          <p:cNvSpPr/>
          <p:nvPr/>
        </p:nvSpPr>
        <p:spPr>
          <a:xfrm>
            <a:off x="547056" y="296094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D32064</a:t>
            </a:r>
          </a:p>
        </p:txBody>
      </p:sp>
      <p:sp>
        <p:nvSpPr>
          <p:cNvPr id="3" name="Rechteck 23">
            <a:extLst>
              <a:ext uri="{FF2B5EF4-FFF2-40B4-BE49-F238E27FC236}">
                <a16:creationId xmlns:a16="http://schemas.microsoft.com/office/drawing/2014/main" id="{1B9DF060-CB01-7DF5-B81E-3C027D69025F}"/>
              </a:ext>
            </a:extLst>
          </p:cNvPr>
          <p:cNvSpPr/>
          <p:nvPr/>
        </p:nvSpPr>
        <p:spPr>
          <a:xfrm>
            <a:off x="407368" y="1772816"/>
            <a:ext cx="9145016"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USB-C PORTABLE 5-EN-1 MINI DOCKING STATION 4K HDMI DP PD 100W</a:t>
            </a:r>
          </a:p>
        </p:txBody>
      </p:sp>
    </p:spTree>
    <p:extLst>
      <p:ext uri="{BB962C8B-B14F-4D97-AF65-F5344CB8AC3E}">
        <p14:creationId xmlns:p14="http://schemas.microsoft.com/office/powerpoint/2010/main" val="291324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032956"/>
            <a:ext cx="5760640" cy="309689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Se connecte au port USB-C de l'ordinateur portable</a:t>
            </a:r>
          </a:p>
          <a:p>
            <a:pPr lvl="1">
              <a:lnSpc>
                <a:spcPts val="2840"/>
              </a:lnSpc>
            </a:pPr>
            <a:r>
              <a:rPr lang="fr-FR" dirty="0">
                <a:latin typeface="Futura PT Light" panose="020B0402020204020303" pitchFamily="34" charset="0"/>
              </a:rPr>
              <a:t>1x port vidéo </a:t>
            </a:r>
            <a:r>
              <a:rPr lang="fr-FR" dirty="0" err="1">
                <a:latin typeface="Futura PT Light" panose="020B0402020204020303" pitchFamily="34" charset="0"/>
              </a:rPr>
              <a:t>DisplayPort</a:t>
            </a:r>
            <a:r>
              <a:rPr lang="fr-FR" dirty="0">
                <a:latin typeface="Futura PT Light" panose="020B0402020204020303" pitchFamily="34" charset="0"/>
              </a:rPr>
              <a:t> avec une résolution allant jusqu'à 4k</a:t>
            </a:r>
          </a:p>
          <a:p>
            <a:pPr lvl="1">
              <a:lnSpc>
                <a:spcPts val="2840"/>
              </a:lnSpc>
            </a:pPr>
            <a:r>
              <a:rPr lang="fr-FR" dirty="0">
                <a:latin typeface="Futura PT Light" panose="020B0402020204020303" pitchFamily="34" charset="0"/>
              </a:rPr>
              <a:t>2 ports vidéo HDMI avec une résolution allant jusqu'à 4k</a:t>
            </a:r>
          </a:p>
          <a:p>
            <a:pPr lvl="1">
              <a:lnSpc>
                <a:spcPts val="2840"/>
              </a:lnSpc>
            </a:pPr>
            <a:r>
              <a:rPr lang="fr-FR" dirty="0">
                <a:latin typeface="Futura PT Light" panose="020B0402020204020303" pitchFamily="34" charset="0"/>
              </a:rPr>
              <a:t>4x ports USB-A, 2x ports USB-C Power Delivery jusqu'à 100 W</a:t>
            </a:r>
          </a:p>
          <a:p>
            <a:pPr lvl="1">
              <a:lnSpc>
                <a:spcPts val="2840"/>
              </a:lnSpc>
            </a:pPr>
            <a:r>
              <a:rPr lang="fr-FR" dirty="0">
                <a:latin typeface="Futura PT Light" panose="020B0402020204020303" pitchFamily="34" charset="0"/>
              </a:rPr>
              <a:t>Port Ethernet jusqu'à 1000 Mbps</a:t>
            </a:r>
          </a:p>
          <a:p>
            <a:pPr lvl="1">
              <a:lnSpc>
                <a:spcPts val="2840"/>
              </a:lnSpc>
            </a:pPr>
            <a:r>
              <a:rPr lang="fr-FR" dirty="0">
                <a:latin typeface="Futura PT Light" panose="020B0402020204020303" pitchFamily="34" charset="0"/>
              </a:rPr>
              <a:t>Emplacement pour carte SD/</a:t>
            </a:r>
            <a:r>
              <a:rPr lang="fr-FR" dirty="0" err="1">
                <a:latin typeface="Futura PT Light" panose="020B0402020204020303" pitchFamily="34" charset="0"/>
              </a:rPr>
              <a:t>microSD</a:t>
            </a:r>
            <a:endParaRPr lang="fr-FR" dirty="0">
              <a:latin typeface="Futura PT Light" panose="020B0402020204020303" pitchFamily="34" charset="0"/>
            </a:endParaRPr>
          </a:p>
          <a:p>
            <a:pPr lvl="1">
              <a:lnSpc>
                <a:spcPts val="2840"/>
              </a:lnSpc>
            </a:pPr>
            <a:r>
              <a:rPr lang="fr-FR" dirty="0">
                <a:latin typeface="Futura PT Light" panose="020B0402020204020303" pitchFamily="34" charset="0"/>
              </a:rPr>
              <a:t>Prise combinée audio/microphone de 3,5 mm</a:t>
            </a:r>
          </a:p>
          <a:p>
            <a:pPr lvl="1">
              <a:lnSpc>
                <a:spcPts val="2840"/>
              </a:lnSpc>
            </a:pPr>
            <a:r>
              <a:rPr lang="fr-FR" dirty="0">
                <a:latin typeface="Futura PT Light" panose="020B0402020204020303" pitchFamily="34" charset="0"/>
              </a:rPr>
              <a:t>Boîtier en aluminium pour un transfert de chaleur optimisé</a:t>
            </a:r>
          </a:p>
          <a:p>
            <a:pPr lvl="1">
              <a:lnSpc>
                <a:spcPts val="2840"/>
              </a:lnSpc>
            </a:pPr>
            <a:r>
              <a:rPr lang="fr-FR" dirty="0">
                <a:latin typeface="Futura PT Light" panose="020B0402020204020303" pitchFamily="34" charset="0"/>
              </a:rPr>
              <a:t>Station d'accueil compacte et portable avec jusqu'à 2 écrans multiples pour la mise en miroir ou l'amélioration du bureau.</a:t>
            </a: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2924944"/>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D32065</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10513168" cy="1200329"/>
          </a:xfrm>
          <a:prstGeom prst="rect">
            <a:avLst/>
          </a:prstGeom>
          <a:noFill/>
        </p:spPr>
        <p:txBody>
          <a:bodyPr wrap="square" rtlCol="0">
            <a:spAutoFit/>
          </a:bodyPr>
          <a:lstStyle/>
          <a:p>
            <a:r>
              <a:rPr lang="sv-SE" sz="3600" dirty="0">
                <a:solidFill>
                  <a:schemeClr val="tx1">
                    <a:lumMod val="75000"/>
                    <a:lumOff val="25000"/>
                  </a:schemeClr>
                </a:solidFill>
                <a:latin typeface="Futura PT Demi" panose="020B0702020204020303" pitchFamily="34" charset="0"/>
                <a:cs typeface="Futura Medium" panose="020B0602020204020303" pitchFamily="34" charset="-79"/>
              </a:rPr>
              <a:t>USB-C 13-EN-1 DOCKING STATION 4K HDMI/DP PD 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pic>
        <p:nvPicPr>
          <p:cNvPr id="9" name="Grafik 8" descr="Ein Bild, das Elektronik, Elektronisches Gerät, Kabel, Gerät enthält.&#10;&#10;Automatisch generierte Beschreibung">
            <a:extLst>
              <a:ext uri="{FF2B5EF4-FFF2-40B4-BE49-F238E27FC236}">
                <a16:creationId xmlns:a16="http://schemas.microsoft.com/office/drawing/2014/main" id="{427A886A-39EB-303C-7B27-D3EF784A9E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680176" y="2570314"/>
            <a:ext cx="2089924" cy="3827330"/>
          </a:xfrm>
          <a:prstGeom prst="rect">
            <a:avLst/>
          </a:prstGeom>
        </p:spPr>
      </p:pic>
    </p:spTree>
    <p:extLst>
      <p:ext uri="{BB962C8B-B14F-4D97-AF65-F5344CB8AC3E}">
        <p14:creationId xmlns:p14="http://schemas.microsoft.com/office/powerpoint/2010/main" val="2380814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47056" y="3356446"/>
            <a:ext cx="5436604" cy="3132894"/>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err="1">
                <a:latin typeface="Futura PT Light" panose="020B0402020204020303" pitchFamily="34" charset="0"/>
              </a:rPr>
              <a:t>Connexion</a:t>
            </a:r>
            <a:r>
              <a:rPr lang="de-DE" dirty="0">
                <a:latin typeface="Futura PT Light" panose="020B0402020204020303" pitchFamily="34" charset="0"/>
              </a:rPr>
              <a:t> USB-C à </a:t>
            </a:r>
            <a:r>
              <a:rPr lang="de-DE" dirty="0" err="1">
                <a:latin typeface="Futura PT Light" panose="020B0402020204020303" pitchFamily="34" charset="0"/>
              </a:rPr>
              <a:t>l'ordinateur</a:t>
            </a:r>
            <a:r>
              <a:rPr lang="de-DE" dirty="0">
                <a:latin typeface="Futura PT Light" panose="020B0402020204020303" pitchFamily="34" charset="0"/>
              </a:rPr>
              <a:t> portable</a:t>
            </a:r>
          </a:p>
          <a:p>
            <a:pPr marL="311663" lvl="1" indent="-342900">
              <a:lnSpc>
                <a:spcPts val="2840"/>
              </a:lnSpc>
              <a:buFont typeface="+mj-lt"/>
              <a:buAutoNum type="arabicPeriod"/>
            </a:pPr>
            <a:r>
              <a:rPr lang="de-DE" dirty="0">
                <a:latin typeface="Futura PT Light" panose="020B0402020204020303" pitchFamily="34" charset="0"/>
              </a:rPr>
              <a:t>Port USB-C </a:t>
            </a:r>
            <a:r>
              <a:rPr lang="de-DE" dirty="0" err="1">
                <a:latin typeface="Futura PT Light" panose="020B0402020204020303" pitchFamily="34" charset="0"/>
              </a:rPr>
              <a:t>avec</a:t>
            </a:r>
            <a:r>
              <a:rPr lang="de-DE" dirty="0">
                <a:latin typeface="Futura PT Light" panose="020B0402020204020303" pitchFamily="34" charset="0"/>
              </a:rPr>
              <a:t> Power </a:t>
            </a:r>
            <a:r>
              <a:rPr lang="de-DE" dirty="0" err="1">
                <a:latin typeface="Futura PT Light" panose="020B0402020204020303" pitchFamily="34" charset="0"/>
              </a:rPr>
              <a:t>Delivery</a:t>
            </a:r>
            <a:r>
              <a:rPr lang="de-DE" dirty="0">
                <a:latin typeface="Futura PT Light" panose="020B0402020204020303" pitchFamily="34" charset="0"/>
              </a:rPr>
              <a:t> </a:t>
            </a:r>
            <a:r>
              <a:rPr lang="de-DE" dirty="0" err="1">
                <a:latin typeface="Futura PT Light" panose="020B0402020204020303" pitchFamily="34" charset="0"/>
              </a:rPr>
              <a:t>jusqu'à</a:t>
            </a:r>
            <a:r>
              <a:rPr lang="de-DE" dirty="0">
                <a:latin typeface="Futura PT Light" panose="020B0402020204020303" pitchFamily="34" charset="0"/>
              </a:rPr>
              <a:t> 100 W</a:t>
            </a:r>
          </a:p>
          <a:p>
            <a:pPr marL="311663" lvl="1" indent="-342900">
              <a:lnSpc>
                <a:spcPts val="2840"/>
              </a:lnSpc>
              <a:buFont typeface="+mj-lt"/>
              <a:buAutoNum type="arabicPeriod"/>
            </a:pPr>
            <a:r>
              <a:rPr lang="de-DE" dirty="0">
                <a:latin typeface="Futura PT Light" panose="020B0402020204020303" pitchFamily="34" charset="0"/>
              </a:rPr>
              <a:t>Port </a:t>
            </a:r>
            <a:r>
              <a:rPr lang="de-DE" dirty="0" err="1">
                <a:latin typeface="Futura PT Light" panose="020B0402020204020303" pitchFamily="34" charset="0"/>
              </a:rPr>
              <a:t>vidéo</a:t>
            </a:r>
            <a:r>
              <a:rPr lang="de-DE" dirty="0">
                <a:latin typeface="Futura PT Light" panose="020B0402020204020303" pitchFamily="34" charset="0"/>
              </a:rPr>
              <a:t> DisplayPort </a:t>
            </a:r>
            <a:r>
              <a:rPr lang="de-DE" dirty="0" err="1">
                <a:latin typeface="Futura PT Light" panose="020B0402020204020303" pitchFamily="34" charset="0"/>
              </a:rPr>
              <a:t>jusqu'à</a:t>
            </a:r>
            <a:r>
              <a:rPr lang="de-DE" dirty="0">
                <a:latin typeface="Futura PT Light" panose="020B0402020204020303" pitchFamily="34" charset="0"/>
              </a:rPr>
              <a:t> 4k/60 Hz</a:t>
            </a:r>
          </a:p>
          <a:p>
            <a:pPr marL="311663" lvl="1" indent="-342900">
              <a:lnSpc>
                <a:spcPts val="2840"/>
              </a:lnSpc>
              <a:buFont typeface="+mj-lt"/>
              <a:buAutoNum type="arabicPeriod"/>
            </a:pPr>
            <a:r>
              <a:rPr lang="de-DE" dirty="0">
                <a:latin typeface="Futura PT Light" panose="020B0402020204020303" pitchFamily="34" charset="0"/>
              </a:rPr>
              <a:t>Port HDMI </a:t>
            </a:r>
            <a:r>
              <a:rPr lang="de-DE" dirty="0" err="1">
                <a:latin typeface="Futura PT Light" panose="020B0402020204020303" pitchFamily="34" charset="0"/>
              </a:rPr>
              <a:t>jusqu'à</a:t>
            </a:r>
            <a:r>
              <a:rPr lang="de-DE" dirty="0">
                <a:latin typeface="Futura PT Light" panose="020B0402020204020303" pitchFamily="34" charset="0"/>
              </a:rPr>
              <a:t> 4k/60 Hz</a:t>
            </a:r>
          </a:p>
          <a:p>
            <a:pPr marL="311663" lvl="1" indent="-342900">
              <a:lnSpc>
                <a:spcPts val="2840"/>
              </a:lnSpc>
              <a:buFont typeface="+mj-lt"/>
              <a:buAutoNum type="arabicPeriod"/>
            </a:pPr>
            <a:r>
              <a:rPr lang="de-DE" dirty="0">
                <a:latin typeface="Futura PT Light" panose="020B0402020204020303" pitchFamily="34" charset="0"/>
              </a:rPr>
              <a:t>Port USB-C 2.0</a:t>
            </a:r>
          </a:p>
          <a:p>
            <a:pPr marL="311663" lvl="1" indent="-342900">
              <a:lnSpc>
                <a:spcPts val="2840"/>
              </a:lnSpc>
              <a:buFont typeface="+mj-lt"/>
              <a:buAutoNum type="arabicPeriod"/>
            </a:pPr>
            <a:r>
              <a:rPr lang="de-DE" dirty="0">
                <a:latin typeface="Futura PT Light" panose="020B0402020204020303" pitchFamily="34" charset="0"/>
              </a:rPr>
              <a:t>Prise </a:t>
            </a:r>
            <a:r>
              <a:rPr lang="de-DE" dirty="0" err="1">
                <a:latin typeface="Futura PT Light" panose="020B0402020204020303" pitchFamily="34" charset="0"/>
              </a:rPr>
              <a:t>combinée</a:t>
            </a:r>
            <a:r>
              <a:rPr lang="de-DE" dirty="0">
                <a:latin typeface="Futura PT Light" panose="020B0402020204020303" pitchFamily="34" charset="0"/>
              </a:rPr>
              <a:t> </a:t>
            </a:r>
            <a:r>
              <a:rPr lang="de-DE" dirty="0" err="1">
                <a:latin typeface="Futura PT Light" panose="020B0402020204020303" pitchFamily="34" charset="0"/>
              </a:rPr>
              <a:t>audio</a:t>
            </a:r>
            <a:r>
              <a:rPr lang="de-DE" dirty="0">
                <a:latin typeface="Futura PT Light" panose="020B0402020204020303" pitchFamily="34" charset="0"/>
              </a:rPr>
              <a:t>/</a:t>
            </a:r>
            <a:r>
              <a:rPr lang="de-DE" dirty="0" err="1">
                <a:latin typeface="Futura PT Light" panose="020B0402020204020303" pitchFamily="34" charset="0"/>
              </a:rPr>
              <a:t>microphone</a:t>
            </a:r>
            <a:r>
              <a:rPr lang="de-DE" dirty="0">
                <a:latin typeface="Futura PT Light" panose="020B0402020204020303" pitchFamily="34" charset="0"/>
              </a:rPr>
              <a:t> de 3,5 mm</a:t>
            </a:r>
          </a:p>
          <a:p>
            <a:pPr marL="311663" lvl="1" indent="-342900">
              <a:lnSpc>
                <a:spcPts val="2840"/>
              </a:lnSpc>
              <a:buFont typeface="+mj-lt"/>
              <a:buAutoNum type="arabicPeriod"/>
            </a:pPr>
            <a:r>
              <a:rPr lang="de-DE" dirty="0">
                <a:latin typeface="Futura PT Light" panose="020B0402020204020303" pitchFamily="34" charset="0"/>
              </a:rPr>
              <a:t>Port Ethernet </a:t>
            </a:r>
            <a:r>
              <a:rPr lang="de-DE" dirty="0" err="1">
                <a:latin typeface="Futura PT Light" panose="020B0402020204020303" pitchFamily="34" charset="0"/>
              </a:rPr>
              <a:t>jusqu'à</a:t>
            </a:r>
            <a:r>
              <a:rPr lang="de-DE" dirty="0">
                <a:latin typeface="Futura PT Light" panose="020B0402020204020303" pitchFamily="34" charset="0"/>
              </a:rPr>
              <a:t> 1000 Mbps</a:t>
            </a:r>
          </a:p>
          <a:p>
            <a:pPr marL="311663" lvl="1" indent="-342900">
              <a:lnSpc>
                <a:spcPts val="2840"/>
              </a:lnSpc>
              <a:buFont typeface="+mj-lt"/>
              <a:buAutoNum type="arabicPeriod"/>
            </a:pPr>
            <a:r>
              <a:rPr lang="de-DE" dirty="0">
                <a:latin typeface="Futura PT Light" panose="020B0402020204020303" pitchFamily="34" charset="0"/>
              </a:rPr>
              <a:t>Emplacement </a:t>
            </a:r>
            <a:r>
              <a:rPr lang="de-DE" dirty="0" err="1">
                <a:latin typeface="Futura PT Light" panose="020B0402020204020303" pitchFamily="34" charset="0"/>
              </a:rPr>
              <a:t>pour</a:t>
            </a:r>
            <a:r>
              <a:rPr lang="de-DE" dirty="0">
                <a:latin typeface="Futura PT Light" panose="020B0402020204020303" pitchFamily="34" charset="0"/>
              </a:rPr>
              <a:t> carte SD</a:t>
            </a:r>
          </a:p>
          <a:p>
            <a:pPr marL="311663" lvl="1" indent="-342900">
              <a:lnSpc>
                <a:spcPts val="2840"/>
              </a:lnSpc>
              <a:buFont typeface="+mj-lt"/>
              <a:buAutoNum type="arabicPeriod"/>
            </a:pPr>
            <a:r>
              <a:rPr lang="de-DE" dirty="0" err="1">
                <a:latin typeface="Futura PT Light" panose="020B0402020204020303" pitchFamily="34" charset="0"/>
              </a:rPr>
              <a:t>Fente</a:t>
            </a:r>
            <a:r>
              <a:rPr lang="de-DE" dirty="0">
                <a:latin typeface="Futura PT Light" panose="020B0402020204020303" pitchFamily="34" charset="0"/>
              </a:rPr>
              <a:t> </a:t>
            </a:r>
            <a:r>
              <a:rPr lang="de-DE" dirty="0" err="1">
                <a:latin typeface="Futura PT Light" panose="020B0402020204020303" pitchFamily="34" charset="0"/>
              </a:rPr>
              <a:t>pour</a:t>
            </a:r>
            <a:r>
              <a:rPr lang="de-DE" dirty="0">
                <a:latin typeface="Futura PT Light" panose="020B0402020204020303" pitchFamily="34" charset="0"/>
              </a:rPr>
              <a:t> carte microSD</a:t>
            </a:r>
          </a:p>
        </p:txBody>
      </p:sp>
      <p:pic>
        <p:nvPicPr>
          <p:cNvPr id="19" name="Grafik 18" descr="Ein Bild, das Text, Diagramm, Zeichnung, Entwurf enthält.&#10;&#10;Automatisch generierte Beschreibung">
            <a:extLst>
              <a:ext uri="{FF2B5EF4-FFF2-40B4-BE49-F238E27FC236}">
                <a16:creationId xmlns:a16="http://schemas.microsoft.com/office/drawing/2014/main" id="{677448E0-A2D1-E173-2A8D-0DA9F14FB96D}"/>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102610" y="2939664"/>
            <a:ext cx="5100476" cy="3268307"/>
          </a:xfrm>
          <a:prstGeom prst="rect">
            <a:avLst/>
          </a:prstGeom>
        </p:spPr>
      </p:pic>
      <p:sp>
        <p:nvSpPr>
          <p:cNvPr id="20" name="Textplatzhalter 3">
            <a:extLst>
              <a:ext uri="{FF2B5EF4-FFF2-40B4-BE49-F238E27FC236}">
                <a16:creationId xmlns:a16="http://schemas.microsoft.com/office/drawing/2014/main" id="{2EED0446-7CF3-2531-AAAE-0FAEEA8123EE}"/>
              </a:ext>
            </a:extLst>
          </p:cNvPr>
          <p:cNvSpPr>
            <a:spLocks noGrp="1"/>
          </p:cNvSpPr>
          <p:nvPr/>
        </p:nvSpPr>
        <p:spPr>
          <a:xfrm>
            <a:off x="5123892" y="5840723"/>
            <a:ext cx="5580620" cy="648617"/>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nSpc>
                <a:spcPts val="2840"/>
              </a:lnSpc>
              <a:buAutoNum type="arabicPeriod" startAt="10"/>
            </a:pPr>
            <a:r>
              <a:rPr lang="fr-FR" dirty="0">
                <a:latin typeface="Futura PT Light" panose="020B0402020204020303" pitchFamily="34" charset="0"/>
              </a:rPr>
              <a:t>Port USB-A 2.0</a:t>
            </a:r>
          </a:p>
          <a:p>
            <a:pPr marL="342900" lvl="1" indent="-342900">
              <a:lnSpc>
                <a:spcPts val="2840"/>
              </a:lnSpc>
              <a:buAutoNum type="arabicPeriod" startAt="10"/>
            </a:pPr>
            <a:r>
              <a:rPr lang="fr-FR" dirty="0">
                <a:latin typeface="Futura PT Light" panose="020B0402020204020303" pitchFamily="34" charset="0"/>
              </a:rPr>
              <a:t>Port USB-A 3.0</a:t>
            </a:r>
            <a:endParaRPr lang="de-DE" dirty="0">
              <a:latin typeface="Futura PT Light" panose="020B0402020204020303" pitchFamily="34" charset="0"/>
            </a:endParaRPr>
          </a:p>
        </p:txBody>
      </p:sp>
      <p:sp>
        <p:nvSpPr>
          <p:cNvPr id="5" name="Rechteck 7">
            <a:extLst>
              <a:ext uri="{FF2B5EF4-FFF2-40B4-BE49-F238E27FC236}">
                <a16:creationId xmlns:a16="http://schemas.microsoft.com/office/drawing/2014/main" id="{E87F5C41-1E96-F36B-8B49-65C82A5F0477}"/>
              </a:ext>
            </a:extLst>
          </p:cNvPr>
          <p:cNvSpPr/>
          <p:nvPr/>
        </p:nvSpPr>
        <p:spPr>
          <a:xfrm>
            <a:off x="547056" y="2924944"/>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D32065</a:t>
            </a:r>
          </a:p>
        </p:txBody>
      </p:sp>
      <p:sp>
        <p:nvSpPr>
          <p:cNvPr id="6" name="Rechteck 23">
            <a:extLst>
              <a:ext uri="{FF2B5EF4-FFF2-40B4-BE49-F238E27FC236}">
                <a16:creationId xmlns:a16="http://schemas.microsoft.com/office/drawing/2014/main" id="{814358A4-BFD7-C1A3-F0E8-6200B3739B95}"/>
              </a:ext>
            </a:extLst>
          </p:cNvPr>
          <p:cNvSpPr/>
          <p:nvPr/>
        </p:nvSpPr>
        <p:spPr>
          <a:xfrm>
            <a:off x="407368" y="1772816"/>
            <a:ext cx="10513168" cy="1200329"/>
          </a:xfrm>
          <a:prstGeom prst="rect">
            <a:avLst/>
          </a:prstGeom>
          <a:noFill/>
        </p:spPr>
        <p:txBody>
          <a:bodyPr wrap="square" rtlCol="0">
            <a:spAutoFit/>
          </a:bodyPr>
          <a:lstStyle/>
          <a:p>
            <a:r>
              <a:rPr lang="sv-SE" sz="3600" dirty="0">
                <a:solidFill>
                  <a:schemeClr val="tx1">
                    <a:lumMod val="75000"/>
                    <a:lumOff val="25000"/>
                  </a:schemeClr>
                </a:solidFill>
                <a:latin typeface="Futura PT Demi" panose="020B0702020204020303" pitchFamily="34" charset="0"/>
                <a:cs typeface="Futura Medium" panose="020B0602020204020303" pitchFamily="34" charset="-79"/>
              </a:rPr>
              <a:t>USB-C 13-EN-1 DOCKING STATION 4K HDMI/DP PD 100W</a:t>
            </a:r>
            <a:endParaRPr lang="de-DE" sz="3600" dirty="0">
              <a:solidFill>
                <a:schemeClr val="tx1">
                  <a:lumMod val="75000"/>
                  <a:lumOff val="25000"/>
                </a:schemeClr>
              </a:solidFill>
              <a:latin typeface="Futura PT Demi" panose="020B0702020204020303" pitchFamily="34" charset="0"/>
              <a:cs typeface="Futura Medium" panose="020B0602020204020303" pitchFamily="34" charset="-79"/>
            </a:endParaRPr>
          </a:p>
        </p:txBody>
      </p:sp>
    </p:spTree>
    <p:extLst>
      <p:ext uri="{BB962C8B-B14F-4D97-AF65-F5344CB8AC3E}">
        <p14:creationId xmlns:p14="http://schemas.microsoft.com/office/powerpoint/2010/main" val="72468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7F381-EB41-9D5D-D1A0-709A810B539E}"/>
            </a:ext>
          </a:extLst>
        </p:cNvPr>
        <p:cNvGrpSpPr/>
        <p:nvPr/>
      </p:nvGrpSpPr>
      <p:grpSpPr>
        <a:xfrm>
          <a:off x="0" y="0"/>
          <a:ext cx="0" cy="0"/>
          <a:chOff x="0" y="0"/>
          <a:chExt cx="0" cy="0"/>
        </a:xfrm>
      </p:grpSpPr>
      <p:sp>
        <p:nvSpPr>
          <p:cNvPr id="47" name="Ellipse 46">
            <a:extLst>
              <a:ext uri="{FF2B5EF4-FFF2-40B4-BE49-F238E27FC236}">
                <a16:creationId xmlns:a16="http://schemas.microsoft.com/office/drawing/2014/main" id="{998BC46B-D275-DED7-9E7F-5BB662195552}"/>
              </a:ext>
            </a:extLst>
          </p:cNvPr>
          <p:cNvSpPr/>
          <p:nvPr/>
        </p:nvSpPr>
        <p:spPr>
          <a:xfrm>
            <a:off x="2889105" y="5909310"/>
            <a:ext cx="123111" cy="123111"/>
          </a:xfrm>
          <a:prstGeom prst="ellipse">
            <a:avLst/>
          </a:prstGeom>
          <a:solidFill>
            <a:schemeClr val="accent4"/>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9" name="Ellipse 58">
            <a:extLst>
              <a:ext uri="{FF2B5EF4-FFF2-40B4-BE49-F238E27FC236}">
                <a16:creationId xmlns:a16="http://schemas.microsoft.com/office/drawing/2014/main" id="{E941CA1A-9771-5D34-9843-97CE7306FF7F}"/>
              </a:ext>
            </a:extLst>
          </p:cNvPr>
          <p:cNvSpPr/>
          <p:nvPr/>
        </p:nvSpPr>
        <p:spPr>
          <a:xfrm>
            <a:off x="2889105"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grpSp>
        <p:nvGrpSpPr>
          <p:cNvPr id="10" name="Group 9">
            <a:extLst>
              <a:ext uri="{FF2B5EF4-FFF2-40B4-BE49-F238E27FC236}">
                <a16:creationId xmlns:a16="http://schemas.microsoft.com/office/drawing/2014/main" id="{D76DB143-87FD-2B79-177B-CFD27966108A}"/>
              </a:ext>
            </a:extLst>
          </p:cNvPr>
          <p:cNvGrpSpPr/>
          <p:nvPr/>
        </p:nvGrpSpPr>
        <p:grpSpPr>
          <a:xfrm>
            <a:off x="4799856" y="1880828"/>
            <a:ext cx="6660740" cy="4623379"/>
            <a:chOff x="3433836" y="1156073"/>
            <a:chExt cx="7774732" cy="5792754"/>
          </a:xfrm>
        </p:grpSpPr>
        <p:sp>
          <p:nvSpPr>
            <p:cNvPr id="3" name="TextBox 173">
              <a:extLst>
                <a:ext uri="{FF2B5EF4-FFF2-40B4-BE49-F238E27FC236}">
                  <a16:creationId xmlns:a16="http://schemas.microsoft.com/office/drawing/2014/main" id="{7695BB0C-7E43-44CF-7116-512C06155A78}"/>
                </a:ext>
              </a:extLst>
            </p:cNvPr>
            <p:cNvSpPr txBox="1"/>
            <p:nvPr/>
          </p:nvSpPr>
          <p:spPr>
            <a:xfrm>
              <a:off x="4102699" y="1192341"/>
              <a:ext cx="1310142" cy="253916"/>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5C202547-920D-202E-2C85-395B30188945}"/>
                </a:ext>
              </a:extLst>
            </p:cNvPr>
            <p:cNvCxnSpPr>
              <a:cxnSpLocks/>
            </p:cNvCxnSpPr>
            <p:nvPr/>
          </p:nvCxnSpPr>
          <p:spPr>
            <a:xfrm flipV="1">
              <a:off x="3938578" y="1215088"/>
              <a:ext cx="45324" cy="55622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2ECB2506-0F53-9EA5-F953-69269FD14175}"/>
                </a:ext>
              </a:extLst>
            </p:cNvPr>
            <p:cNvCxnSpPr/>
            <p:nvPr/>
          </p:nvCxnSpPr>
          <p:spPr>
            <a:xfrm>
              <a:off x="3797883" y="6626597"/>
              <a:ext cx="7344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C57B4283-327C-A322-60A5-E2086B4164D0}"/>
                </a:ext>
              </a:extLst>
            </p:cNvPr>
            <p:cNvSpPr txBox="1"/>
            <p:nvPr/>
          </p:nvSpPr>
          <p:spPr>
            <a:xfrm>
              <a:off x="4237360" y="6640330"/>
              <a:ext cx="1254001" cy="246221"/>
            </a:xfrm>
            <a:prstGeom prst="rect">
              <a:avLst/>
            </a:prstGeom>
            <a:noFill/>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Adaptateur</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11" name="TextBox 173">
              <a:extLst>
                <a:ext uri="{FF2B5EF4-FFF2-40B4-BE49-F238E27FC236}">
                  <a16:creationId xmlns:a16="http://schemas.microsoft.com/office/drawing/2014/main" id="{498AD11F-60F8-F42F-076A-740BAE75A1A2}"/>
                </a:ext>
              </a:extLst>
            </p:cNvPr>
            <p:cNvSpPr txBox="1"/>
            <p:nvPr/>
          </p:nvSpPr>
          <p:spPr>
            <a:xfrm>
              <a:off x="3441697" y="469381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8001D3F1-346E-9C82-7AC5-12BE510B4287}"/>
                </a:ext>
              </a:extLst>
            </p:cNvPr>
            <p:cNvSpPr txBox="1"/>
            <p:nvPr/>
          </p:nvSpPr>
          <p:spPr>
            <a:xfrm>
              <a:off x="3441697" y="3715142"/>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65€</a:t>
              </a:r>
            </a:p>
          </p:txBody>
        </p:sp>
        <p:sp>
          <p:nvSpPr>
            <p:cNvPr id="13" name="TextBox 173">
              <a:extLst>
                <a:ext uri="{FF2B5EF4-FFF2-40B4-BE49-F238E27FC236}">
                  <a16:creationId xmlns:a16="http://schemas.microsoft.com/office/drawing/2014/main" id="{54B7ECBC-8F97-501E-F6A9-E64D9CAA3EB7}"/>
                </a:ext>
              </a:extLst>
            </p:cNvPr>
            <p:cNvSpPr txBox="1"/>
            <p:nvPr/>
          </p:nvSpPr>
          <p:spPr>
            <a:xfrm>
              <a:off x="3445525" y="2818156"/>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D77DB5BF-6245-6415-A627-1EC80A96E140}"/>
                </a:ext>
              </a:extLst>
            </p:cNvPr>
            <p:cNvSpPr txBox="1"/>
            <p:nvPr/>
          </p:nvSpPr>
          <p:spPr>
            <a:xfrm>
              <a:off x="3445525" y="2075749"/>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95€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CB2AEF04-9E35-4113-D855-5F93DC733FDF}"/>
                </a:ext>
              </a:extLst>
            </p:cNvPr>
            <p:cNvSpPr txBox="1"/>
            <p:nvPr/>
          </p:nvSpPr>
          <p:spPr>
            <a:xfrm>
              <a:off x="3434887" y="548242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77DEE939-8FA0-748E-65B9-F1783B773E6A}"/>
                </a:ext>
              </a:extLst>
            </p:cNvPr>
            <p:cNvSpPr txBox="1"/>
            <p:nvPr/>
          </p:nvSpPr>
          <p:spPr>
            <a:xfrm>
              <a:off x="6782839" y="6640330"/>
              <a:ext cx="1445582"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Hubs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multifonctionnels</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20" name="TextBox 173">
              <a:extLst>
                <a:ext uri="{FF2B5EF4-FFF2-40B4-BE49-F238E27FC236}">
                  <a16:creationId xmlns:a16="http://schemas.microsoft.com/office/drawing/2014/main" id="{A6620CC0-6F74-6CFE-FE01-276FEF74A10F}"/>
                </a:ext>
              </a:extLst>
            </p:cNvPr>
            <p:cNvSpPr txBox="1"/>
            <p:nvPr/>
          </p:nvSpPr>
          <p:spPr>
            <a:xfrm>
              <a:off x="7042640" y="5715564"/>
              <a:ext cx="758816"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D32060</a:t>
              </a:r>
            </a:p>
          </p:txBody>
        </p:sp>
        <p:pic>
          <p:nvPicPr>
            <p:cNvPr id="2" name="图片 24">
              <a:extLst>
                <a:ext uri="{FF2B5EF4-FFF2-40B4-BE49-F238E27FC236}">
                  <a16:creationId xmlns:a16="http://schemas.microsoft.com/office/drawing/2014/main" id="{87B2256B-E5E3-4C89-96EA-6DCDA08B42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7429" y="6145959"/>
              <a:ext cx="559510" cy="347322"/>
            </a:xfrm>
            <a:prstGeom prst="rect">
              <a:avLst/>
            </a:prstGeom>
            <a:noFill/>
            <a:ln w="9525">
              <a:noFill/>
            </a:ln>
          </p:spPr>
        </p:pic>
        <p:pic>
          <p:nvPicPr>
            <p:cNvPr id="4" name="图片 26">
              <a:extLst>
                <a:ext uri="{FF2B5EF4-FFF2-40B4-BE49-F238E27FC236}">
                  <a16:creationId xmlns:a16="http://schemas.microsoft.com/office/drawing/2014/main" id="{2F7183F4-3542-4D57-9294-7C0DC4B42B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9625" y="5392235"/>
              <a:ext cx="507276" cy="309782"/>
            </a:xfrm>
            <a:prstGeom prst="rect">
              <a:avLst/>
            </a:prstGeom>
            <a:noFill/>
            <a:ln w="9525">
              <a:noFill/>
            </a:ln>
          </p:spPr>
        </p:pic>
        <p:pic>
          <p:nvPicPr>
            <p:cNvPr id="5" name="图片 23">
              <a:extLst>
                <a:ext uri="{FF2B5EF4-FFF2-40B4-BE49-F238E27FC236}">
                  <a16:creationId xmlns:a16="http://schemas.microsoft.com/office/drawing/2014/main" id="{576D4116-BA6A-4453-86C0-E63E172889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5250" y="6145958"/>
              <a:ext cx="489296" cy="350048"/>
            </a:xfrm>
            <a:prstGeom prst="rect">
              <a:avLst/>
            </a:prstGeom>
            <a:noFill/>
            <a:ln w="9525">
              <a:noFill/>
            </a:ln>
          </p:spPr>
        </p:pic>
        <p:sp>
          <p:nvSpPr>
            <p:cNvPr id="8" name="TextBox 173">
              <a:extLst>
                <a:ext uri="{FF2B5EF4-FFF2-40B4-BE49-F238E27FC236}">
                  <a16:creationId xmlns:a16="http://schemas.microsoft.com/office/drawing/2014/main" id="{AD49A83E-81BA-2603-1A9E-BC21C73CD237}"/>
                </a:ext>
              </a:extLst>
            </p:cNvPr>
            <p:cNvSpPr txBox="1"/>
            <p:nvPr/>
          </p:nvSpPr>
          <p:spPr>
            <a:xfrm>
              <a:off x="4887887" y="5964328"/>
              <a:ext cx="715851"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D32047</a:t>
              </a:r>
            </a:p>
          </p:txBody>
        </p:sp>
        <p:sp>
          <p:nvSpPr>
            <p:cNvPr id="17" name="TextBox 173">
              <a:extLst>
                <a:ext uri="{FF2B5EF4-FFF2-40B4-BE49-F238E27FC236}">
                  <a16:creationId xmlns:a16="http://schemas.microsoft.com/office/drawing/2014/main" id="{679122CD-F974-08BE-6D7E-0F0C4F5C7A6D}"/>
                </a:ext>
              </a:extLst>
            </p:cNvPr>
            <p:cNvSpPr txBox="1"/>
            <p:nvPr/>
          </p:nvSpPr>
          <p:spPr>
            <a:xfrm>
              <a:off x="4316344" y="5309322"/>
              <a:ext cx="728617"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D32048</a:t>
              </a:r>
            </a:p>
          </p:txBody>
        </p:sp>
        <p:sp>
          <p:nvSpPr>
            <p:cNvPr id="18" name="Ellipse 17">
              <a:extLst>
                <a:ext uri="{FF2B5EF4-FFF2-40B4-BE49-F238E27FC236}">
                  <a16:creationId xmlns:a16="http://schemas.microsoft.com/office/drawing/2014/main" id="{1C87BF30-2A5B-3BA8-6C0D-19CC3D13201F}"/>
                </a:ext>
              </a:extLst>
            </p:cNvPr>
            <p:cNvSpPr/>
            <p:nvPr/>
          </p:nvSpPr>
          <p:spPr>
            <a:xfrm>
              <a:off x="4517542" y="6341441"/>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F5C4544C-7905-B743-35D8-6B585D406B7C}"/>
                </a:ext>
              </a:extLst>
            </p:cNvPr>
            <p:cNvSpPr/>
            <p:nvPr/>
          </p:nvSpPr>
          <p:spPr>
            <a:xfrm>
              <a:off x="5432139" y="6341440"/>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D6E70477-4C19-39DC-CE2B-E714021A3C69}"/>
                </a:ext>
              </a:extLst>
            </p:cNvPr>
            <p:cNvSpPr/>
            <p:nvPr/>
          </p:nvSpPr>
          <p:spPr>
            <a:xfrm>
              <a:off x="4041144" y="5671884"/>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23" name="Grafik 22" descr="Ein Bild, das Kabel, Elektronik, Elektronisches Gerät, Gerät enthält.&#10;&#10;Automatisch generierte Beschreibung">
              <a:extLst>
                <a:ext uri="{FF2B5EF4-FFF2-40B4-BE49-F238E27FC236}">
                  <a16:creationId xmlns:a16="http://schemas.microsoft.com/office/drawing/2014/main" id="{4C424FF1-00C1-CD1B-CABA-4C31E83E72EC}"/>
                </a:ext>
              </a:extLst>
            </p:cNvPr>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35614" y="5063257"/>
              <a:ext cx="796479" cy="1022929"/>
            </a:xfrm>
            <a:prstGeom prst="rect">
              <a:avLst/>
            </a:prstGeom>
          </p:spPr>
        </p:pic>
        <p:sp>
          <p:nvSpPr>
            <p:cNvPr id="24" name="TextBox 173">
              <a:extLst>
                <a:ext uri="{FF2B5EF4-FFF2-40B4-BE49-F238E27FC236}">
                  <a16:creationId xmlns:a16="http://schemas.microsoft.com/office/drawing/2014/main" id="{78C09153-8763-D00F-8024-F2AEA3EAD7A4}"/>
                </a:ext>
              </a:extLst>
            </p:cNvPr>
            <p:cNvSpPr txBox="1"/>
            <p:nvPr/>
          </p:nvSpPr>
          <p:spPr>
            <a:xfrm>
              <a:off x="5891652" y="6164383"/>
              <a:ext cx="79647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D32046</a:t>
              </a:r>
            </a:p>
          </p:txBody>
        </p:sp>
        <p:sp>
          <p:nvSpPr>
            <p:cNvPr id="27" name="Ellipse 26">
              <a:extLst>
                <a:ext uri="{FF2B5EF4-FFF2-40B4-BE49-F238E27FC236}">
                  <a16:creationId xmlns:a16="http://schemas.microsoft.com/office/drawing/2014/main" id="{12BD641A-AD41-E23A-6F08-CE7DDEC407EC}"/>
                </a:ext>
              </a:extLst>
            </p:cNvPr>
            <p:cNvSpPr/>
            <p:nvPr/>
          </p:nvSpPr>
          <p:spPr>
            <a:xfrm>
              <a:off x="6689670" y="567260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8" name="TextBox 173">
              <a:extLst>
                <a:ext uri="{FF2B5EF4-FFF2-40B4-BE49-F238E27FC236}">
                  <a16:creationId xmlns:a16="http://schemas.microsoft.com/office/drawing/2014/main" id="{0A16E5A5-41C1-87AE-9A2C-96641B639765}"/>
                </a:ext>
              </a:extLst>
            </p:cNvPr>
            <p:cNvSpPr txBox="1"/>
            <p:nvPr/>
          </p:nvSpPr>
          <p:spPr>
            <a:xfrm>
              <a:off x="7617833" y="5292038"/>
              <a:ext cx="73369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D32061</a:t>
              </a:r>
            </a:p>
          </p:txBody>
        </p:sp>
        <p:sp>
          <p:nvSpPr>
            <p:cNvPr id="35" name="Ellipse 34">
              <a:extLst>
                <a:ext uri="{FF2B5EF4-FFF2-40B4-BE49-F238E27FC236}">
                  <a16:creationId xmlns:a16="http://schemas.microsoft.com/office/drawing/2014/main" id="{424F7C1D-B5E6-22F0-A37A-20C900E5E760}"/>
                </a:ext>
              </a:extLst>
            </p:cNvPr>
            <p:cNvSpPr/>
            <p:nvPr/>
          </p:nvSpPr>
          <p:spPr>
            <a:xfrm>
              <a:off x="7224823" y="5221522"/>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42" name="Grafik 41" descr="Ein Bild, das Text enthält.&#10;&#10;Automatisch generierte Beschreibung">
              <a:extLst>
                <a:ext uri="{FF2B5EF4-FFF2-40B4-BE49-F238E27FC236}">
                  <a16:creationId xmlns:a16="http://schemas.microsoft.com/office/drawing/2014/main" id="{4D20C25B-6B14-6386-FB67-7AE147B4924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26649" y="4480224"/>
              <a:ext cx="872808" cy="1120752"/>
            </a:xfrm>
            <a:prstGeom prst="rect">
              <a:avLst/>
            </a:prstGeom>
          </p:spPr>
        </p:pic>
        <p:sp>
          <p:nvSpPr>
            <p:cNvPr id="43" name="TextBox 173">
              <a:extLst>
                <a:ext uri="{FF2B5EF4-FFF2-40B4-BE49-F238E27FC236}">
                  <a16:creationId xmlns:a16="http://schemas.microsoft.com/office/drawing/2014/main" id="{96E70E61-EA09-CDA0-E68A-D49915AFA7CC}"/>
                </a:ext>
              </a:extLst>
            </p:cNvPr>
            <p:cNvSpPr txBox="1"/>
            <p:nvPr/>
          </p:nvSpPr>
          <p:spPr>
            <a:xfrm>
              <a:off x="5989001" y="3799605"/>
              <a:ext cx="85190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D32062</a:t>
              </a:r>
            </a:p>
          </p:txBody>
        </p:sp>
        <p:pic>
          <p:nvPicPr>
            <p:cNvPr id="44" name="Grafik 43" descr="Ein Bild, das Elektronik, Elektronisches Gerät, Gerät, Kabel enthält.&#10;&#10;Automatisch generierte Beschreibung">
              <a:extLst>
                <a:ext uri="{FF2B5EF4-FFF2-40B4-BE49-F238E27FC236}">
                  <a16:creationId xmlns:a16="http://schemas.microsoft.com/office/drawing/2014/main" id="{36B5EFCB-4EFC-44EF-809F-578BF80A91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588861" y="2987104"/>
              <a:ext cx="743232" cy="1044355"/>
            </a:xfrm>
            <a:prstGeom prst="rect">
              <a:avLst/>
            </a:prstGeom>
          </p:spPr>
        </p:pic>
        <p:sp>
          <p:nvSpPr>
            <p:cNvPr id="50" name="Ellipse 49">
              <a:extLst>
                <a:ext uri="{FF2B5EF4-FFF2-40B4-BE49-F238E27FC236}">
                  <a16:creationId xmlns:a16="http://schemas.microsoft.com/office/drawing/2014/main" id="{E3A8CCE0-2AC4-1804-F034-B1F48540C7D5}"/>
                </a:ext>
              </a:extLst>
            </p:cNvPr>
            <p:cNvSpPr/>
            <p:nvPr/>
          </p:nvSpPr>
          <p:spPr>
            <a:xfrm>
              <a:off x="6689670" y="3297978"/>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56" name="Grafik 55" descr="Ein Bild, das Elektronik, Kopfhörer, Elektronisches Gerät, Gerät enthält.&#10;&#10;Automatisch generierte Beschreibung">
              <a:extLst>
                <a:ext uri="{FF2B5EF4-FFF2-40B4-BE49-F238E27FC236}">
                  <a16:creationId xmlns:a16="http://schemas.microsoft.com/office/drawing/2014/main" id="{559AC94E-4C03-205B-8587-4FCCD6A0555D}"/>
                </a:ext>
              </a:extLst>
            </p:cNvPr>
            <p:cNvPicPr>
              <a:picLocks noChangeAspect="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332093" y="2464926"/>
              <a:ext cx="785497" cy="1044355"/>
            </a:xfrm>
            <a:prstGeom prst="rect">
              <a:avLst/>
            </a:prstGeom>
          </p:spPr>
        </p:pic>
        <p:sp>
          <p:nvSpPr>
            <p:cNvPr id="62" name="Ellipse 61">
              <a:extLst>
                <a:ext uri="{FF2B5EF4-FFF2-40B4-BE49-F238E27FC236}">
                  <a16:creationId xmlns:a16="http://schemas.microsoft.com/office/drawing/2014/main" id="{74CFC18A-F63A-4737-C5A6-E5620B9E8FDA}"/>
                </a:ext>
              </a:extLst>
            </p:cNvPr>
            <p:cNvSpPr/>
            <p:nvPr/>
          </p:nvSpPr>
          <p:spPr>
            <a:xfrm>
              <a:off x="7444794" y="2957923"/>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55" name="TextBox 173">
              <a:extLst>
                <a:ext uri="{FF2B5EF4-FFF2-40B4-BE49-F238E27FC236}">
                  <a16:creationId xmlns:a16="http://schemas.microsoft.com/office/drawing/2014/main" id="{04EE9088-9394-DF2C-0B5B-CE3F3E224AEB}"/>
                </a:ext>
              </a:extLst>
            </p:cNvPr>
            <p:cNvSpPr txBox="1"/>
            <p:nvPr/>
          </p:nvSpPr>
          <p:spPr>
            <a:xfrm>
              <a:off x="7801455" y="3324749"/>
              <a:ext cx="743232"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D32059</a:t>
              </a:r>
            </a:p>
          </p:txBody>
        </p:sp>
        <p:pic>
          <p:nvPicPr>
            <p:cNvPr id="63" name="Grafik 62" descr="USB-C Mobile  4-in-1 Docking Station HDMI">
              <a:extLst>
                <a:ext uri="{FF2B5EF4-FFF2-40B4-BE49-F238E27FC236}">
                  <a16:creationId xmlns:a16="http://schemas.microsoft.com/office/drawing/2014/main" id="{036B2F3C-3950-1A32-D948-BCAEBC262D7D}"/>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351533" y="3606001"/>
              <a:ext cx="610588" cy="764740"/>
            </a:xfrm>
            <a:prstGeom prst="rect">
              <a:avLst/>
            </a:prstGeom>
            <a:noFill/>
            <a:extLst>
              <a:ext uri="{909E8E84-426E-40DD-AFC4-6F175D3DCCD1}">
                <a14:hiddenFill xmlns:a14="http://schemas.microsoft.com/office/drawing/2010/main">
                  <a:solidFill>
                    <a:srgbClr val="FFFFFF"/>
                  </a:solidFill>
                </a14:hiddenFill>
              </a:ext>
            </a:extLst>
          </p:spPr>
        </p:pic>
        <p:sp>
          <p:nvSpPr>
            <p:cNvPr id="64" name="Ellipse 63">
              <a:extLst>
                <a:ext uri="{FF2B5EF4-FFF2-40B4-BE49-F238E27FC236}">
                  <a16:creationId xmlns:a16="http://schemas.microsoft.com/office/drawing/2014/main" id="{3BE1AFE6-E594-7363-5F66-DE254ACE8618}"/>
                </a:ext>
              </a:extLst>
            </p:cNvPr>
            <p:cNvSpPr/>
            <p:nvPr/>
          </p:nvSpPr>
          <p:spPr>
            <a:xfrm>
              <a:off x="8239150" y="3878023"/>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5" name="TextBox 173">
              <a:extLst>
                <a:ext uri="{FF2B5EF4-FFF2-40B4-BE49-F238E27FC236}">
                  <a16:creationId xmlns:a16="http://schemas.microsoft.com/office/drawing/2014/main" id="{AE9048E3-FBE2-0E46-617B-945299F457B7}"/>
                </a:ext>
              </a:extLst>
            </p:cNvPr>
            <p:cNvSpPr txBox="1"/>
            <p:nvPr/>
          </p:nvSpPr>
          <p:spPr>
            <a:xfrm>
              <a:off x="8657013" y="4222231"/>
              <a:ext cx="734753"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D31730</a:t>
              </a:r>
            </a:p>
          </p:txBody>
        </p:sp>
        <p:pic>
          <p:nvPicPr>
            <p:cNvPr id="66" name="Grafik 65" descr="USB-C Hub 4-in-1">
              <a:extLst>
                <a:ext uri="{FF2B5EF4-FFF2-40B4-BE49-F238E27FC236}">
                  <a16:creationId xmlns:a16="http://schemas.microsoft.com/office/drawing/2014/main" id="{F9614E62-42FC-C025-727E-3F5E8F01EA9D}"/>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303129" y="4568361"/>
              <a:ext cx="610588" cy="776080"/>
            </a:xfrm>
            <a:prstGeom prst="rect">
              <a:avLst/>
            </a:prstGeom>
            <a:noFill/>
            <a:extLst>
              <a:ext uri="{909E8E84-426E-40DD-AFC4-6F175D3DCCD1}">
                <a14:hiddenFill xmlns:a14="http://schemas.microsoft.com/office/drawing/2010/main">
                  <a:solidFill>
                    <a:srgbClr val="FFFFFF"/>
                  </a:solidFill>
                </a14:hiddenFill>
              </a:ext>
            </a:extLst>
          </p:spPr>
        </p:pic>
        <p:sp>
          <p:nvSpPr>
            <p:cNvPr id="67" name="TextBox 173">
              <a:extLst>
                <a:ext uri="{FF2B5EF4-FFF2-40B4-BE49-F238E27FC236}">
                  <a16:creationId xmlns:a16="http://schemas.microsoft.com/office/drawing/2014/main" id="{E9ECFE2D-B428-4E6A-1A1D-530A7B712594}"/>
                </a:ext>
              </a:extLst>
            </p:cNvPr>
            <p:cNvSpPr txBox="1"/>
            <p:nvPr/>
          </p:nvSpPr>
          <p:spPr>
            <a:xfrm>
              <a:off x="8362261" y="5253291"/>
              <a:ext cx="789244"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D31731</a:t>
              </a:r>
            </a:p>
          </p:txBody>
        </p:sp>
        <p:sp>
          <p:nvSpPr>
            <p:cNvPr id="68" name="Ellipse 67">
              <a:extLst>
                <a:ext uri="{FF2B5EF4-FFF2-40B4-BE49-F238E27FC236}">
                  <a16:creationId xmlns:a16="http://schemas.microsoft.com/office/drawing/2014/main" id="{7EE6CB8C-2599-C911-A4AA-4E0A521F13DA}"/>
                </a:ext>
              </a:extLst>
            </p:cNvPr>
            <p:cNvSpPr/>
            <p:nvPr/>
          </p:nvSpPr>
          <p:spPr>
            <a:xfrm>
              <a:off x="8228422" y="4913372"/>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pic>
          <p:nvPicPr>
            <p:cNvPr id="69" name="Picture 4" descr="USB-C Mobile Dockingstation 9-in-1 HDMI">
              <a:extLst>
                <a:ext uri="{FF2B5EF4-FFF2-40B4-BE49-F238E27FC236}">
                  <a16:creationId xmlns:a16="http://schemas.microsoft.com/office/drawing/2014/main" id="{28356265-5EAC-445B-9C20-81E17E5E6A5C}"/>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690041" y="1677602"/>
              <a:ext cx="743232" cy="859978"/>
            </a:xfrm>
            <a:prstGeom prst="rect">
              <a:avLst/>
            </a:prstGeom>
            <a:noFill/>
            <a:extLst>
              <a:ext uri="{909E8E84-426E-40DD-AFC4-6F175D3DCCD1}">
                <a14:hiddenFill xmlns:a14="http://schemas.microsoft.com/office/drawing/2010/main">
                  <a:solidFill>
                    <a:srgbClr val="FFFFFF"/>
                  </a:solidFill>
                </a14:hiddenFill>
              </a:ext>
            </a:extLst>
          </p:spPr>
        </p:pic>
        <p:sp>
          <p:nvSpPr>
            <p:cNvPr id="70" name="Ellipse 69">
              <a:extLst>
                <a:ext uri="{FF2B5EF4-FFF2-40B4-BE49-F238E27FC236}">
                  <a16:creationId xmlns:a16="http://schemas.microsoft.com/office/drawing/2014/main" id="{B915E546-D415-2050-1A29-CF6F8159AEB9}"/>
                </a:ext>
              </a:extLst>
            </p:cNvPr>
            <p:cNvSpPr/>
            <p:nvPr/>
          </p:nvSpPr>
          <p:spPr>
            <a:xfrm>
              <a:off x="6689669" y="2221351"/>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71" name="TextBox 173">
              <a:extLst>
                <a:ext uri="{FF2B5EF4-FFF2-40B4-BE49-F238E27FC236}">
                  <a16:creationId xmlns:a16="http://schemas.microsoft.com/office/drawing/2014/main" id="{5BF33F85-1512-0860-9EF0-CA981AAC9BEF}"/>
                </a:ext>
              </a:extLst>
            </p:cNvPr>
            <p:cNvSpPr txBox="1"/>
            <p:nvPr/>
          </p:nvSpPr>
          <p:spPr>
            <a:xfrm>
              <a:off x="7057608" y="1737199"/>
              <a:ext cx="941848"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D31729</a:t>
              </a:r>
            </a:p>
          </p:txBody>
        </p:sp>
        <p:sp>
          <p:nvSpPr>
            <p:cNvPr id="73" name="TextBox 173">
              <a:extLst>
                <a:ext uri="{FF2B5EF4-FFF2-40B4-BE49-F238E27FC236}">
                  <a16:creationId xmlns:a16="http://schemas.microsoft.com/office/drawing/2014/main" id="{CF8391DE-DA53-D692-4B8A-6D8B6BBA2FCE}"/>
                </a:ext>
              </a:extLst>
            </p:cNvPr>
            <p:cNvSpPr txBox="1"/>
            <p:nvPr/>
          </p:nvSpPr>
          <p:spPr>
            <a:xfrm>
              <a:off x="3433836" y="612089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74" name="TextBox 173">
              <a:extLst>
                <a:ext uri="{FF2B5EF4-FFF2-40B4-BE49-F238E27FC236}">
                  <a16:creationId xmlns:a16="http://schemas.microsoft.com/office/drawing/2014/main" id="{00A05CC2-9E5C-0B8A-0FAC-BFC9E4CDAB78}"/>
                </a:ext>
              </a:extLst>
            </p:cNvPr>
            <p:cNvSpPr txBox="1"/>
            <p:nvPr/>
          </p:nvSpPr>
          <p:spPr>
            <a:xfrm>
              <a:off x="9746692" y="6635937"/>
              <a:ext cx="1461876"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Stations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d'amarrage</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I</a:t>
              </a:r>
            </a:p>
          </p:txBody>
        </p:sp>
        <p:sp>
          <p:nvSpPr>
            <p:cNvPr id="75" name="TextBox 173">
              <a:extLst>
                <a:ext uri="{FF2B5EF4-FFF2-40B4-BE49-F238E27FC236}">
                  <a16:creationId xmlns:a16="http://schemas.microsoft.com/office/drawing/2014/main" id="{DBD90BEE-4598-D83B-2194-C870A08B9A08}"/>
                </a:ext>
              </a:extLst>
            </p:cNvPr>
            <p:cNvSpPr txBox="1"/>
            <p:nvPr/>
          </p:nvSpPr>
          <p:spPr>
            <a:xfrm>
              <a:off x="10307728" y="3583021"/>
              <a:ext cx="800427"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D32064</a:t>
              </a:r>
            </a:p>
          </p:txBody>
        </p:sp>
        <p:pic>
          <p:nvPicPr>
            <p:cNvPr id="76" name="Grafik 75" descr="Ein Bild, das Gerät, Elektronisches Gerät, Elektronik, Handy enthält.&#10;&#10;Automatisch generierte Beschreibung">
              <a:extLst>
                <a:ext uri="{FF2B5EF4-FFF2-40B4-BE49-F238E27FC236}">
                  <a16:creationId xmlns:a16="http://schemas.microsoft.com/office/drawing/2014/main" id="{D24FA8EE-B195-683C-25E4-36690A257F6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9746692" y="3064377"/>
              <a:ext cx="743232" cy="734790"/>
            </a:xfrm>
            <a:prstGeom prst="rect">
              <a:avLst/>
            </a:prstGeom>
          </p:spPr>
        </p:pic>
        <p:sp>
          <p:nvSpPr>
            <p:cNvPr id="77" name="Ellipse 76">
              <a:extLst>
                <a:ext uri="{FF2B5EF4-FFF2-40B4-BE49-F238E27FC236}">
                  <a16:creationId xmlns:a16="http://schemas.microsoft.com/office/drawing/2014/main" id="{8BC2C45F-0979-6EEF-B733-D4CDD7A0321D}"/>
                </a:ext>
              </a:extLst>
            </p:cNvPr>
            <p:cNvSpPr/>
            <p:nvPr/>
          </p:nvSpPr>
          <p:spPr>
            <a:xfrm>
              <a:off x="9869790" y="3486076"/>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78" name="TextBox 173">
              <a:extLst>
                <a:ext uri="{FF2B5EF4-FFF2-40B4-BE49-F238E27FC236}">
                  <a16:creationId xmlns:a16="http://schemas.microsoft.com/office/drawing/2014/main" id="{29CD8A89-C219-3AED-E600-2F070DD1057F}"/>
                </a:ext>
              </a:extLst>
            </p:cNvPr>
            <p:cNvSpPr txBox="1"/>
            <p:nvPr/>
          </p:nvSpPr>
          <p:spPr>
            <a:xfrm>
              <a:off x="10081145" y="5414272"/>
              <a:ext cx="79647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D32063</a:t>
              </a:r>
            </a:p>
          </p:txBody>
        </p:sp>
        <p:pic>
          <p:nvPicPr>
            <p:cNvPr id="79" name="Grafik 78" descr="Ein Bild, das Gerät, Kabel, Text, Smartphone enthält.&#10;&#10;Automatisch generierte Beschreibung">
              <a:extLst>
                <a:ext uri="{FF2B5EF4-FFF2-40B4-BE49-F238E27FC236}">
                  <a16:creationId xmlns:a16="http://schemas.microsoft.com/office/drawing/2014/main" id="{63FA91A5-7385-AB29-A79E-5EFF033956FF}"/>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9642012" y="4840940"/>
              <a:ext cx="800427" cy="679408"/>
            </a:xfrm>
            <a:prstGeom prst="rect">
              <a:avLst/>
            </a:prstGeom>
          </p:spPr>
        </p:pic>
        <p:sp>
          <p:nvSpPr>
            <p:cNvPr id="80" name="Ellipse 79">
              <a:extLst>
                <a:ext uri="{FF2B5EF4-FFF2-40B4-BE49-F238E27FC236}">
                  <a16:creationId xmlns:a16="http://schemas.microsoft.com/office/drawing/2014/main" id="{B3D76FE7-581A-D00C-8F66-BEE34807C177}"/>
                </a:ext>
              </a:extLst>
            </p:cNvPr>
            <p:cNvSpPr/>
            <p:nvPr/>
          </p:nvSpPr>
          <p:spPr>
            <a:xfrm>
              <a:off x="9828821" y="5223577"/>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2" name="TextBox 173">
              <a:extLst>
                <a:ext uri="{FF2B5EF4-FFF2-40B4-BE49-F238E27FC236}">
                  <a16:creationId xmlns:a16="http://schemas.microsoft.com/office/drawing/2014/main" id="{A2147295-FE63-89FC-6205-487FB89AA4D9}"/>
                </a:ext>
              </a:extLst>
            </p:cNvPr>
            <p:cNvSpPr txBox="1"/>
            <p:nvPr/>
          </p:nvSpPr>
          <p:spPr>
            <a:xfrm>
              <a:off x="9391766" y="1407092"/>
              <a:ext cx="743231"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D32065</a:t>
              </a:r>
            </a:p>
          </p:txBody>
        </p:sp>
        <p:pic>
          <p:nvPicPr>
            <p:cNvPr id="83" name="Grafik 82" descr="Ein Bild, das Elektronik, Elektronisches Gerät, Kabel, Gerät enthält.&#10;&#10;Automatisch generierte Beschreibung">
              <a:extLst>
                <a:ext uri="{FF2B5EF4-FFF2-40B4-BE49-F238E27FC236}">
                  <a16:creationId xmlns:a16="http://schemas.microsoft.com/office/drawing/2014/main" id="{72A48E8F-77F3-C390-DE00-F35AD5773EC7}"/>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9909839" y="1156073"/>
              <a:ext cx="609867" cy="1116864"/>
            </a:xfrm>
            <a:prstGeom prst="rect">
              <a:avLst/>
            </a:prstGeom>
          </p:spPr>
        </p:pic>
        <p:sp>
          <p:nvSpPr>
            <p:cNvPr id="84" name="Ellipse 83">
              <a:extLst>
                <a:ext uri="{FF2B5EF4-FFF2-40B4-BE49-F238E27FC236}">
                  <a16:creationId xmlns:a16="http://schemas.microsoft.com/office/drawing/2014/main" id="{BB2239D2-0F42-4188-7DA8-E02BC915606B}"/>
                </a:ext>
              </a:extLst>
            </p:cNvPr>
            <p:cNvSpPr/>
            <p:nvPr/>
          </p:nvSpPr>
          <p:spPr>
            <a:xfrm>
              <a:off x="9863773" y="1297930"/>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6" name="TextBox 173">
              <a:extLst>
                <a:ext uri="{FF2B5EF4-FFF2-40B4-BE49-F238E27FC236}">
                  <a16:creationId xmlns:a16="http://schemas.microsoft.com/office/drawing/2014/main" id="{0AC3AA0B-0CEE-9FB4-87AA-EB84C0F259FB}"/>
                </a:ext>
              </a:extLst>
            </p:cNvPr>
            <p:cNvSpPr txBox="1"/>
            <p:nvPr/>
          </p:nvSpPr>
          <p:spPr>
            <a:xfrm>
              <a:off x="3442044" y="1204715"/>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cxnSp>
          <p:nvCxnSpPr>
            <p:cNvPr id="88" name="Gerader Verbinder 87">
              <a:extLst>
                <a:ext uri="{FF2B5EF4-FFF2-40B4-BE49-F238E27FC236}">
                  <a16:creationId xmlns:a16="http://schemas.microsoft.com/office/drawing/2014/main" id="{E787F73C-D80D-0F13-DBCD-3B246257A775}"/>
                </a:ext>
              </a:extLst>
            </p:cNvPr>
            <p:cNvCxnSpPr/>
            <p:nvPr/>
          </p:nvCxnSpPr>
          <p:spPr>
            <a:xfrm>
              <a:off x="3983902" y="1484454"/>
              <a:ext cx="0" cy="422488"/>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72" name="Rechteck 71">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VUE </a:t>
            </a:r>
          </a:p>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D'ENSEMBLE</a:t>
            </a:r>
          </a:p>
        </p:txBody>
      </p:sp>
      <p:sp>
        <p:nvSpPr>
          <p:cNvPr id="85" name="Rechteck 84">
            <a:extLst>
              <a:ext uri="{FF2B5EF4-FFF2-40B4-BE49-F238E27FC236}">
                <a16:creationId xmlns:a16="http://schemas.microsoft.com/office/drawing/2014/main" id="{24757204-5097-4775-1EE3-163B101FDADD}"/>
              </a:ext>
            </a:extLst>
          </p:cNvPr>
          <p:cNvSpPr/>
          <p:nvPr/>
        </p:nvSpPr>
        <p:spPr>
          <a:xfrm>
            <a:off x="547056" y="5551256"/>
            <a:ext cx="195490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NOUVEAU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EXISTANT</a:t>
            </a:r>
          </a:p>
        </p:txBody>
      </p:sp>
    </p:spTree>
    <p:extLst>
      <p:ext uri="{BB962C8B-B14F-4D97-AF65-F5344CB8AC3E}">
        <p14:creationId xmlns:p14="http://schemas.microsoft.com/office/powerpoint/2010/main" val="3319008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0E932-2AB6-1B54-0E96-F703E70FB266}"/>
            </a:ext>
          </a:extLst>
        </p:cNvPr>
        <p:cNvGrpSpPr/>
        <p:nvPr/>
      </p:nvGrpSpPr>
      <p:grpSpPr>
        <a:xfrm>
          <a:off x="0" y="0"/>
          <a:ext cx="0" cy="0"/>
          <a:chOff x="0" y="0"/>
          <a:chExt cx="0" cy="0"/>
        </a:xfrm>
      </p:grpSpPr>
      <p:sp>
        <p:nvSpPr>
          <p:cNvPr id="76" name="Ellipse 75">
            <a:extLst>
              <a:ext uri="{FF2B5EF4-FFF2-40B4-BE49-F238E27FC236}">
                <a16:creationId xmlns:a16="http://schemas.microsoft.com/office/drawing/2014/main" id="{17E6A6B2-23A5-3AAB-1CEB-F9BA2BA63467}"/>
              </a:ext>
            </a:extLst>
          </p:cNvPr>
          <p:cNvSpPr/>
          <p:nvPr/>
        </p:nvSpPr>
        <p:spPr>
          <a:xfrm>
            <a:off x="2905361" y="6202577"/>
            <a:ext cx="123111" cy="123111"/>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46" name="Picture 2" descr="USB-C 11-in-1 Docking Station 5K HDMI/DP PD 100W">
            <a:extLst>
              <a:ext uri="{FF2B5EF4-FFF2-40B4-BE49-F238E27FC236}">
                <a16:creationId xmlns:a16="http://schemas.microsoft.com/office/drawing/2014/main" id="{735A246B-B365-B8E1-71F1-D633C079A9A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75112" y="3763476"/>
            <a:ext cx="800201" cy="3467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73">
            <a:extLst>
              <a:ext uri="{FF2B5EF4-FFF2-40B4-BE49-F238E27FC236}">
                <a16:creationId xmlns:a16="http://schemas.microsoft.com/office/drawing/2014/main" id="{7427C78A-0F3D-5ED9-CA00-9DD7C6395C75}"/>
              </a:ext>
            </a:extLst>
          </p:cNvPr>
          <p:cNvSpPr txBox="1"/>
          <p:nvPr/>
        </p:nvSpPr>
        <p:spPr>
          <a:xfrm>
            <a:off x="5213946" y="1944582"/>
            <a:ext cx="1073492" cy="20722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41FF6F85-1218-83B5-6985-980CE2DF6FD4}"/>
              </a:ext>
            </a:extLst>
          </p:cNvPr>
          <p:cNvCxnSpPr>
            <a:cxnSpLocks/>
          </p:cNvCxnSpPr>
          <p:nvPr/>
        </p:nvCxnSpPr>
        <p:spPr>
          <a:xfrm flipV="1">
            <a:off x="5229284" y="1896889"/>
            <a:ext cx="0" cy="30125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87D04C9-05B9-3B7C-1EDA-056E71E910F5}"/>
              </a:ext>
            </a:extLst>
          </p:cNvPr>
          <p:cNvCxnSpPr/>
          <p:nvPr/>
        </p:nvCxnSpPr>
        <p:spPr>
          <a:xfrm>
            <a:off x="5082279" y="6330419"/>
            <a:ext cx="601746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631646F6-778A-28F0-E4C3-4B23833A98AB}"/>
              </a:ext>
            </a:extLst>
          </p:cNvPr>
          <p:cNvSpPr txBox="1"/>
          <p:nvPr/>
        </p:nvSpPr>
        <p:spPr>
          <a:xfrm>
            <a:off x="5440120" y="6341627"/>
            <a:ext cx="1447967"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Stations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d'amarrage</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II</a:t>
            </a:r>
          </a:p>
        </p:txBody>
      </p:sp>
      <p:sp>
        <p:nvSpPr>
          <p:cNvPr id="11" name="TextBox 173">
            <a:extLst>
              <a:ext uri="{FF2B5EF4-FFF2-40B4-BE49-F238E27FC236}">
                <a16:creationId xmlns:a16="http://schemas.microsoft.com/office/drawing/2014/main" id="{EBA6922D-3A7C-5D35-D445-339D1AFB8243}"/>
              </a:ext>
            </a:extLst>
          </p:cNvPr>
          <p:cNvSpPr txBox="1"/>
          <p:nvPr/>
        </p:nvSpPr>
        <p:spPr>
          <a:xfrm>
            <a:off x="4775796" y="4753038"/>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7AEC9D71-122A-1EC4-382D-C5C3A4B601CE}"/>
              </a:ext>
            </a:extLst>
          </p:cNvPr>
          <p:cNvSpPr txBox="1"/>
          <p:nvPr/>
        </p:nvSpPr>
        <p:spPr>
          <a:xfrm>
            <a:off x="4775796" y="3954329"/>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200€</a:t>
            </a:r>
          </a:p>
        </p:txBody>
      </p:sp>
      <p:sp>
        <p:nvSpPr>
          <p:cNvPr id="13" name="TextBox 173">
            <a:extLst>
              <a:ext uri="{FF2B5EF4-FFF2-40B4-BE49-F238E27FC236}">
                <a16:creationId xmlns:a16="http://schemas.microsoft.com/office/drawing/2014/main" id="{831D4BC6-AA85-9FFA-6256-24C8EE81FDD5}"/>
              </a:ext>
            </a:extLst>
          </p:cNvPr>
          <p:cNvSpPr txBox="1"/>
          <p:nvPr/>
        </p:nvSpPr>
        <p:spPr>
          <a:xfrm>
            <a:off x="4778933" y="3272412"/>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6E3F548D-AC81-BB3A-4C39-D6F99DF36C75}"/>
              </a:ext>
            </a:extLst>
          </p:cNvPr>
          <p:cNvSpPr txBox="1"/>
          <p:nvPr/>
        </p:nvSpPr>
        <p:spPr>
          <a:xfrm>
            <a:off x="4778933" y="2616391"/>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7898BA49-739C-8A1E-C173-CC729D87D5C1}"/>
              </a:ext>
            </a:extLst>
          </p:cNvPr>
          <p:cNvSpPr txBox="1"/>
          <p:nvPr/>
        </p:nvSpPr>
        <p:spPr>
          <a:xfrm>
            <a:off x="4770216" y="5396636"/>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73" name="TextBox 173">
            <a:extLst>
              <a:ext uri="{FF2B5EF4-FFF2-40B4-BE49-F238E27FC236}">
                <a16:creationId xmlns:a16="http://schemas.microsoft.com/office/drawing/2014/main" id="{2064604B-4C91-2C46-89ED-6D13DA56A0B0}"/>
              </a:ext>
            </a:extLst>
          </p:cNvPr>
          <p:cNvSpPr txBox="1"/>
          <p:nvPr/>
        </p:nvSpPr>
        <p:spPr>
          <a:xfrm>
            <a:off x="4769355" y="6034606"/>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140€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0" name="TextBox 173">
            <a:extLst>
              <a:ext uri="{FF2B5EF4-FFF2-40B4-BE49-F238E27FC236}">
                <a16:creationId xmlns:a16="http://schemas.microsoft.com/office/drawing/2014/main" id="{E99AF80B-EE31-E391-2396-244663A097DD}"/>
              </a:ext>
            </a:extLst>
          </p:cNvPr>
          <p:cNvSpPr txBox="1"/>
          <p:nvPr/>
        </p:nvSpPr>
        <p:spPr>
          <a:xfrm>
            <a:off x="4775796" y="1944582"/>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290€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cxnSp>
        <p:nvCxnSpPr>
          <p:cNvPr id="51" name="Gerader Verbinder 50">
            <a:extLst>
              <a:ext uri="{FF2B5EF4-FFF2-40B4-BE49-F238E27FC236}">
                <a16:creationId xmlns:a16="http://schemas.microsoft.com/office/drawing/2014/main" id="{346C5489-7D30-9912-DA80-1863B694DAC7}"/>
              </a:ext>
            </a:extLst>
          </p:cNvPr>
          <p:cNvCxnSpPr>
            <a:cxnSpLocks/>
          </p:cNvCxnSpPr>
          <p:nvPr/>
        </p:nvCxnSpPr>
        <p:spPr>
          <a:xfrm>
            <a:off x="5230830" y="4827622"/>
            <a:ext cx="0" cy="1614477"/>
          </a:xfrm>
          <a:prstGeom prst="line">
            <a:avLst/>
          </a:prstGeom>
          <a:ln>
            <a:prstDash val="solid"/>
          </a:ln>
        </p:spPr>
        <p:style>
          <a:lnRef idx="1">
            <a:schemeClr val="dk1"/>
          </a:lnRef>
          <a:fillRef idx="0">
            <a:schemeClr val="dk1"/>
          </a:fillRef>
          <a:effectRef idx="0">
            <a:schemeClr val="dk1"/>
          </a:effectRef>
          <a:fontRef idx="minor">
            <a:schemeClr val="tx1"/>
          </a:fontRef>
        </p:style>
      </p:cxnSp>
      <p:pic>
        <p:nvPicPr>
          <p:cNvPr id="74" name="Grafik 73" descr="cahdmidvidockpro-3">
            <a:extLst>
              <a:ext uri="{FF2B5EF4-FFF2-40B4-BE49-F238E27FC236}">
                <a16:creationId xmlns:a16="http://schemas.microsoft.com/office/drawing/2014/main" id="{405CD724-D33D-458E-973D-17F4BE2B56C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238916" y="5733283"/>
            <a:ext cx="909146" cy="648045"/>
          </a:xfrm>
          <a:prstGeom prst="rect">
            <a:avLst/>
          </a:prstGeom>
          <a:noFill/>
          <a:extLst>
            <a:ext uri="{909E8E84-426E-40DD-AFC4-6F175D3DCCD1}">
              <a14:hiddenFill xmlns:a14="http://schemas.microsoft.com/office/drawing/2010/main">
                <a:solidFill>
                  <a:srgbClr val="FFFFFF"/>
                </a:solidFill>
              </a14:hiddenFill>
            </a:ext>
          </a:extLst>
        </p:spPr>
      </p:pic>
      <p:sp>
        <p:nvSpPr>
          <p:cNvPr id="77" name="Ellipse 76">
            <a:extLst>
              <a:ext uri="{FF2B5EF4-FFF2-40B4-BE49-F238E27FC236}">
                <a16:creationId xmlns:a16="http://schemas.microsoft.com/office/drawing/2014/main" id="{AD2516EF-4A69-E101-26E9-C322AC4DB65D}"/>
              </a:ext>
            </a:extLst>
          </p:cNvPr>
          <p:cNvSpPr/>
          <p:nvPr/>
        </p:nvSpPr>
        <p:spPr>
          <a:xfrm>
            <a:off x="5425631" y="6215128"/>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TextBox 173">
            <a:extLst>
              <a:ext uri="{FF2B5EF4-FFF2-40B4-BE49-F238E27FC236}">
                <a16:creationId xmlns:a16="http://schemas.microsoft.com/office/drawing/2014/main" id="{046CC47A-65E7-09F4-BC4C-E96418A235D4}"/>
              </a:ext>
            </a:extLst>
          </p:cNvPr>
          <p:cNvSpPr txBox="1"/>
          <p:nvPr/>
        </p:nvSpPr>
        <p:spPr>
          <a:xfrm>
            <a:off x="5966172" y="6153241"/>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D31950</a:t>
            </a:r>
          </a:p>
        </p:txBody>
      </p:sp>
      <p:pic>
        <p:nvPicPr>
          <p:cNvPr id="79" name="Grafik 78" descr="c31hdmidpdockpd100-3">
            <a:extLst>
              <a:ext uri="{FF2B5EF4-FFF2-40B4-BE49-F238E27FC236}">
                <a16:creationId xmlns:a16="http://schemas.microsoft.com/office/drawing/2014/main" id="{A4C55A02-909D-4B52-8CD5-98425F10218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329166" y="5224011"/>
            <a:ext cx="868316" cy="474284"/>
          </a:xfrm>
          <a:prstGeom prst="rect">
            <a:avLst/>
          </a:prstGeom>
          <a:noFill/>
          <a:extLst>
            <a:ext uri="{909E8E84-426E-40DD-AFC4-6F175D3DCCD1}">
              <a14:hiddenFill xmlns:a14="http://schemas.microsoft.com/office/drawing/2010/main">
                <a:solidFill>
                  <a:srgbClr val="FFFFFF"/>
                </a:solidFill>
              </a14:hiddenFill>
            </a:ext>
          </a:extLst>
        </p:spPr>
      </p:pic>
      <p:sp>
        <p:nvSpPr>
          <p:cNvPr id="80" name="Ellipse 79">
            <a:extLst>
              <a:ext uri="{FF2B5EF4-FFF2-40B4-BE49-F238E27FC236}">
                <a16:creationId xmlns:a16="http://schemas.microsoft.com/office/drawing/2014/main" id="{ADDB06BC-D888-13BD-ACE2-7F58AC2FCFAC}"/>
              </a:ext>
            </a:extLst>
          </p:cNvPr>
          <p:cNvSpPr/>
          <p:nvPr/>
        </p:nvSpPr>
        <p:spPr>
          <a:xfrm>
            <a:off x="5374238" y="5590820"/>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TextBox 173">
            <a:extLst>
              <a:ext uri="{FF2B5EF4-FFF2-40B4-BE49-F238E27FC236}">
                <a16:creationId xmlns:a16="http://schemas.microsoft.com/office/drawing/2014/main" id="{07705840-4DBD-AFF3-F393-CEFF52E8EE14}"/>
              </a:ext>
            </a:extLst>
          </p:cNvPr>
          <p:cNvSpPr txBox="1"/>
          <p:nvPr/>
        </p:nvSpPr>
        <p:spPr>
          <a:xfrm>
            <a:off x="6037288" y="5515630"/>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D31949</a:t>
            </a:r>
          </a:p>
        </p:txBody>
      </p:sp>
      <p:sp>
        <p:nvSpPr>
          <p:cNvPr id="84" name="TextBox 173">
            <a:extLst>
              <a:ext uri="{FF2B5EF4-FFF2-40B4-BE49-F238E27FC236}">
                <a16:creationId xmlns:a16="http://schemas.microsoft.com/office/drawing/2014/main" id="{4FAE3281-E414-2919-4B70-EA7A828F371D}"/>
              </a:ext>
            </a:extLst>
          </p:cNvPr>
          <p:cNvSpPr txBox="1"/>
          <p:nvPr/>
        </p:nvSpPr>
        <p:spPr>
          <a:xfrm>
            <a:off x="5907525" y="3678518"/>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D31953</a:t>
            </a:r>
          </a:p>
        </p:txBody>
      </p:sp>
      <p:sp>
        <p:nvSpPr>
          <p:cNvPr id="85" name="Ellipse 84">
            <a:extLst>
              <a:ext uri="{FF2B5EF4-FFF2-40B4-BE49-F238E27FC236}">
                <a16:creationId xmlns:a16="http://schemas.microsoft.com/office/drawing/2014/main" id="{8ABD88B1-54CC-A0B4-EF42-314600C4DAB8}"/>
              </a:ext>
            </a:extLst>
          </p:cNvPr>
          <p:cNvSpPr/>
          <p:nvPr/>
        </p:nvSpPr>
        <p:spPr>
          <a:xfrm>
            <a:off x="5374238" y="3772830"/>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48" name="Picture 4" descr="USB-C 13-in-1 Docking Station 5K HDMI/DP PD 65W">
            <a:extLst>
              <a:ext uri="{FF2B5EF4-FFF2-40B4-BE49-F238E27FC236}">
                <a16:creationId xmlns:a16="http://schemas.microsoft.com/office/drawing/2014/main" id="{55DFBD5A-5156-E025-8CA4-ECA5621DB53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346308" y="2901745"/>
            <a:ext cx="951083" cy="360799"/>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173">
            <a:extLst>
              <a:ext uri="{FF2B5EF4-FFF2-40B4-BE49-F238E27FC236}">
                <a16:creationId xmlns:a16="http://schemas.microsoft.com/office/drawing/2014/main" id="{DB260C96-579F-83C8-467C-1EAFF664CEBE}"/>
              </a:ext>
            </a:extLst>
          </p:cNvPr>
          <p:cNvSpPr txBox="1"/>
          <p:nvPr/>
        </p:nvSpPr>
        <p:spPr>
          <a:xfrm>
            <a:off x="5395682" y="3175354"/>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D31952</a:t>
            </a:r>
          </a:p>
        </p:txBody>
      </p:sp>
      <p:sp>
        <p:nvSpPr>
          <p:cNvPr id="87" name="Ellipse 86">
            <a:extLst>
              <a:ext uri="{FF2B5EF4-FFF2-40B4-BE49-F238E27FC236}">
                <a16:creationId xmlns:a16="http://schemas.microsoft.com/office/drawing/2014/main" id="{48A1DF84-32D3-8494-F385-35E94FF69164}"/>
              </a:ext>
            </a:extLst>
          </p:cNvPr>
          <p:cNvSpPr/>
          <p:nvPr/>
        </p:nvSpPr>
        <p:spPr>
          <a:xfrm>
            <a:off x="5383873" y="3116975"/>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50" name="Picture 6" descr="USB-C 12-in-1 Docking Station 5K HDMI/DP PD 100W">
            <a:extLst>
              <a:ext uri="{FF2B5EF4-FFF2-40B4-BE49-F238E27FC236}">
                <a16:creationId xmlns:a16="http://schemas.microsoft.com/office/drawing/2014/main" id="{EA47B2F5-4C75-79F8-BDB7-D192D855587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526505" y="2296519"/>
            <a:ext cx="731629" cy="338334"/>
          </a:xfrm>
          <a:prstGeom prst="rect">
            <a:avLst/>
          </a:prstGeom>
          <a:noFill/>
          <a:extLst>
            <a:ext uri="{909E8E84-426E-40DD-AFC4-6F175D3DCCD1}">
              <a14:hiddenFill xmlns:a14="http://schemas.microsoft.com/office/drawing/2010/main">
                <a:solidFill>
                  <a:srgbClr val="FFFFFF"/>
                </a:solidFill>
              </a14:hiddenFill>
            </a:ext>
          </a:extLst>
        </p:spPr>
      </p:pic>
      <p:sp>
        <p:nvSpPr>
          <p:cNvPr id="89" name="Ellipse 88">
            <a:extLst>
              <a:ext uri="{FF2B5EF4-FFF2-40B4-BE49-F238E27FC236}">
                <a16:creationId xmlns:a16="http://schemas.microsoft.com/office/drawing/2014/main" id="{91D2B35A-A420-3B6D-BD34-468C5D22ED4F}"/>
              </a:ext>
            </a:extLst>
          </p:cNvPr>
          <p:cNvSpPr/>
          <p:nvPr/>
        </p:nvSpPr>
        <p:spPr>
          <a:xfrm>
            <a:off x="5390831" y="2337788"/>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TextBox 173">
            <a:extLst>
              <a:ext uri="{FF2B5EF4-FFF2-40B4-BE49-F238E27FC236}">
                <a16:creationId xmlns:a16="http://schemas.microsoft.com/office/drawing/2014/main" id="{D0256B52-A653-8670-4725-F1DD32A297E7}"/>
              </a:ext>
            </a:extLst>
          </p:cNvPr>
          <p:cNvSpPr txBox="1"/>
          <p:nvPr/>
        </p:nvSpPr>
        <p:spPr>
          <a:xfrm>
            <a:off x="5357309" y="2478910"/>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D31951</a:t>
            </a:r>
          </a:p>
        </p:txBody>
      </p:sp>
      <p:pic>
        <p:nvPicPr>
          <p:cNvPr id="6152" name="Picture 8" descr="TB4 10-in-1 Docking Station 8K TB4/HDMI PD 96W">
            <a:extLst>
              <a:ext uri="{FF2B5EF4-FFF2-40B4-BE49-F238E27FC236}">
                <a16:creationId xmlns:a16="http://schemas.microsoft.com/office/drawing/2014/main" id="{D8D84E85-7FB6-9F56-CF96-E96EF093422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438910" y="2001578"/>
            <a:ext cx="855917" cy="369925"/>
          </a:xfrm>
          <a:prstGeom prst="rect">
            <a:avLst/>
          </a:prstGeom>
          <a:noFill/>
          <a:extLst>
            <a:ext uri="{909E8E84-426E-40DD-AFC4-6F175D3DCCD1}">
              <a14:hiddenFill xmlns:a14="http://schemas.microsoft.com/office/drawing/2010/main">
                <a:solidFill>
                  <a:srgbClr val="FFFFFF"/>
                </a:solidFill>
              </a14:hiddenFill>
            </a:ext>
          </a:extLst>
        </p:spPr>
      </p:pic>
      <p:sp>
        <p:nvSpPr>
          <p:cNvPr id="91" name="Ellipse 90">
            <a:extLst>
              <a:ext uri="{FF2B5EF4-FFF2-40B4-BE49-F238E27FC236}">
                <a16:creationId xmlns:a16="http://schemas.microsoft.com/office/drawing/2014/main" id="{B2B9A6F5-215E-0AE4-0C71-05FEEAF6C67A}"/>
              </a:ext>
            </a:extLst>
          </p:cNvPr>
          <p:cNvSpPr/>
          <p:nvPr/>
        </p:nvSpPr>
        <p:spPr>
          <a:xfrm>
            <a:off x="6488502" y="1934149"/>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TextBox 173">
            <a:extLst>
              <a:ext uri="{FF2B5EF4-FFF2-40B4-BE49-F238E27FC236}">
                <a16:creationId xmlns:a16="http://schemas.microsoft.com/office/drawing/2014/main" id="{4A6709DE-38A2-4D52-1206-E43284CE8605}"/>
              </a:ext>
            </a:extLst>
          </p:cNvPr>
          <p:cNvSpPr txBox="1"/>
          <p:nvPr/>
        </p:nvSpPr>
        <p:spPr>
          <a:xfrm>
            <a:off x="6438909" y="2277114"/>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D32006</a:t>
            </a:r>
          </a:p>
        </p:txBody>
      </p:sp>
      <p:sp>
        <p:nvSpPr>
          <p:cNvPr id="38" name="Rechteck 37">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VUE </a:t>
            </a:r>
          </a:p>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D'ENSEMBLE</a:t>
            </a:r>
          </a:p>
        </p:txBody>
      </p:sp>
      <p:sp>
        <p:nvSpPr>
          <p:cNvPr id="40" name="Rechteck 39">
            <a:extLst>
              <a:ext uri="{FF2B5EF4-FFF2-40B4-BE49-F238E27FC236}">
                <a16:creationId xmlns:a16="http://schemas.microsoft.com/office/drawing/2014/main" id="{24757204-5097-4775-1EE3-163B101FDADD}"/>
              </a:ext>
            </a:extLst>
          </p:cNvPr>
          <p:cNvSpPr/>
          <p:nvPr/>
        </p:nvSpPr>
        <p:spPr>
          <a:xfrm>
            <a:off x="547056" y="5551256"/>
            <a:ext cx="1671815"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endParaRPr lang="en-US" sz="1200" spc="200" dirty="0">
              <a:solidFill>
                <a:srgbClr val="818387"/>
              </a:solidFill>
              <a:latin typeface="Futura PT Book" panose="020B0502020204020303" pitchFamily="34" charset="77"/>
              <a:cs typeface="Futura Medium" panose="020B0602020204020303" pitchFamily="34" charset="-79"/>
            </a:endParaRPr>
          </a:p>
          <a:p>
            <a:pPr marL="0" indent="0">
              <a:lnSpc>
                <a:spcPct val="150000"/>
              </a:lnSpc>
              <a:buClr>
                <a:srgbClr val="BFBFBF"/>
              </a:buClr>
              <a:buNone/>
            </a:pPr>
            <a:endParaRPr lang="en-US" sz="1200" spc="200" dirty="0">
              <a:solidFill>
                <a:srgbClr val="818387"/>
              </a:solidFill>
              <a:latin typeface="Futura PT Book" panose="020B0502020204020303" pitchFamily="34" charset="77"/>
              <a:cs typeface="Futura Medium" panose="020B0602020204020303" pitchFamily="34" charset="-79"/>
            </a:endParaRP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PROJET SEULEMENT</a:t>
            </a:r>
          </a:p>
        </p:txBody>
      </p:sp>
    </p:spTree>
    <p:extLst>
      <p:ext uri="{BB962C8B-B14F-4D97-AF65-F5344CB8AC3E}">
        <p14:creationId xmlns:p14="http://schemas.microsoft.com/office/powerpoint/2010/main" val="1335469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C3687-0438-9A98-5388-B9342472351F}"/>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0BCBE007-3037-F77F-69F2-0690D0ABBE21}"/>
              </a:ext>
            </a:extLst>
          </p:cNvPr>
          <p:cNvSpPr>
            <a:spLocks noGrp="1"/>
          </p:cNvSpPr>
          <p:nvPr>
            <p:ph type="body" sz="quarter" idx="11"/>
          </p:nvPr>
        </p:nvSpPr>
        <p:spPr/>
        <p:txBody>
          <a:bodyPr/>
          <a:lstStyle/>
          <a:p>
            <a:r>
              <a:rPr lang="fr-FR" dirty="0"/>
              <a:t>Travailler avec des appareils mobiles nécessite de les recharger de temps en temps. Grâce aux dernières réglementations, de nombreux appareils utilisent des connexions USB pour se recharger.</a:t>
            </a:r>
            <a:endParaRPr lang="de-DE" dirty="0"/>
          </a:p>
        </p:txBody>
      </p:sp>
      <p:pic>
        <p:nvPicPr>
          <p:cNvPr id="1028" name="Picture 4" descr="universal charger vs multiple smartphone chargers">
            <a:extLst>
              <a:ext uri="{FF2B5EF4-FFF2-40B4-BE49-F238E27FC236}">
                <a16:creationId xmlns:a16="http://schemas.microsoft.com/office/drawing/2014/main" id="{0B7C4DF3-745D-59F3-A76C-B2FE4AF5059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16141" y="2564904"/>
            <a:ext cx="6851154" cy="3907695"/>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CHARGEURS</a:t>
            </a:r>
          </a:p>
        </p:txBody>
      </p:sp>
    </p:spTree>
    <p:extLst>
      <p:ext uri="{BB962C8B-B14F-4D97-AF65-F5344CB8AC3E}">
        <p14:creationId xmlns:p14="http://schemas.microsoft.com/office/powerpoint/2010/main" val="3106876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DDEC-6424-8B11-6E8B-0B533415C28F}"/>
            </a:ext>
          </a:extLst>
        </p:cNvPr>
        <p:cNvGrpSpPr/>
        <p:nvPr/>
      </p:nvGrpSpPr>
      <p:grpSpPr>
        <a:xfrm>
          <a:off x="0" y="0"/>
          <a:ext cx="0" cy="0"/>
          <a:chOff x="0" y="0"/>
          <a:chExt cx="0" cy="0"/>
        </a:xfrm>
      </p:grpSpPr>
      <p:pic>
        <p:nvPicPr>
          <p:cNvPr id="16" name="Grafik 15" descr="Ein Bild, das Kabel enthält.&#10;&#10;Automatisch generierte Beschreibung">
            <a:extLst>
              <a:ext uri="{FF2B5EF4-FFF2-40B4-BE49-F238E27FC236}">
                <a16:creationId xmlns:a16="http://schemas.microsoft.com/office/drawing/2014/main" id="{31F6CB5B-F391-42FB-11B7-E0DE9DFF59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94712" y="2276872"/>
            <a:ext cx="4423714" cy="4423714"/>
          </a:xfrm>
          <a:prstGeom prst="rect">
            <a:avLst/>
          </a:prstGeom>
        </p:spPr>
      </p:pic>
      <p:pic>
        <p:nvPicPr>
          <p:cNvPr id="20" name="Grafik 19">
            <a:extLst>
              <a:ext uri="{FF2B5EF4-FFF2-40B4-BE49-F238E27FC236}">
                <a16:creationId xmlns:a16="http://schemas.microsoft.com/office/drawing/2014/main" id="{182D133B-1382-A51C-2366-4D6497A70D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4252" y="2406794"/>
            <a:ext cx="4423714" cy="4423714"/>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D32054/D32055</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CHARGEUR MURAL GAN À 3 PORTS (65W)</a:t>
            </a:r>
          </a:p>
        </p:txBody>
      </p:sp>
      <p:sp>
        <p:nvSpPr>
          <p:cNvPr id="24" name="Textplatzhalter 3">
            <a:extLst>
              <a:ext uri="{FF2B5EF4-FFF2-40B4-BE49-F238E27FC236}">
                <a16:creationId xmlns:a16="http://schemas.microsoft.com/office/drawing/2014/main" id="{2EED0446-7CF3-2531-AAAE-0FAEEA8123EE}"/>
              </a:ext>
            </a:extLst>
          </p:cNvPr>
          <p:cNvSpPr>
            <a:spLocks noGrp="1"/>
          </p:cNvSpPr>
          <p:nvPr/>
        </p:nvSpPr>
        <p:spPr>
          <a:xfrm>
            <a:off x="551384" y="3352433"/>
            <a:ext cx="5345905" cy="277741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fr-FR" dirty="0">
                <a:latin typeface="Futura PT Light" panose="020B0402020204020303" pitchFamily="34" charset="0"/>
              </a:rPr>
              <a:t>2 ports USB-C avec Power Delivery 3.0, 1 port USB-A</a:t>
            </a:r>
          </a:p>
          <a:p>
            <a:pPr lvl="1">
              <a:lnSpc>
                <a:spcPts val="2840"/>
              </a:lnSpc>
            </a:pPr>
            <a:r>
              <a:rPr lang="fr-FR" dirty="0">
                <a:latin typeface="Futura PT Light" panose="020B0402020204020303" pitchFamily="34" charset="0"/>
              </a:rPr>
              <a:t>Universel pour les tablettes, les smartphones ou les ordinateurs portables</a:t>
            </a:r>
          </a:p>
          <a:p>
            <a:pPr lvl="1">
              <a:lnSpc>
                <a:spcPts val="2840"/>
              </a:lnSpc>
            </a:pPr>
            <a:r>
              <a:rPr lang="fr-FR" dirty="0">
                <a:latin typeface="Futura PT Light" panose="020B0402020204020303" pitchFamily="34" charset="0"/>
              </a:rPr>
              <a:t>Versions européenne et britannique disponibles</a:t>
            </a:r>
          </a:p>
          <a:p>
            <a:pPr lvl="1">
              <a:lnSpc>
                <a:spcPts val="2840"/>
              </a:lnSpc>
            </a:pPr>
            <a:r>
              <a:rPr lang="fr-FR" dirty="0">
                <a:latin typeface="Futura PT Light" panose="020B0402020204020303" pitchFamily="34" charset="0"/>
              </a:rPr>
              <a:t>Protégé contre les surtensions, les surintensités, les courts-circuits et les surchauffes</a:t>
            </a:r>
          </a:p>
          <a:p>
            <a:pPr lvl="1">
              <a:lnSpc>
                <a:spcPts val="2840"/>
              </a:lnSpc>
            </a:pPr>
            <a:r>
              <a:rPr lang="fr-FR" dirty="0">
                <a:latin typeface="Futura PT Light" panose="020B0402020204020303" pitchFamily="34" charset="0"/>
              </a:rPr>
              <a:t>Chargeurs dotés de la toute nouvelle technologie Gallium-</a:t>
            </a:r>
            <a:r>
              <a:rPr lang="fr-FR" dirty="0" err="1">
                <a:latin typeface="Futura PT Light" panose="020B0402020204020303" pitchFamily="34" charset="0"/>
              </a:rPr>
              <a:t>Nitrit</a:t>
            </a:r>
            <a:r>
              <a:rPr lang="fr-FR" dirty="0">
                <a:latin typeface="Futura PT Light" panose="020B0402020204020303" pitchFamily="34" charset="0"/>
              </a:rPr>
              <a:t> pour une taille compacte et une charge efficace.</a:t>
            </a:r>
            <a:endParaRPr lang="de-DE" dirty="0">
              <a:latin typeface="Futura PT Light" panose="020B0402020204020303" pitchFamily="34" charset="0"/>
            </a:endParaRPr>
          </a:p>
        </p:txBody>
      </p:sp>
    </p:spTree>
    <p:extLst>
      <p:ext uri="{BB962C8B-B14F-4D97-AF65-F5344CB8AC3E}">
        <p14:creationId xmlns:p14="http://schemas.microsoft.com/office/powerpoint/2010/main" val="37077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DDEC-6424-8B11-6E8B-0B533415C28F}"/>
            </a:ext>
          </a:extLst>
        </p:cNvPr>
        <p:cNvGrpSpPr/>
        <p:nvPr/>
      </p:nvGrpSpPr>
      <p:grpSpPr>
        <a:xfrm>
          <a:off x="0" y="0"/>
          <a:ext cx="0" cy="0"/>
          <a:chOff x="0" y="0"/>
          <a:chExt cx="0" cy="0"/>
        </a:xfrm>
      </p:grpSpPr>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D32054/D32055</a:t>
            </a:r>
          </a:p>
        </p:txBody>
      </p:sp>
      <p:sp>
        <p:nvSpPr>
          <p:cNvPr id="24" name="Textplatzhalter 3">
            <a:extLst>
              <a:ext uri="{FF2B5EF4-FFF2-40B4-BE49-F238E27FC236}">
                <a16:creationId xmlns:a16="http://schemas.microsoft.com/office/drawing/2014/main" id="{2EED0446-7CF3-2531-AAAE-0FAEEA8123EE}"/>
              </a:ext>
            </a:extLst>
          </p:cNvPr>
          <p:cNvSpPr>
            <a:spLocks noGrp="1"/>
          </p:cNvSpPr>
          <p:nvPr/>
        </p:nvSpPr>
        <p:spPr>
          <a:xfrm>
            <a:off x="528146" y="3392996"/>
            <a:ext cx="11508513" cy="3096344"/>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err="1">
                <a:latin typeface="Futura PT Light" panose="020B0402020204020303" pitchFamily="34" charset="0"/>
              </a:rPr>
              <a:t>Puissance</a:t>
            </a:r>
            <a:r>
              <a:rPr lang="de-DE" dirty="0">
                <a:latin typeface="Futura PT Light" panose="020B0402020204020303" pitchFamily="34" charset="0"/>
              </a:rPr>
              <a:t> maximale : 	65 W</a:t>
            </a:r>
          </a:p>
          <a:p>
            <a:pPr lvl="1">
              <a:lnSpc>
                <a:spcPts val="2840"/>
              </a:lnSpc>
            </a:pPr>
            <a:r>
              <a:rPr lang="de-DE" dirty="0">
                <a:latin typeface="Futura PT Light" panose="020B0402020204020303" pitchFamily="34" charset="0"/>
              </a:rPr>
              <a:t>Entrée:			AC 		100-240 V 50/60 Hz 2.5 A</a:t>
            </a:r>
          </a:p>
          <a:p>
            <a:pPr lvl="1">
              <a:lnSpc>
                <a:spcPts val="2840"/>
              </a:lnSpc>
            </a:pPr>
            <a:r>
              <a:rPr lang="de-DE" b="0" spc="50" dirty="0">
                <a:latin typeface="Futura PT Light" panose="020B0402020204020303" pitchFamily="34" charset="0"/>
              </a:rPr>
              <a:t>Port </a:t>
            </a:r>
            <a:r>
              <a:rPr lang="de-DE" b="0" spc="50" dirty="0" err="1">
                <a:latin typeface="Futura PT Light" panose="020B0402020204020303" pitchFamily="34" charset="0"/>
              </a:rPr>
              <a:t>unique</a:t>
            </a:r>
            <a:r>
              <a:rPr lang="de-DE" b="0" spc="50" dirty="0">
                <a:latin typeface="Futura PT Light" panose="020B0402020204020303" pitchFamily="34" charset="0"/>
              </a:rPr>
              <a:t> : 		</a:t>
            </a:r>
            <a:r>
              <a:rPr lang="pt-BR" b="0" spc="50" dirty="0">
                <a:latin typeface="Futura PT Light" panose="020B0402020204020303" pitchFamily="34" charset="0"/>
              </a:rPr>
              <a:t>USB-C1/2:	5V/3A, 9V/3A, 12V/3A, 15V/3A, 20V/3.25A (60W </a:t>
            </a:r>
            <a:r>
              <a:rPr lang="pt-BR" b="0" spc="50" dirty="0" err="1">
                <a:latin typeface="Futura PT Light" panose="020B0402020204020303" pitchFamily="34" charset="0"/>
              </a:rPr>
              <a:t>max</a:t>
            </a:r>
            <a:r>
              <a:rPr lang="pt-BR" b="0" spc="50" dirty="0">
                <a:latin typeface="Futura PT Light" panose="020B0402020204020303" pitchFamily="34" charset="0"/>
              </a:rPr>
              <a:t>)</a:t>
            </a:r>
            <a:br>
              <a:rPr lang="pt-BR" b="0" spc="50" dirty="0">
                <a:latin typeface="Futura PT Light" panose="020B0402020204020303" pitchFamily="34" charset="0"/>
              </a:rPr>
            </a:br>
            <a:r>
              <a:rPr lang="pt-BR" b="0" spc="50" dirty="0">
                <a:latin typeface="Futura PT Light" panose="020B0402020204020303" pitchFamily="34" charset="0"/>
              </a:rPr>
              <a:t> 			USB-A: 		4.5V/5A, 5V/4.5A, 9V/3A, 12V/2.5A, 20V/1.5A (30W </a:t>
            </a:r>
            <a:r>
              <a:rPr lang="pt-BR" b="0" spc="50" dirty="0" err="1">
                <a:latin typeface="Futura PT Light" panose="020B0402020204020303" pitchFamily="34" charset="0"/>
              </a:rPr>
              <a:t>max</a:t>
            </a:r>
            <a:r>
              <a:rPr lang="pt-BR" b="0" spc="50" dirty="0">
                <a:latin typeface="Futura PT Light" panose="020B0402020204020303" pitchFamily="34" charset="0"/>
              </a:rPr>
              <a:t>)</a:t>
            </a:r>
          </a:p>
          <a:p>
            <a:pPr lvl="1">
              <a:lnSpc>
                <a:spcPts val="2840"/>
              </a:lnSpc>
            </a:pPr>
            <a:r>
              <a:rPr lang="pt-BR" b="0" spc="50" dirty="0">
                <a:latin typeface="Futura PT Light" panose="020B0402020204020303" pitchFamily="34" charset="0"/>
              </a:rPr>
              <a:t>Double </a:t>
            </a:r>
            <a:r>
              <a:rPr lang="pt-BR" b="0" spc="50" dirty="0" err="1">
                <a:latin typeface="Futura PT Light" panose="020B0402020204020303" pitchFamily="34" charset="0"/>
              </a:rPr>
              <a:t>port</a:t>
            </a:r>
            <a:r>
              <a:rPr lang="pt-BR" b="0" spc="50" dirty="0">
                <a:latin typeface="Futura PT Light" panose="020B0402020204020303" pitchFamily="34" charset="0"/>
              </a:rPr>
              <a:t> : 		USB-C1+USB-C2:	45W (5V/9V/12V/15V/3A, 20V/2.25A) + 20W (5V/3A, 9V/2.2A, 12V/1.67A)</a:t>
            </a:r>
            <a:br>
              <a:rPr lang="pt-BR" b="0" spc="50" dirty="0">
                <a:latin typeface="Futura PT Light" panose="020B0402020204020303" pitchFamily="34" charset="0"/>
              </a:rPr>
            </a:br>
            <a:r>
              <a:rPr lang="pt-BR" b="0" spc="50" dirty="0">
                <a:latin typeface="Futura PT Light" panose="020B0402020204020303" pitchFamily="34" charset="0"/>
              </a:rPr>
              <a:t> 			USB-C1+USB-A: 	5W (5V/9V/12V/15V/3A, 20V/2.25A) + 18W (5V/3A, 9V/2A, 12V/1.5A)</a:t>
            </a:r>
            <a:br>
              <a:rPr lang="pt-BR" b="0" spc="50" dirty="0">
                <a:latin typeface="Futura PT Light" panose="020B0402020204020303" pitchFamily="34" charset="0"/>
              </a:rPr>
            </a:br>
            <a:r>
              <a:rPr lang="pt-BR" b="0" spc="50" dirty="0">
                <a:latin typeface="Futura PT Light" panose="020B0402020204020303" pitchFamily="34" charset="0"/>
              </a:rPr>
              <a:t> 			USB-C2+USB-A: 	5V/3A (</a:t>
            </a:r>
            <a:r>
              <a:rPr lang="pt-BR" b="0" spc="50" dirty="0" err="1">
                <a:latin typeface="Futura PT Light" panose="020B0402020204020303" pitchFamily="34" charset="0"/>
              </a:rPr>
              <a:t>part</a:t>
            </a:r>
            <a:r>
              <a:rPr lang="pt-BR" b="0" spc="50" dirty="0">
                <a:latin typeface="Futura PT Light" panose="020B0402020204020303" pitchFamily="34" charset="0"/>
              </a:rPr>
              <a:t>)</a:t>
            </a:r>
          </a:p>
          <a:p>
            <a:pPr lvl="1">
              <a:lnSpc>
                <a:spcPts val="2840"/>
              </a:lnSpc>
            </a:pPr>
            <a:r>
              <a:rPr lang="pt-BR" b="0" spc="50" dirty="0">
                <a:latin typeface="Futura PT Light" panose="020B0402020204020303" pitchFamily="34" charset="0"/>
              </a:rPr>
              <a:t>Triple </a:t>
            </a:r>
            <a:r>
              <a:rPr lang="pt-BR" b="0" spc="50" dirty="0" err="1">
                <a:latin typeface="Futura PT Light" panose="020B0402020204020303" pitchFamily="34" charset="0"/>
              </a:rPr>
              <a:t>port</a:t>
            </a:r>
            <a:r>
              <a:rPr lang="pt-BR" b="0" spc="50" dirty="0">
                <a:latin typeface="Futura PT Light" panose="020B0402020204020303" pitchFamily="34" charset="0"/>
              </a:rPr>
              <a:t> : 		USB-C1+C2+A:	</a:t>
            </a:r>
            <a:r>
              <a:rPr lang="pl-PL" b="0" spc="50" dirty="0">
                <a:latin typeface="Futura PT Light" panose="020B0402020204020303" pitchFamily="34" charset="0"/>
              </a:rPr>
              <a:t>45W (5V/9V/12V/15V/3A, 20V/2.25A)</a:t>
            </a:r>
            <a:r>
              <a:rPr lang="de-DE" b="0" spc="50" dirty="0">
                <a:latin typeface="Futura PT Light" panose="020B0402020204020303" pitchFamily="34" charset="0"/>
              </a:rPr>
              <a:t> + 5V/3A (</a:t>
            </a:r>
            <a:r>
              <a:rPr lang="de-DE" b="0" spc="50" dirty="0" err="1">
                <a:latin typeface="Futura PT Light" panose="020B0402020204020303" pitchFamily="34" charset="0"/>
              </a:rPr>
              <a:t>part</a:t>
            </a:r>
            <a:r>
              <a:rPr lang="de-DE" dirty="0">
                <a:latin typeface="Futura PT Light" panose="020B0402020204020303" pitchFamily="34" charset="0"/>
              </a:rPr>
              <a:t> </a:t>
            </a:r>
            <a:r>
              <a:rPr lang="de-DE" b="0" spc="50" dirty="0">
                <a:latin typeface="Futura PT Light" panose="020B0402020204020303" pitchFamily="34" charset="0"/>
              </a:rPr>
              <a:t>C2/A)</a:t>
            </a:r>
          </a:p>
          <a:p>
            <a:pPr lvl="1">
              <a:lnSpc>
                <a:spcPts val="2840"/>
              </a:lnSpc>
            </a:pPr>
            <a:endParaRPr lang="de-DE" dirty="0">
              <a:latin typeface="Futura PT Light" panose="020B0402020204020303" pitchFamily="34" charset="0"/>
            </a:endParaRPr>
          </a:p>
        </p:txBody>
      </p:sp>
      <p:sp>
        <p:nvSpPr>
          <p:cNvPr id="2" name="Rechteck 18">
            <a:extLst>
              <a:ext uri="{FF2B5EF4-FFF2-40B4-BE49-F238E27FC236}">
                <a16:creationId xmlns:a16="http://schemas.microsoft.com/office/drawing/2014/main" id="{21027D19-F5AF-05B3-26CB-74B1DA1957B1}"/>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CHARGEUR MURAL GAN À 3 PORTS (65W)</a:t>
            </a:r>
          </a:p>
        </p:txBody>
      </p:sp>
    </p:spTree>
    <p:extLst>
      <p:ext uri="{BB962C8B-B14F-4D97-AF65-F5344CB8AC3E}">
        <p14:creationId xmlns:p14="http://schemas.microsoft.com/office/powerpoint/2010/main" val="4214852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D09E-4C64-7F3B-61C1-8A000FD74343}"/>
            </a:ext>
          </a:extLst>
        </p:cNvPr>
        <p:cNvGrpSpPr/>
        <p:nvPr/>
      </p:nvGrpSpPr>
      <p:grpSpPr>
        <a:xfrm>
          <a:off x="0" y="0"/>
          <a:ext cx="0" cy="0"/>
          <a:chOff x="0" y="0"/>
          <a:chExt cx="0" cy="0"/>
        </a:xfrm>
      </p:grpSpPr>
      <p:pic>
        <p:nvPicPr>
          <p:cNvPr id="10" name="Grafik 9" descr="Ein Bild, das Gerät, Elektronik, Kabel, Elektronisches Gerät enthält.&#10;&#10;Automatisch generierte Beschreibung">
            <a:extLst>
              <a:ext uri="{FF2B5EF4-FFF2-40B4-BE49-F238E27FC236}">
                <a16:creationId xmlns:a16="http://schemas.microsoft.com/office/drawing/2014/main" id="{CDB4127D-0F5A-46E8-9DEC-C409348691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80076" y="1790887"/>
            <a:ext cx="4536504" cy="4788532"/>
          </a:xfrm>
          <a:prstGeom prst="rect">
            <a:avLst/>
          </a:prstGeom>
        </p:spPr>
      </p:pic>
      <p:sp>
        <p:nvSpPr>
          <p:cNvPr id="16" name="Textplatzhalter 3">
            <a:extLst>
              <a:ext uri="{FF2B5EF4-FFF2-40B4-BE49-F238E27FC236}">
                <a16:creationId xmlns:a16="http://schemas.microsoft.com/office/drawing/2014/main" id="{2EED0446-7CF3-2531-AAAE-0FAEEA8123EE}"/>
              </a:ext>
            </a:extLst>
          </p:cNvPr>
          <p:cNvSpPr>
            <a:spLocks noGrp="1"/>
          </p:cNvSpPr>
          <p:nvPr/>
        </p:nvSpPr>
        <p:spPr>
          <a:xfrm>
            <a:off x="551384" y="3352434"/>
            <a:ext cx="5832648" cy="295688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fr-FR" dirty="0">
                <a:latin typeface="Futura PT Light" panose="020B0402020204020303" pitchFamily="34" charset="0"/>
              </a:rPr>
              <a:t>2 ports USB-C avec Power Delivery 3.0, 1 port USB-A</a:t>
            </a:r>
          </a:p>
          <a:p>
            <a:pPr lvl="1">
              <a:lnSpc>
                <a:spcPts val="2840"/>
              </a:lnSpc>
              <a:spcAft>
                <a:spcPts val="600"/>
              </a:spcAft>
            </a:pPr>
            <a:r>
              <a:rPr lang="fr-FR" dirty="0">
                <a:latin typeface="Futura PT Light" panose="020B0402020204020303" pitchFamily="34" charset="0"/>
              </a:rPr>
              <a:t>Universel pour les tablettes, les smartphones ou les ordinateurs portables</a:t>
            </a:r>
          </a:p>
          <a:p>
            <a:pPr lvl="1">
              <a:lnSpc>
                <a:spcPts val="2840"/>
              </a:lnSpc>
              <a:spcAft>
                <a:spcPts val="600"/>
              </a:spcAft>
            </a:pPr>
            <a:r>
              <a:rPr lang="fr-FR" dirty="0">
                <a:latin typeface="Futura PT Light" panose="020B0402020204020303" pitchFamily="34" charset="0"/>
              </a:rPr>
              <a:t>Câble d'alimentation EU et UK et câble de connexion USB-C inclus</a:t>
            </a:r>
          </a:p>
          <a:p>
            <a:pPr lvl="1">
              <a:lnSpc>
                <a:spcPts val="2840"/>
              </a:lnSpc>
              <a:spcAft>
                <a:spcPts val="600"/>
              </a:spcAft>
            </a:pPr>
            <a:r>
              <a:rPr lang="fr-FR" dirty="0">
                <a:latin typeface="Futura PT Light" panose="020B0402020204020303" pitchFamily="34" charset="0"/>
              </a:rPr>
              <a:t>Protégé contre les surtensions, les surintensités, les courts-circuits et les surchauffes</a:t>
            </a:r>
          </a:p>
          <a:p>
            <a:pPr lvl="1">
              <a:lnSpc>
                <a:spcPts val="2840"/>
              </a:lnSpc>
              <a:spcAft>
                <a:spcPts val="600"/>
              </a:spcAft>
            </a:pPr>
            <a:r>
              <a:rPr lang="fr-FR" dirty="0">
                <a:latin typeface="Futura PT Light" panose="020B0402020204020303" pitchFamily="34" charset="0"/>
              </a:rPr>
              <a:t>Dispositif de charge pratique pour le bureau</a:t>
            </a:r>
            <a:endParaRPr lang="de-DE" dirty="0">
              <a:latin typeface="Futura PT Light" panose="020B0402020204020303" pitchFamily="34" charset="0"/>
            </a:endParaRPr>
          </a:p>
        </p:txBody>
      </p:sp>
      <p:sp>
        <p:nvSpPr>
          <p:cNvPr id="19" name="Rechteck 18">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D32056</a:t>
            </a:r>
          </a:p>
        </p:txBody>
      </p:sp>
      <p:sp>
        <p:nvSpPr>
          <p:cNvPr id="20" name="Rechteck 19">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CHARGEUR DE BUREAU À 3 PORTS (65W)</a:t>
            </a:r>
          </a:p>
        </p:txBody>
      </p:sp>
    </p:spTree>
    <p:extLst>
      <p:ext uri="{BB962C8B-B14F-4D97-AF65-F5344CB8AC3E}">
        <p14:creationId xmlns:p14="http://schemas.microsoft.com/office/powerpoint/2010/main" val="2935600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6D8CC-E951-9EBB-5E65-79DF110DDF62}"/>
            </a:ext>
          </a:extLst>
        </p:cNvPr>
        <p:cNvGrpSpPr/>
        <p:nvPr/>
      </p:nvGrpSpPr>
      <p:grpSpPr>
        <a:xfrm>
          <a:off x="0" y="0"/>
          <a:ext cx="0" cy="0"/>
          <a:chOff x="0" y="0"/>
          <a:chExt cx="0" cy="0"/>
        </a:xfrm>
      </p:grpSpPr>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D32056</a:t>
            </a:r>
          </a:p>
        </p:txBody>
      </p:sp>
      <p:sp>
        <p:nvSpPr>
          <p:cNvPr id="14" name="Textplatzhalter 3">
            <a:extLst>
              <a:ext uri="{FF2B5EF4-FFF2-40B4-BE49-F238E27FC236}">
                <a16:creationId xmlns:a16="http://schemas.microsoft.com/office/drawing/2014/main" id="{2EED0446-7CF3-2531-AAAE-0FAEEA8123EE}"/>
              </a:ext>
            </a:extLst>
          </p:cNvPr>
          <p:cNvSpPr>
            <a:spLocks noGrp="1"/>
          </p:cNvSpPr>
          <p:nvPr/>
        </p:nvSpPr>
        <p:spPr>
          <a:xfrm>
            <a:off x="551384" y="3352434"/>
            <a:ext cx="8136904" cy="295688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de-DE" dirty="0" err="1">
                <a:latin typeface="Futura PT Light" panose="020B0402020204020303" pitchFamily="34" charset="0"/>
              </a:rPr>
              <a:t>Puissance</a:t>
            </a:r>
            <a:r>
              <a:rPr lang="de-DE" dirty="0">
                <a:latin typeface="Futura PT Light" panose="020B0402020204020303" pitchFamily="34" charset="0"/>
              </a:rPr>
              <a:t> maximale :  	65W</a:t>
            </a:r>
          </a:p>
          <a:p>
            <a:pPr lvl="1">
              <a:lnSpc>
                <a:spcPts val="2840"/>
              </a:lnSpc>
              <a:spcAft>
                <a:spcPts val="600"/>
              </a:spcAft>
            </a:pPr>
            <a:r>
              <a:rPr lang="de-DE" dirty="0">
                <a:latin typeface="Futura PT Light" panose="020B0402020204020303" pitchFamily="34" charset="0"/>
              </a:rPr>
              <a:t>Entrée : 			AC 100-240V 50/60Hz 2.5A</a:t>
            </a:r>
          </a:p>
          <a:p>
            <a:pPr lvl="1">
              <a:lnSpc>
                <a:spcPts val="2840"/>
              </a:lnSpc>
              <a:spcAft>
                <a:spcPts val="600"/>
              </a:spcAft>
            </a:pPr>
            <a:r>
              <a:rPr lang="de-DE" dirty="0" err="1">
                <a:latin typeface="Futura PT Light" panose="020B0402020204020303" pitchFamily="34" charset="0"/>
              </a:rPr>
              <a:t>Sortie</a:t>
            </a:r>
            <a:r>
              <a:rPr lang="de-DE" dirty="0">
                <a:latin typeface="Futura PT Light" panose="020B0402020204020303" pitchFamily="34" charset="0"/>
              </a:rPr>
              <a:t> :		         	</a:t>
            </a:r>
            <a:r>
              <a:rPr lang="pt-BR" dirty="0">
                <a:latin typeface="Futura PT Light" panose="020B0402020204020303" pitchFamily="34" charset="0"/>
              </a:rPr>
              <a:t>USB-C: 5,9,12,15,20V/3.25ª</a:t>
            </a:r>
          </a:p>
          <a:p>
            <a:pPr marL="2743200" lvl="6" indent="0">
              <a:lnSpc>
                <a:spcPts val="2840"/>
              </a:lnSpc>
              <a:spcAft>
                <a:spcPts val="600"/>
              </a:spcAft>
              <a:buNone/>
            </a:pPr>
            <a:r>
              <a:rPr lang="pt-BR" sz="1600" dirty="0">
                <a:solidFill>
                  <a:srgbClr val="3D3D3D"/>
                </a:solidFill>
                <a:latin typeface="Futura PT Light" panose="020B0402020204020303" pitchFamily="34" charset="0"/>
              </a:rPr>
              <a:t>USB-A: 5V/3A,9V/3A,12V/3A,20V/3A</a:t>
            </a: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a:spcAft>
                <a:spcPts val="600"/>
              </a:spcAft>
              <a:buClr>
                <a:srgbClr val="818387"/>
              </a:buClr>
            </a:pPr>
            <a:r>
              <a:rPr lang="de-DE" sz="1200" dirty="0">
                <a:solidFill>
                  <a:srgbClr val="818387"/>
                </a:solidFill>
                <a:latin typeface="Futura PT Light" panose="020B0402020204020303" pitchFamily="34" charset="0"/>
                <a:cs typeface="Futura Medium" panose="020B0602020204020303"/>
              </a:rPr>
              <a:t> :</a:t>
            </a:r>
          </a:p>
        </p:txBody>
      </p:sp>
      <p:sp>
        <p:nvSpPr>
          <p:cNvPr id="2" name="Rechteck 19">
            <a:extLst>
              <a:ext uri="{FF2B5EF4-FFF2-40B4-BE49-F238E27FC236}">
                <a16:creationId xmlns:a16="http://schemas.microsoft.com/office/drawing/2014/main" id="{7622C32F-B36D-AAA2-4F5F-8126040B9AA5}"/>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CHARGEUR DE BUREAU À 3 PORTS (65W)</a:t>
            </a:r>
          </a:p>
        </p:txBody>
      </p:sp>
    </p:spTree>
    <p:extLst>
      <p:ext uri="{BB962C8B-B14F-4D97-AF65-F5344CB8AC3E}">
        <p14:creationId xmlns:p14="http://schemas.microsoft.com/office/powerpoint/2010/main" val="2140532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BA15B-FCAE-BD83-3B47-E44078531ABC}"/>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E66EAFFA-8C68-E5CC-53C6-6E4096E0CD82}"/>
              </a:ext>
            </a:extLst>
          </p:cNvPr>
          <p:cNvSpPr txBox="1"/>
          <p:nvPr/>
        </p:nvSpPr>
        <p:spPr>
          <a:xfrm>
            <a:off x="3755740" y="1942237"/>
            <a:ext cx="1255042" cy="240490"/>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09791A5D-1338-C05F-7221-40E7AA4D9EDA}"/>
              </a:ext>
            </a:extLst>
          </p:cNvPr>
          <p:cNvCxnSpPr/>
          <p:nvPr/>
        </p:nvCxnSpPr>
        <p:spPr>
          <a:xfrm flipV="1">
            <a:off x="4169617" y="2191668"/>
            <a:ext cx="34490" cy="4184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B0AD242B-2BCE-58EA-C992-ECC52988D4E1}"/>
              </a:ext>
            </a:extLst>
          </p:cNvPr>
          <p:cNvCxnSpPr/>
          <p:nvPr/>
        </p:nvCxnSpPr>
        <p:spPr>
          <a:xfrm>
            <a:off x="4031658" y="6249596"/>
            <a:ext cx="703513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8131A776-E154-5C65-F0A2-3DC6B6D2832B}"/>
              </a:ext>
            </a:extLst>
          </p:cNvPr>
          <p:cNvSpPr txBox="1"/>
          <p:nvPr/>
        </p:nvSpPr>
        <p:spPr>
          <a:xfrm>
            <a:off x="4452652" y="6262602"/>
            <a:ext cx="1201262" cy="233202"/>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Chargeur</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de voiture</a:t>
            </a:r>
          </a:p>
        </p:txBody>
      </p:sp>
      <p:sp>
        <p:nvSpPr>
          <p:cNvPr id="10" name="TextBox 173">
            <a:extLst>
              <a:ext uri="{FF2B5EF4-FFF2-40B4-BE49-F238E27FC236}">
                <a16:creationId xmlns:a16="http://schemas.microsoft.com/office/drawing/2014/main" id="{3185DF33-DE5A-5207-223E-0A898BFBCB43}"/>
              </a:ext>
            </a:extLst>
          </p:cNvPr>
          <p:cNvSpPr txBox="1"/>
          <p:nvPr/>
        </p:nvSpPr>
        <p:spPr>
          <a:xfrm>
            <a:off x="9687984" y="6262602"/>
            <a:ext cx="1268231" cy="233202"/>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Chargeur</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de bureau</a:t>
            </a:r>
          </a:p>
        </p:txBody>
      </p:sp>
      <p:sp>
        <p:nvSpPr>
          <p:cNvPr id="11" name="TextBox 173">
            <a:extLst>
              <a:ext uri="{FF2B5EF4-FFF2-40B4-BE49-F238E27FC236}">
                <a16:creationId xmlns:a16="http://schemas.microsoft.com/office/drawing/2014/main" id="{93CA40B1-2FA2-E5B3-4673-3A55CD5C1808}"/>
              </a:ext>
            </a:extLst>
          </p:cNvPr>
          <p:cNvSpPr txBox="1"/>
          <p:nvPr/>
        </p:nvSpPr>
        <p:spPr>
          <a:xfrm>
            <a:off x="3795822" y="4789123"/>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C7B2E96D-6606-497A-A58C-C06E5F2CE5A6}"/>
              </a:ext>
            </a:extLst>
          </p:cNvPr>
          <p:cNvSpPr txBox="1"/>
          <p:nvPr/>
        </p:nvSpPr>
        <p:spPr>
          <a:xfrm>
            <a:off x="3795822" y="3862203"/>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75€</a:t>
            </a:r>
          </a:p>
        </p:txBody>
      </p:sp>
      <p:sp>
        <p:nvSpPr>
          <p:cNvPr id="13" name="TextBox 173">
            <a:extLst>
              <a:ext uri="{FF2B5EF4-FFF2-40B4-BE49-F238E27FC236}">
                <a16:creationId xmlns:a16="http://schemas.microsoft.com/office/drawing/2014/main" id="{7AC2B285-9ECF-CC53-721E-5D9BFFF45851}"/>
              </a:ext>
            </a:extLst>
          </p:cNvPr>
          <p:cNvSpPr txBox="1"/>
          <p:nvPr/>
        </p:nvSpPr>
        <p:spPr>
          <a:xfrm>
            <a:off x="3799489" y="3012646"/>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100€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705BBEB9-9AED-1CC2-57D7-33841B4FEEE2}"/>
              </a:ext>
            </a:extLst>
          </p:cNvPr>
          <p:cNvSpPr txBox="1"/>
          <p:nvPr/>
        </p:nvSpPr>
        <p:spPr>
          <a:xfrm>
            <a:off x="3799489" y="2309495"/>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125€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D87B6376-357E-7FE3-7C88-6CF82D01AF16}"/>
              </a:ext>
            </a:extLst>
          </p:cNvPr>
          <p:cNvSpPr txBox="1"/>
          <p:nvPr/>
        </p:nvSpPr>
        <p:spPr>
          <a:xfrm>
            <a:off x="3789299" y="5716044"/>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0F49858E-BBE9-E746-A7F0-4E7BCDE752B7}"/>
              </a:ext>
            </a:extLst>
          </p:cNvPr>
          <p:cNvSpPr txBox="1"/>
          <p:nvPr/>
        </p:nvSpPr>
        <p:spPr>
          <a:xfrm>
            <a:off x="6018240" y="6262602"/>
            <a:ext cx="1268231" cy="233202"/>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Chargeur</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compact</a:t>
            </a:r>
          </a:p>
        </p:txBody>
      </p:sp>
      <p:pic>
        <p:nvPicPr>
          <p:cNvPr id="19" name="Picture 2">
            <a:extLst>
              <a:ext uri="{FF2B5EF4-FFF2-40B4-BE49-F238E27FC236}">
                <a16:creationId xmlns:a16="http://schemas.microsoft.com/office/drawing/2014/main" id="{F3CEAA96-A854-8C65-5F04-FC79177FED30}"/>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bwMode="auto">
          <a:xfrm>
            <a:off x="4281721" y="3611691"/>
            <a:ext cx="1029651" cy="101802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 name="TextBox 173">
            <a:extLst>
              <a:ext uri="{FF2B5EF4-FFF2-40B4-BE49-F238E27FC236}">
                <a16:creationId xmlns:a16="http://schemas.microsoft.com/office/drawing/2014/main" id="{80967FA1-F6E7-442B-55F8-97774B0B372F}"/>
              </a:ext>
            </a:extLst>
          </p:cNvPr>
          <p:cNvSpPr txBox="1"/>
          <p:nvPr/>
        </p:nvSpPr>
        <p:spPr>
          <a:xfrm>
            <a:off x="4746878" y="4153006"/>
            <a:ext cx="584909"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D31932</a:t>
            </a:r>
          </a:p>
        </p:txBody>
      </p:sp>
      <p:sp>
        <p:nvSpPr>
          <p:cNvPr id="29" name="TextBox 173">
            <a:extLst>
              <a:ext uri="{FF2B5EF4-FFF2-40B4-BE49-F238E27FC236}">
                <a16:creationId xmlns:a16="http://schemas.microsoft.com/office/drawing/2014/main" id="{74410DC3-E702-4FC5-613D-CAF3566CCF38}"/>
              </a:ext>
            </a:extLst>
          </p:cNvPr>
          <p:cNvSpPr txBox="1"/>
          <p:nvPr/>
        </p:nvSpPr>
        <p:spPr>
          <a:xfrm>
            <a:off x="10153761" y="2723551"/>
            <a:ext cx="119304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D31893</a:t>
            </a:r>
          </a:p>
        </p:txBody>
      </p:sp>
      <p:pic>
        <p:nvPicPr>
          <p:cNvPr id="30" name="Picture 8">
            <a:extLst>
              <a:ext uri="{FF2B5EF4-FFF2-40B4-BE49-F238E27FC236}">
                <a16:creationId xmlns:a16="http://schemas.microsoft.com/office/drawing/2014/main" id="{9320F0C5-2809-F331-E801-275A851E6F9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9525833" y="1880828"/>
            <a:ext cx="1330807" cy="13157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Grafik 32">
            <a:extLst>
              <a:ext uri="{FF2B5EF4-FFF2-40B4-BE49-F238E27FC236}">
                <a16:creationId xmlns:a16="http://schemas.microsoft.com/office/drawing/2014/main" id="{165AB025-6485-1470-CD94-63112D20A71C}"/>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8042480" y="2840986"/>
            <a:ext cx="833820" cy="1005368"/>
          </a:xfrm>
          <a:prstGeom prst="rect">
            <a:avLst/>
          </a:prstGeom>
          <a:ln>
            <a:noFill/>
          </a:ln>
        </p:spPr>
      </p:pic>
      <p:pic>
        <p:nvPicPr>
          <p:cNvPr id="34" name="Grafik 33">
            <a:extLst>
              <a:ext uri="{FF2B5EF4-FFF2-40B4-BE49-F238E27FC236}">
                <a16:creationId xmlns:a16="http://schemas.microsoft.com/office/drawing/2014/main" id="{AA730AA0-9816-888B-7C77-18872570E27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58118" y="4937161"/>
            <a:ext cx="784332" cy="885149"/>
          </a:xfrm>
          <a:prstGeom prst="rect">
            <a:avLst/>
          </a:prstGeom>
          <a:ln>
            <a:noFill/>
          </a:ln>
        </p:spPr>
      </p:pic>
      <p:sp>
        <p:nvSpPr>
          <p:cNvPr id="36" name="TextBox 173">
            <a:extLst>
              <a:ext uri="{FF2B5EF4-FFF2-40B4-BE49-F238E27FC236}">
                <a16:creationId xmlns:a16="http://schemas.microsoft.com/office/drawing/2014/main" id="{DD7BEC16-61EE-1E26-B24C-A2FA3A48B0A3}"/>
              </a:ext>
            </a:extLst>
          </p:cNvPr>
          <p:cNvSpPr txBox="1"/>
          <p:nvPr/>
        </p:nvSpPr>
        <p:spPr>
          <a:xfrm>
            <a:off x="5950147" y="4470669"/>
            <a:ext cx="701702"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D32054</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pic>
        <p:nvPicPr>
          <p:cNvPr id="37" name="Grafik 36" descr="Ein Bild, das Kabel enthält.&#10;&#10;Automatisch generierte Beschreibung">
            <a:extLst>
              <a:ext uri="{FF2B5EF4-FFF2-40B4-BE49-F238E27FC236}">
                <a16:creationId xmlns:a16="http://schemas.microsoft.com/office/drawing/2014/main" id="{898A6730-CA81-BB8C-9881-A8BF7A1CD66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32213" y="3750596"/>
            <a:ext cx="869583" cy="966385"/>
          </a:xfrm>
          <a:prstGeom prst="rect">
            <a:avLst/>
          </a:prstGeom>
          <a:ln>
            <a:noFill/>
          </a:ln>
        </p:spPr>
      </p:pic>
      <p:pic>
        <p:nvPicPr>
          <p:cNvPr id="38" name="Grafik 37">
            <a:extLst>
              <a:ext uri="{FF2B5EF4-FFF2-40B4-BE49-F238E27FC236}">
                <a16:creationId xmlns:a16="http://schemas.microsoft.com/office/drawing/2014/main" id="{633A0A37-52B7-268B-4830-BDE8D27E038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559670" y="3814626"/>
            <a:ext cx="965637" cy="1008258"/>
          </a:xfrm>
          <a:prstGeom prst="rect">
            <a:avLst/>
          </a:prstGeom>
          <a:ln>
            <a:noFill/>
          </a:ln>
        </p:spPr>
      </p:pic>
      <p:sp>
        <p:nvSpPr>
          <p:cNvPr id="39" name="Ellipse 38">
            <a:extLst>
              <a:ext uri="{FF2B5EF4-FFF2-40B4-BE49-F238E27FC236}">
                <a16:creationId xmlns:a16="http://schemas.microsoft.com/office/drawing/2014/main" id="{338F035B-BC01-E50A-9DA0-4AADC74CE3CE}"/>
              </a:ext>
            </a:extLst>
          </p:cNvPr>
          <p:cNvSpPr/>
          <p:nvPr/>
        </p:nvSpPr>
        <p:spPr>
          <a:xfrm>
            <a:off x="4420630" y="4134540"/>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0" name="Ellipse 39">
            <a:extLst>
              <a:ext uri="{FF2B5EF4-FFF2-40B4-BE49-F238E27FC236}">
                <a16:creationId xmlns:a16="http://schemas.microsoft.com/office/drawing/2014/main" id="{94646029-42DA-A2ED-7E5A-96D2B3A9B086}"/>
              </a:ext>
            </a:extLst>
          </p:cNvPr>
          <p:cNvSpPr/>
          <p:nvPr/>
        </p:nvSpPr>
        <p:spPr>
          <a:xfrm>
            <a:off x="5734925" y="4402310"/>
            <a:ext cx="117933" cy="11660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1" name="Ellipse 40">
            <a:extLst>
              <a:ext uri="{FF2B5EF4-FFF2-40B4-BE49-F238E27FC236}">
                <a16:creationId xmlns:a16="http://schemas.microsoft.com/office/drawing/2014/main" id="{713E8382-8CF7-7313-05E5-1CAADF5954A4}"/>
              </a:ext>
            </a:extLst>
          </p:cNvPr>
          <p:cNvSpPr/>
          <p:nvPr/>
        </p:nvSpPr>
        <p:spPr>
          <a:xfrm>
            <a:off x="5898056" y="5271957"/>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5" name="TextBox 173">
            <a:extLst>
              <a:ext uri="{FF2B5EF4-FFF2-40B4-BE49-F238E27FC236}">
                <a16:creationId xmlns:a16="http://schemas.microsoft.com/office/drawing/2014/main" id="{7503F00D-668F-FA4A-95F9-B3C6AB37E4C5}"/>
              </a:ext>
            </a:extLst>
          </p:cNvPr>
          <p:cNvSpPr txBox="1"/>
          <p:nvPr/>
        </p:nvSpPr>
        <p:spPr>
          <a:xfrm>
            <a:off x="8001838" y="6263140"/>
            <a:ext cx="1268231" cy="233202"/>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Chargeur</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de voyage</a:t>
            </a:r>
          </a:p>
        </p:txBody>
      </p:sp>
      <p:sp>
        <p:nvSpPr>
          <p:cNvPr id="46" name="Ellipse 45">
            <a:extLst>
              <a:ext uri="{FF2B5EF4-FFF2-40B4-BE49-F238E27FC236}">
                <a16:creationId xmlns:a16="http://schemas.microsoft.com/office/drawing/2014/main" id="{3CB5E81F-47A2-C22B-FB18-773BE7B3D779}"/>
              </a:ext>
            </a:extLst>
          </p:cNvPr>
          <p:cNvSpPr/>
          <p:nvPr/>
        </p:nvSpPr>
        <p:spPr>
          <a:xfrm>
            <a:off x="7935072" y="3483967"/>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8" name="Ellipse 47">
            <a:extLst>
              <a:ext uri="{FF2B5EF4-FFF2-40B4-BE49-F238E27FC236}">
                <a16:creationId xmlns:a16="http://schemas.microsoft.com/office/drawing/2014/main" id="{59E32652-63A5-B24D-D67E-B145C77EB23C}"/>
              </a:ext>
            </a:extLst>
          </p:cNvPr>
          <p:cNvSpPr/>
          <p:nvPr/>
        </p:nvSpPr>
        <p:spPr>
          <a:xfrm>
            <a:off x="9687984" y="2659824"/>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9" name="TextBox 173">
            <a:extLst>
              <a:ext uri="{FF2B5EF4-FFF2-40B4-BE49-F238E27FC236}">
                <a16:creationId xmlns:a16="http://schemas.microsoft.com/office/drawing/2014/main" id="{0C307FD3-ACC9-D297-B3DC-643DD70DA436}"/>
              </a:ext>
            </a:extLst>
          </p:cNvPr>
          <p:cNvSpPr txBox="1"/>
          <p:nvPr/>
        </p:nvSpPr>
        <p:spPr>
          <a:xfrm>
            <a:off x="9983913" y="3659155"/>
            <a:ext cx="119304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D32056</a:t>
            </a:r>
          </a:p>
        </p:txBody>
      </p:sp>
      <p:pic>
        <p:nvPicPr>
          <p:cNvPr id="51" name="Grafik 50" descr="Ein Bild, das Gerät, Elektronik, Kabel, Elektronisches Gerät enthält.&#10;&#10;Automatisch generierte Beschreibung">
            <a:extLst>
              <a:ext uri="{FF2B5EF4-FFF2-40B4-BE49-F238E27FC236}">
                <a16:creationId xmlns:a16="http://schemas.microsoft.com/office/drawing/2014/main" id="{DBA3E3E6-8DFD-1486-F313-9E476092C04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625467" y="3033305"/>
            <a:ext cx="963961" cy="1006022"/>
          </a:xfrm>
          <a:prstGeom prst="rect">
            <a:avLst/>
          </a:prstGeom>
          <a:ln>
            <a:noFill/>
          </a:ln>
        </p:spPr>
      </p:pic>
      <p:sp>
        <p:nvSpPr>
          <p:cNvPr id="52" name="Ellipse 51">
            <a:extLst>
              <a:ext uri="{FF2B5EF4-FFF2-40B4-BE49-F238E27FC236}">
                <a16:creationId xmlns:a16="http://schemas.microsoft.com/office/drawing/2014/main" id="{994B18AC-7A2A-0F96-025C-57E4BC8AC599}"/>
              </a:ext>
            </a:extLst>
          </p:cNvPr>
          <p:cNvSpPr/>
          <p:nvPr/>
        </p:nvSpPr>
        <p:spPr>
          <a:xfrm>
            <a:off x="9687984" y="3266298"/>
            <a:ext cx="117933" cy="11660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54" name="Picture 6" descr="Laptop Ladegerät Universal (40W)">
            <a:extLst>
              <a:ext uri="{FF2B5EF4-FFF2-40B4-BE49-F238E27FC236}">
                <a16:creationId xmlns:a16="http://schemas.microsoft.com/office/drawing/2014/main" id="{00000000-0008-0000-0200-00000E000000}"/>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9649682" y="4081913"/>
            <a:ext cx="756813" cy="62272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7" name="TextBox 173">
            <a:extLst>
              <a:ext uri="{FF2B5EF4-FFF2-40B4-BE49-F238E27FC236}">
                <a16:creationId xmlns:a16="http://schemas.microsoft.com/office/drawing/2014/main" id="{B2A58529-DBE2-D7C2-F89D-47838DC39143}"/>
              </a:ext>
            </a:extLst>
          </p:cNvPr>
          <p:cNvSpPr txBox="1"/>
          <p:nvPr/>
        </p:nvSpPr>
        <p:spPr>
          <a:xfrm>
            <a:off x="10067371" y="4537679"/>
            <a:ext cx="584909"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D31720</a:t>
            </a:r>
          </a:p>
        </p:txBody>
      </p:sp>
      <p:sp>
        <p:nvSpPr>
          <p:cNvPr id="60" name="Ellipse 59">
            <a:extLst>
              <a:ext uri="{FF2B5EF4-FFF2-40B4-BE49-F238E27FC236}">
                <a16:creationId xmlns:a16="http://schemas.microsoft.com/office/drawing/2014/main" id="{9456CEF4-0D4B-E107-E004-603F27884DB4}"/>
              </a:ext>
            </a:extLst>
          </p:cNvPr>
          <p:cNvSpPr/>
          <p:nvPr/>
        </p:nvSpPr>
        <p:spPr>
          <a:xfrm>
            <a:off x="9687983" y="4134540"/>
            <a:ext cx="117933" cy="11660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32" name="TextBox 173">
            <a:extLst>
              <a:ext uri="{FF2B5EF4-FFF2-40B4-BE49-F238E27FC236}">
                <a16:creationId xmlns:a16="http://schemas.microsoft.com/office/drawing/2014/main" id="{53450B94-0B32-10A0-34F7-A7DDAED7902F}"/>
              </a:ext>
            </a:extLst>
          </p:cNvPr>
          <p:cNvSpPr txBox="1"/>
          <p:nvPr/>
        </p:nvSpPr>
        <p:spPr>
          <a:xfrm>
            <a:off x="7984250" y="3623328"/>
            <a:ext cx="126663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D31983</a:t>
            </a:r>
          </a:p>
        </p:txBody>
      </p:sp>
      <p:sp>
        <p:nvSpPr>
          <p:cNvPr id="31" name="TextBox 173">
            <a:extLst>
              <a:ext uri="{FF2B5EF4-FFF2-40B4-BE49-F238E27FC236}">
                <a16:creationId xmlns:a16="http://schemas.microsoft.com/office/drawing/2014/main" id="{2DEA28D6-131A-2EA3-5753-F50D7149264C}"/>
              </a:ext>
            </a:extLst>
          </p:cNvPr>
          <p:cNvSpPr txBox="1"/>
          <p:nvPr/>
        </p:nvSpPr>
        <p:spPr>
          <a:xfrm>
            <a:off x="6291307" y="5600052"/>
            <a:ext cx="784810"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D31984</a:t>
            </a:r>
            <a:r>
              <a:rPr lang="en-US" sz="900" b="1" dirty="0">
                <a:solidFill>
                  <a:srgbClr val="FF0000"/>
                </a:solidFill>
                <a:latin typeface="Futura PT Book" panose="020B0502020204020303" pitchFamily="34" charset="0"/>
                <a:cs typeface="Futura Medium" panose="020B0602020204020303" pitchFamily="34" charset="-79"/>
              </a:rPr>
              <a:t> </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sp>
        <p:nvSpPr>
          <p:cNvPr id="61" name="TextBox 173">
            <a:extLst>
              <a:ext uri="{FF2B5EF4-FFF2-40B4-BE49-F238E27FC236}">
                <a16:creationId xmlns:a16="http://schemas.microsoft.com/office/drawing/2014/main" id="{0104063D-4E5B-E4AF-97BD-B0BA963F15B4}"/>
              </a:ext>
            </a:extLst>
          </p:cNvPr>
          <p:cNvSpPr txBox="1"/>
          <p:nvPr/>
        </p:nvSpPr>
        <p:spPr>
          <a:xfrm>
            <a:off x="6851117" y="4477172"/>
            <a:ext cx="784332"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D32055</a:t>
            </a:r>
            <a:r>
              <a:rPr lang="en-US" sz="900" b="1" dirty="0">
                <a:solidFill>
                  <a:srgbClr val="FF0000"/>
                </a:solidFill>
                <a:latin typeface="Futura PT Book" panose="020B0502020204020303" pitchFamily="34" charset="0"/>
                <a:cs typeface="Futura Medium" panose="020B0602020204020303" pitchFamily="34" charset="-79"/>
              </a:rPr>
              <a:t> </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sp>
        <p:nvSpPr>
          <p:cNvPr id="44" name="Rechteck 43">
            <a:extLst>
              <a:ext uri="{FF2B5EF4-FFF2-40B4-BE49-F238E27FC236}">
                <a16:creationId xmlns:a16="http://schemas.microsoft.com/office/drawing/2014/main" id="{FF18875D-28D5-AC4B-9577-F5601B78FC3A}"/>
              </a:ext>
            </a:extLst>
          </p:cNvPr>
          <p:cNvSpPr/>
          <p:nvPr/>
        </p:nvSpPr>
        <p:spPr>
          <a:xfrm>
            <a:off x="407368" y="1772816"/>
            <a:ext cx="3178357"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VUE </a:t>
            </a:r>
          </a:p>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D'ENSEMBLE</a:t>
            </a:r>
          </a:p>
        </p:txBody>
      </p:sp>
      <p:sp>
        <p:nvSpPr>
          <p:cNvPr id="55" name="Rechteck 54">
            <a:extLst>
              <a:ext uri="{FF2B5EF4-FFF2-40B4-BE49-F238E27FC236}">
                <a16:creationId xmlns:a16="http://schemas.microsoft.com/office/drawing/2014/main" id="{24757204-5097-4775-1EE3-163B101FDADD}"/>
              </a:ext>
            </a:extLst>
          </p:cNvPr>
          <p:cNvSpPr/>
          <p:nvPr/>
        </p:nvSpPr>
        <p:spPr>
          <a:xfrm>
            <a:off x="547056" y="5551256"/>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NOUVEAU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EXISTANT</a:t>
            </a:r>
          </a:p>
          <a:p>
            <a:pPr marL="0" indent="0">
              <a:lnSpc>
                <a:spcPct val="150000"/>
              </a:lnSpc>
              <a:buClr>
                <a:srgbClr val="BFBFBF"/>
              </a:buClr>
              <a:buNone/>
            </a:pPr>
            <a:endParaRPr lang="en-US" sz="1200" spc="200" dirty="0">
              <a:solidFill>
                <a:srgbClr val="818387"/>
              </a:solidFill>
              <a:latin typeface="Futura PT Book" panose="020B0502020204020303" pitchFamily="34" charset="77"/>
              <a:cs typeface="Futura Medium" panose="020B0602020204020303" pitchFamily="34" charset="-79"/>
            </a:endParaRPr>
          </a:p>
        </p:txBody>
      </p:sp>
      <p:sp>
        <p:nvSpPr>
          <p:cNvPr id="56" name="Ellipse 55">
            <a:extLst>
              <a:ext uri="{FF2B5EF4-FFF2-40B4-BE49-F238E27FC236}">
                <a16:creationId xmlns:a16="http://schemas.microsoft.com/office/drawing/2014/main" id="{998BC46B-D275-DED7-9E7F-5BB662195552}"/>
              </a:ext>
            </a:extLst>
          </p:cNvPr>
          <p:cNvSpPr/>
          <p:nvPr/>
        </p:nvSpPr>
        <p:spPr>
          <a:xfrm>
            <a:off x="2887181" y="5909310"/>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3" name="Ellipse 62">
            <a:extLst>
              <a:ext uri="{FF2B5EF4-FFF2-40B4-BE49-F238E27FC236}">
                <a16:creationId xmlns:a16="http://schemas.microsoft.com/office/drawing/2014/main" id="{E941CA1A-9771-5D34-9843-97CE7306FF7F}"/>
              </a:ext>
            </a:extLst>
          </p:cNvPr>
          <p:cNvSpPr/>
          <p:nvPr/>
        </p:nvSpPr>
        <p:spPr>
          <a:xfrm>
            <a:off x="2887181"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76826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E19EF-CBE5-9A38-2B38-907A9E382F6E}"/>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4D0F8087-2D29-AF8C-75B6-A6E346696C38}"/>
              </a:ext>
            </a:extLst>
          </p:cNvPr>
          <p:cNvSpPr>
            <a:spLocks noGrp="1"/>
          </p:cNvSpPr>
          <p:nvPr>
            <p:ph type="body" sz="quarter" idx="11"/>
          </p:nvPr>
        </p:nvSpPr>
        <p:spPr/>
        <p:txBody>
          <a:bodyPr/>
          <a:lstStyle/>
          <a:p>
            <a:r>
              <a:rPr lang="fr-FR" dirty="0"/>
              <a:t>Des dispositifs d'entrée pratiques, que ce soit pour travailler à un bureau ou pour présenter un contenu lors d'une réunion, sont la clé d'un travail efficace. De plus, les appareils sans fil équipés de batteries rechargeables contribuent à préserver l'environnement en évitant le gaspillage des batteries.</a:t>
            </a:r>
            <a:endParaRPr lang="de-DE" dirty="0"/>
          </a:p>
        </p:txBody>
      </p:sp>
      <p:sp>
        <p:nvSpPr>
          <p:cNvPr id="4" name="Textfeld 3">
            <a:extLst>
              <a:ext uri="{FF2B5EF4-FFF2-40B4-BE49-F238E27FC236}">
                <a16:creationId xmlns:a16="http://schemas.microsoft.com/office/drawing/2014/main" id="{A681B284-286F-41DA-6EDE-7DCC205E16D1}"/>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ENTRÉE</a:t>
            </a:r>
          </a:p>
        </p:txBody>
      </p:sp>
      <p:pic>
        <p:nvPicPr>
          <p:cNvPr id="3" name="Picture 2" descr="A hand holding a mouse">
            <a:extLst>
              <a:ext uri="{FF2B5EF4-FFF2-40B4-BE49-F238E27FC236}">
                <a16:creationId xmlns:a16="http://schemas.microsoft.com/office/drawing/2014/main" id="{8A3C76E7-789F-6F26-E4C2-D80904D1A47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75920" y="2852936"/>
            <a:ext cx="6412684" cy="298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039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B5F3A-7FA2-0EF9-40FB-C4388DDDDEB8}"/>
            </a:ext>
          </a:extLst>
        </p:cNvPr>
        <p:cNvGrpSpPr/>
        <p:nvPr/>
      </p:nvGrpSpPr>
      <p:grpSpPr>
        <a:xfrm>
          <a:off x="0" y="0"/>
          <a:ext cx="0" cy="0"/>
          <a:chOff x="0" y="0"/>
          <a:chExt cx="0" cy="0"/>
        </a:xfrm>
      </p:grpSpPr>
      <p:pic>
        <p:nvPicPr>
          <p:cNvPr id="6" name="Grafik 5" descr="Ein Bild, das Computermaus, Maus enthält.&#10;&#10;Automatisch generierte Beschreibung">
            <a:extLst>
              <a:ext uri="{FF2B5EF4-FFF2-40B4-BE49-F238E27FC236}">
                <a16:creationId xmlns:a16="http://schemas.microsoft.com/office/drawing/2014/main" id="{DB9FE317-9DDC-9C8C-4A8F-E17AE52255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28248" y="2276872"/>
            <a:ext cx="2448272" cy="3600400"/>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D32044</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6696744" cy="1200329"/>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SOURIS SANS FIL BT/2.4G NOTEBOOK</a:t>
            </a:r>
          </a:p>
        </p:txBody>
      </p:sp>
      <p:sp>
        <p:nvSpPr>
          <p:cNvPr id="14" name="Textplatzhalter 3">
            <a:extLst>
              <a:ext uri="{FF2B5EF4-FFF2-40B4-BE49-F238E27FC236}">
                <a16:creationId xmlns:a16="http://schemas.microsoft.com/office/drawing/2014/main" id="{2EED0446-7CF3-2531-AAAE-0FAEEA8123EE}"/>
              </a:ext>
            </a:extLst>
          </p:cNvPr>
          <p:cNvSpPr>
            <a:spLocks noGrp="1"/>
          </p:cNvSpPr>
          <p:nvPr/>
        </p:nvSpPr>
        <p:spPr>
          <a:xfrm>
            <a:off x="551384" y="3352433"/>
            <a:ext cx="5616624" cy="277741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fr-FR" dirty="0">
                <a:latin typeface="Futura PT Light" panose="020B0402020204020303" pitchFamily="34" charset="0"/>
              </a:rPr>
              <a:t>Connexion directe par Bluetooth ou avec le récepteur USB 2,4 GHz inclus</a:t>
            </a:r>
          </a:p>
          <a:p>
            <a:pPr lvl="1">
              <a:lnSpc>
                <a:spcPts val="2840"/>
              </a:lnSpc>
              <a:spcAft>
                <a:spcPts val="600"/>
              </a:spcAft>
            </a:pPr>
            <a:r>
              <a:rPr lang="fr-FR" dirty="0">
                <a:latin typeface="Futura PT Light" panose="020B0402020204020303" pitchFamily="34" charset="0"/>
              </a:rPr>
              <a:t>Batterie rechargeable avec port de charge USB-C, interrupteur marche/arrêt pour le transport</a:t>
            </a:r>
          </a:p>
          <a:p>
            <a:pPr lvl="1">
              <a:lnSpc>
                <a:spcPts val="2840"/>
              </a:lnSpc>
              <a:spcAft>
                <a:spcPts val="600"/>
              </a:spcAft>
            </a:pPr>
            <a:r>
              <a:rPr lang="fr-FR" dirty="0">
                <a:latin typeface="Futura PT Light" panose="020B0402020204020303" pitchFamily="34" charset="0"/>
              </a:rPr>
              <a:t>Sensibilité du capteur réglable (800/1200/1600 ppp)</a:t>
            </a:r>
          </a:p>
          <a:p>
            <a:pPr lvl="1">
              <a:lnSpc>
                <a:spcPts val="2840"/>
              </a:lnSpc>
              <a:spcAft>
                <a:spcPts val="600"/>
              </a:spcAft>
            </a:pPr>
            <a:r>
              <a:rPr lang="fr-FR" dirty="0">
                <a:latin typeface="Futura PT Light" panose="020B0402020204020303" pitchFamily="34" charset="0"/>
              </a:rPr>
              <a:t>2 boutons latéraux supplémentaires pour faciliter la navigation</a:t>
            </a:r>
          </a:p>
          <a:p>
            <a:pPr lvl="1">
              <a:lnSpc>
                <a:spcPts val="2840"/>
              </a:lnSpc>
              <a:spcAft>
                <a:spcPts val="600"/>
              </a:spcAft>
            </a:pPr>
            <a:r>
              <a:rPr lang="fr-FR" dirty="0">
                <a:latin typeface="Futura PT Light" panose="020B0402020204020303" pitchFamily="34" charset="0"/>
              </a:rPr>
              <a:t>Plug and </a:t>
            </a:r>
            <a:r>
              <a:rPr lang="fr-FR" dirty="0" err="1">
                <a:latin typeface="Futura PT Light" panose="020B0402020204020303" pitchFamily="34" charset="0"/>
              </a:rPr>
              <a:t>play</a:t>
            </a:r>
            <a:r>
              <a:rPr lang="fr-FR" dirty="0">
                <a:latin typeface="Futura PT Light" panose="020B0402020204020303" pitchFamily="34" charset="0"/>
              </a:rPr>
              <a:t> - pas d'installation de logiciel nécessaire</a:t>
            </a:r>
            <a:endParaRPr lang="de-DE" sz="12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2049354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389C3-9B80-57F1-9F53-20CC7B4A3EF3}"/>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04747076-3E97-456E-053A-F645709ADF1C}"/>
              </a:ext>
            </a:extLst>
          </p:cNvPr>
          <p:cNvSpPr/>
          <p:nvPr/>
        </p:nvSpPr>
        <p:spPr>
          <a:xfrm>
            <a:off x="547056" y="3442932"/>
            <a:ext cx="6735699" cy="283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Connexion directe par Bluetooth ou avec le récepteur USB 2,4 GHz inclus</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Batterie rechargeable avec port de charge USB-C, interrupteur marche/arrêt pour le transport</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Sensibilité du capteur réglable (800/1200/1600 ppp)</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Le design symétrique le rend parfait pour une utilisation de la main droite ou de la main gauche</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Plug and </a:t>
            </a:r>
            <a:r>
              <a:rPr lang="fr-FR" sz="1600" spc="50" dirty="0" err="1">
                <a:solidFill>
                  <a:schemeClr val="tx1">
                    <a:lumMod val="75000"/>
                    <a:lumOff val="25000"/>
                  </a:schemeClr>
                </a:solidFill>
                <a:latin typeface="Futura PT Light" panose="020B0402020204020303" pitchFamily="34" charset="0"/>
                <a:ea typeface="Roboto Condensed" panose="02000000000000000000" pitchFamily="2" charset="0"/>
              </a:rPr>
              <a:t>play</a:t>
            </a: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 - aucune installation logicielle n'est nécessaire</a:t>
            </a:r>
            <a:endParaRPr lang="de-DE" sz="1200" dirty="0">
              <a:solidFill>
                <a:srgbClr val="818387"/>
              </a:solidFill>
              <a:latin typeface="Futura PT Light" panose="020B0402020204020303" pitchFamily="34" charset="0"/>
              <a:cs typeface="Futura Medium" panose="020B0602020204020303"/>
            </a:endParaRPr>
          </a:p>
        </p:txBody>
      </p:sp>
      <p:pic>
        <p:nvPicPr>
          <p:cNvPr id="7" name="Grafik 6" descr="Ein Bild, das Screenshot enthält.&#10;&#10;Automatisch generierte Beschreibung">
            <a:extLst>
              <a:ext uri="{FF2B5EF4-FFF2-40B4-BE49-F238E27FC236}">
                <a16:creationId xmlns:a16="http://schemas.microsoft.com/office/drawing/2014/main" id="{56CEF179-9915-A32E-0E9D-148CABA24C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2244" y="1998234"/>
            <a:ext cx="2844316" cy="3924436"/>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D32045</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SOURIS SANS FIL BT/2.4G DESKTOP</a:t>
            </a:r>
          </a:p>
        </p:txBody>
      </p:sp>
    </p:spTree>
    <p:extLst>
      <p:ext uri="{BB962C8B-B14F-4D97-AF65-F5344CB8AC3E}">
        <p14:creationId xmlns:p14="http://schemas.microsoft.com/office/powerpoint/2010/main" val="2296571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15A8-5FEB-E851-C40B-91A3E6F727A6}"/>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16DE200B-E469-78F6-1AEE-B349C247A3F1}"/>
              </a:ext>
            </a:extLst>
          </p:cNvPr>
          <p:cNvSpPr txBox="1"/>
          <p:nvPr/>
        </p:nvSpPr>
        <p:spPr>
          <a:xfrm>
            <a:off x="3935760" y="2060847"/>
            <a:ext cx="1216076" cy="235410"/>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5641AE8B-D70D-CB05-B485-2F37F2144A68}"/>
              </a:ext>
            </a:extLst>
          </p:cNvPr>
          <p:cNvCxnSpPr>
            <a:cxnSpLocks/>
          </p:cNvCxnSpPr>
          <p:nvPr/>
        </p:nvCxnSpPr>
        <p:spPr>
          <a:xfrm flipV="1">
            <a:off x="4340316" y="2305010"/>
            <a:ext cx="35957" cy="44075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4796EDB7-6986-76AB-A601-C8754C31FBDC}"/>
              </a:ext>
            </a:extLst>
          </p:cNvPr>
          <p:cNvCxnSpPr/>
          <p:nvPr/>
        </p:nvCxnSpPr>
        <p:spPr>
          <a:xfrm>
            <a:off x="4209178" y="6562350"/>
            <a:ext cx="681671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1D81F813-DD0A-DEB1-D76A-3DA9D11DFC19}"/>
              </a:ext>
            </a:extLst>
          </p:cNvPr>
          <p:cNvSpPr txBox="1"/>
          <p:nvPr/>
        </p:nvSpPr>
        <p:spPr>
          <a:xfrm>
            <a:off x="4617101" y="6575082"/>
            <a:ext cx="1163966"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USB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filaire</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10" name="TextBox 173">
            <a:extLst>
              <a:ext uri="{FF2B5EF4-FFF2-40B4-BE49-F238E27FC236}">
                <a16:creationId xmlns:a16="http://schemas.microsoft.com/office/drawing/2014/main" id="{9505421A-EABF-4D4B-FB34-EE8916AB0A21}"/>
              </a:ext>
            </a:extLst>
          </p:cNvPr>
          <p:cNvSpPr txBox="1"/>
          <p:nvPr/>
        </p:nvSpPr>
        <p:spPr>
          <a:xfrm>
            <a:off x="9689889" y="6575082"/>
            <a:ext cx="1228855"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Combo sans fil</a:t>
            </a:r>
          </a:p>
        </p:txBody>
      </p:sp>
      <p:sp>
        <p:nvSpPr>
          <p:cNvPr id="11" name="TextBox 173">
            <a:extLst>
              <a:ext uri="{FF2B5EF4-FFF2-40B4-BE49-F238E27FC236}">
                <a16:creationId xmlns:a16="http://schemas.microsoft.com/office/drawing/2014/main" id="{07FCEE5C-69DE-CCA9-71CF-5A96BE97A0A6}"/>
              </a:ext>
            </a:extLst>
          </p:cNvPr>
          <p:cNvSpPr txBox="1"/>
          <p:nvPr/>
        </p:nvSpPr>
        <p:spPr>
          <a:xfrm>
            <a:off x="3974598" y="4847598"/>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7EB8E3C1-454C-95B8-0258-26ACC144B5FB}"/>
              </a:ext>
            </a:extLst>
          </p:cNvPr>
          <p:cNvSpPr txBox="1"/>
          <p:nvPr/>
        </p:nvSpPr>
        <p:spPr>
          <a:xfrm>
            <a:off x="3974598" y="3940257"/>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15€</a:t>
            </a:r>
          </a:p>
        </p:txBody>
      </p:sp>
      <p:sp>
        <p:nvSpPr>
          <p:cNvPr id="13" name="TextBox 173">
            <a:extLst>
              <a:ext uri="{FF2B5EF4-FFF2-40B4-BE49-F238E27FC236}">
                <a16:creationId xmlns:a16="http://schemas.microsoft.com/office/drawing/2014/main" id="{04D08E14-E518-DF73-4144-22D13807F605}"/>
              </a:ext>
            </a:extLst>
          </p:cNvPr>
          <p:cNvSpPr txBox="1"/>
          <p:nvPr/>
        </p:nvSpPr>
        <p:spPr>
          <a:xfrm>
            <a:off x="3978151" y="3108646"/>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C8FAF91C-3D8E-917D-F238-131268B1380C}"/>
              </a:ext>
            </a:extLst>
          </p:cNvPr>
          <p:cNvSpPr txBox="1"/>
          <p:nvPr/>
        </p:nvSpPr>
        <p:spPr>
          <a:xfrm>
            <a:off x="3967673" y="2420348"/>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5150BB57-4982-B896-86D1-9A60285160C9}"/>
              </a:ext>
            </a:extLst>
          </p:cNvPr>
          <p:cNvSpPr txBox="1"/>
          <p:nvPr/>
        </p:nvSpPr>
        <p:spPr>
          <a:xfrm>
            <a:off x="3968277" y="5754940"/>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ED6802C8-775F-D27E-F587-0DA1E5596634}"/>
              </a:ext>
            </a:extLst>
          </p:cNvPr>
          <p:cNvSpPr txBox="1"/>
          <p:nvPr/>
        </p:nvSpPr>
        <p:spPr>
          <a:xfrm>
            <a:off x="6134081" y="6575082"/>
            <a:ext cx="1228855"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Sans fil 2,4 GHz</a:t>
            </a:r>
          </a:p>
        </p:txBody>
      </p:sp>
      <p:sp>
        <p:nvSpPr>
          <p:cNvPr id="29" name="TextBox 173">
            <a:extLst>
              <a:ext uri="{FF2B5EF4-FFF2-40B4-BE49-F238E27FC236}">
                <a16:creationId xmlns:a16="http://schemas.microsoft.com/office/drawing/2014/main" id="{3C19A074-51BF-1BE3-F303-EDDAC6A5C8FB}"/>
              </a:ext>
            </a:extLst>
          </p:cNvPr>
          <p:cNvSpPr txBox="1"/>
          <p:nvPr/>
        </p:nvSpPr>
        <p:spPr>
          <a:xfrm>
            <a:off x="5027887" y="6335083"/>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D32011</a:t>
            </a:r>
          </a:p>
        </p:txBody>
      </p:sp>
      <p:sp>
        <p:nvSpPr>
          <p:cNvPr id="45" name="TextBox 173">
            <a:extLst>
              <a:ext uri="{FF2B5EF4-FFF2-40B4-BE49-F238E27FC236}">
                <a16:creationId xmlns:a16="http://schemas.microsoft.com/office/drawing/2014/main" id="{28D01878-07FE-715F-BE7B-4F510ABFAFED}"/>
              </a:ext>
            </a:extLst>
          </p:cNvPr>
          <p:cNvSpPr txBox="1"/>
          <p:nvPr/>
        </p:nvSpPr>
        <p:spPr>
          <a:xfrm>
            <a:off x="8056093" y="6575608"/>
            <a:ext cx="1228855"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Sans fil Bluetooth</a:t>
            </a:r>
          </a:p>
        </p:txBody>
      </p:sp>
      <p:pic>
        <p:nvPicPr>
          <p:cNvPr id="2" name="Picture 4" descr="Kabellose Maus SILENT">
            <a:extLst>
              <a:ext uri="{FF2B5EF4-FFF2-40B4-BE49-F238E27FC236}">
                <a16:creationId xmlns:a16="http://schemas.microsoft.com/office/drawing/2014/main" id="{4C353CFB-ECCD-251A-9C24-CE53B8220F4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47680" y="3780345"/>
            <a:ext cx="567864" cy="8115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D5B791B5-964A-DAC3-3355-6B9A6A744EE7}"/>
              </a:ext>
            </a:extLst>
          </p:cNvPr>
          <p:cNvPicPr>
            <a:picLocks noChangeAspect="1"/>
          </p:cNvPicPr>
          <p:nvPr/>
        </p:nvPicPr>
        <p:blipFill rotWithShape="1">
          <a:blip r:embed="rId4" cstate="screen">
            <a:clrChange>
              <a:clrFrom>
                <a:srgbClr val="FFFEFD"/>
              </a:clrFrom>
              <a:clrTo>
                <a:srgbClr val="FFFEFD">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8217356" y="3333571"/>
            <a:ext cx="568855" cy="755104"/>
          </a:xfrm>
          <a:prstGeom prst="rect">
            <a:avLst/>
          </a:prstGeom>
          <a:ln>
            <a:noFill/>
          </a:ln>
        </p:spPr>
      </p:pic>
      <p:grpSp>
        <p:nvGrpSpPr>
          <p:cNvPr id="5" name="Gruppieren 4">
            <a:extLst>
              <a:ext uri="{FF2B5EF4-FFF2-40B4-BE49-F238E27FC236}">
                <a16:creationId xmlns:a16="http://schemas.microsoft.com/office/drawing/2014/main" id="{4E625E47-120E-4E04-B42C-8241E30CD750}"/>
              </a:ext>
            </a:extLst>
          </p:cNvPr>
          <p:cNvGrpSpPr/>
          <p:nvPr/>
        </p:nvGrpSpPr>
        <p:grpSpPr>
          <a:xfrm>
            <a:off x="6396033" y="4850256"/>
            <a:ext cx="505215" cy="811533"/>
            <a:chOff x="8483097" y="1733739"/>
            <a:chExt cx="2114047" cy="3064598"/>
          </a:xfrm>
        </p:grpSpPr>
        <p:sp>
          <p:nvSpPr>
            <p:cNvPr id="8" name="Ellipse 7">
              <a:extLst>
                <a:ext uri="{FF2B5EF4-FFF2-40B4-BE49-F238E27FC236}">
                  <a16:creationId xmlns:a16="http://schemas.microsoft.com/office/drawing/2014/main" id="{DB5D0CE9-C5B7-DEB2-9D0B-A25B08F048C0}"/>
                </a:ext>
              </a:extLst>
            </p:cNvPr>
            <p:cNvSpPr/>
            <p:nvPr/>
          </p:nvSpPr>
          <p:spPr>
            <a:xfrm>
              <a:off x="8564577" y="4019079"/>
              <a:ext cx="2032567" cy="728931"/>
            </a:xfrm>
            <a:prstGeom prst="ellipse">
              <a:avLst/>
            </a:prstGeom>
            <a:gradFill flip="none" rotWithShape="1">
              <a:gsLst>
                <a:gs pos="0">
                  <a:srgbClr val="989899"/>
                </a:gs>
                <a:gs pos="50000">
                  <a:srgbClr val="D0D1D2">
                    <a:alpha val="9000"/>
                  </a:srgbClr>
                </a:gs>
                <a:gs pos="100000">
                  <a:srgbClr val="FFFFFF">
                    <a:alpha val="11000"/>
                  </a:srgb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fik 16">
              <a:extLst>
                <a:ext uri="{FF2B5EF4-FFF2-40B4-BE49-F238E27FC236}">
                  <a16:creationId xmlns:a16="http://schemas.microsoft.com/office/drawing/2014/main" id="{89019896-2BC4-BE8C-615F-FA9EFEDB9AF3}"/>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8483097" y="1733739"/>
              <a:ext cx="1978182" cy="3064598"/>
            </a:xfrm>
            <a:prstGeom prst="rect">
              <a:avLst/>
            </a:prstGeom>
            <a:ln>
              <a:noFill/>
            </a:ln>
          </p:spPr>
        </p:pic>
      </p:grpSp>
      <p:grpSp>
        <p:nvGrpSpPr>
          <p:cNvPr id="18" name="Group 2">
            <a:extLst>
              <a:ext uri="{FF2B5EF4-FFF2-40B4-BE49-F238E27FC236}">
                <a16:creationId xmlns:a16="http://schemas.microsoft.com/office/drawing/2014/main" id="{AEA1156A-0887-277D-45CD-211D6C3BDB8F}"/>
              </a:ext>
            </a:extLst>
          </p:cNvPr>
          <p:cNvGrpSpPr/>
          <p:nvPr/>
        </p:nvGrpSpPr>
        <p:grpSpPr>
          <a:xfrm>
            <a:off x="6249704" y="2320371"/>
            <a:ext cx="742246" cy="984453"/>
            <a:chOff x="306910" y="1976215"/>
            <a:chExt cx="2461823" cy="3268980"/>
          </a:xfrm>
          <a:effectLst>
            <a:reflection stA="68000" endPos="0" dist="50800" dir="5400000" sy="-100000" algn="bl" rotWithShape="0"/>
          </a:effectLst>
        </p:grpSpPr>
        <p:sp>
          <p:nvSpPr>
            <p:cNvPr id="21" name="Ellipse 5">
              <a:extLst>
                <a:ext uri="{FF2B5EF4-FFF2-40B4-BE49-F238E27FC236}">
                  <a16:creationId xmlns:a16="http://schemas.microsoft.com/office/drawing/2014/main" id="{32719B6F-CD36-5BDC-3F1A-E9641E9134F3}"/>
                </a:ext>
              </a:extLst>
            </p:cNvPr>
            <p:cNvSpPr/>
            <p:nvPr/>
          </p:nvSpPr>
          <p:spPr>
            <a:xfrm>
              <a:off x="368556" y="4482704"/>
              <a:ext cx="2032567" cy="728931"/>
            </a:xfrm>
            <a:prstGeom prst="ellipse">
              <a:avLst/>
            </a:prstGeom>
            <a:gradFill flip="none" rotWithShape="1">
              <a:gsLst>
                <a:gs pos="0">
                  <a:srgbClr val="989899"/>
                </a:gs>
                <a:gs pos="50000">
                  <a:srgbClr val="D0D1D2">
                    <a:alpha val="9000"/>
                  </a:srgbClr>
                </a:gs>
                <a:gs pos="100000">
                  <a:srgbClr val="FFFFFF">
                    <a:alpha val="11000"/>
                  </a:srgb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fik 12">
              <a:extLst>
                <a:ext uri="{FF2B5EF4-FFF2-40B4-BE49-F238E27FC236}">
                  <a16:creationId xmlns:a16="http://schemas.microsoft.com/office/drawing/2014/main" id="{2962F647-9C26-A0AB-21B3-0293EE2D5B44}"/>
                </a:ext>
              </a:extLst>
            </p:cNvPr>
            <p:cNvPicPr>
              <a:picLocks noChangeAspect="1"/>
            </p:cNvPicPr>
            <p:nvPr/>
          </p:nvPicPr>
          <p:blipFill rotWithShape="1">
            <a:blip r:embed="rId8" cstate="screen">
              <a:clrChange>
                <a:clrFrom>
                  <a:srgbClr val="FFFEFD"/>
                </a:clrFrom>
                <a:clrTo>
                  <a:srgbClr val="FFFEFD">
                    <a:alpha val="0"/>
                  </a:srgbClr>
                </a:clrTo>
              </a:clrChange>
              <a:extLst>
                <a:ext uri="{BEBA8EAE-BF5A-486C-A8C5-ECC9F3942E4B}">
                  <a14:imgProps xmlns:a14="http://schemas.microsoft.com/office/drawing/2010/main">
                    <a14:imgLayer r:embed="rId9">
                      <a14:imgEffect>
                        <a14:backgroundRemoval t="1439" b="89976" l="9977" r="89958"/>
                      </a14:imgEffect>
                      <a14:imgEffect>
                        <a14:saturation sat="0"/>
                      </a14:imgEffect>
                    </a14:imgLayer>
                  </a14:imgProps>
                </a:ext>
                <a:ext uri="{28A0092B-C50C-407E-A947-70E740481C1C}">
                  <a14:useLocalDpi xmlns:a14="http://schemas.microsoft.com/office/drawing/2010/main"/>
                </a:ext>
              </a:extLst>
            </a:blip>
            <a:srcRect/>
            <a:stretch/>
          </p:blipFill>
          <p:spPr>
            <a:xfrm>
              <a:off x="306910" y="1976215"/>
              <a:ext cx="2461823" cy="3268980"/>
            </a:xfrm>
            <a:prstGeom prst="rect">
              <a:avLst/>
            </a:prstGeom>
            <a:ln>
              <a:noFill/>
            </a:ln>
          </p:spPr>
        </p:pic>
      </p:grpSp>
      <p:pic>
        <p:nvPicPr>
          <p:cNvPr id="24" name="Grafik 23" descr="Ein Bild, das Elektronisches Gerät, Computermaus, Eingabegerät, peripher enthält.&#10;&#10;Automatisch generierte Beschreibung">
            <a:extLst>
              <a:ext uri="{FF2B5EF4-FFF2-40B4-BE49-F238E27FC236}">
                <a16:creationId xmlns:a16="http://schemas.microsoft.com/office/drawing/2014/main" id="{311D7707-8F82-6661-118A-D3B84728118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658126" y="5642787"/>
            <a:ext cx="498693" cy="989385"/>
          </a:xfrm>
          <a:prstGeom prst="rect">
            <a:avLst/>
          </a:prstGeom>
          <a:ln>
            <a:noFill/>
          </a:ln>
        </p:spPr>
      </p:pic>
      <p:sp>
        <p:nvSpPr>
          <p:cNvPr id="35" name="Ellipse 34">
            <a:extLst>
              <a:ext uri="{FF2B5EF4-FFF2-40B4-BE49-F238E27FC236}">
                <a16:creationId xmlns:a16="http://schemas.microsoft.com/office/drawing/2014/main" id="{DBE6381A-5F65-211D-B4D6-EB28E0E4E858}"/>
              </a:ext>
            </a:extLst>
          </p:cNvPr>
          <p:cNvSpPr/>
          <p:nvPr/>
        </p:nvSpPr>
        <p:spPr>
          <a:xfrm>
            <a:off x="4543367" y="5887737"/>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2" name="TextBox 173">
            <a:extLst>
              <a:ext uri="{FF2B5EF4-FFF2-40B4-BE49-F238E27FC236}">
                <a16:creationId xmlns:a16="http://schemas.microsoft.com/office/drawing/2014/main" id="{ABEFA3D8-ADF5-EB01-8ABC-F18C3AC93494}"/>
              </a:ext>
            </a:extLst>
          </p:cNvPr>
          <p:cNvSpPr txBox="1"/>
          <p:nvPr/>
        </p:nvSpPr>
        <p:spPr>
          <a:xfrm>
            <a:off x="6631612" y="5547824"/>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D31659</a:t>
            </a:r>
          </a:p>
        </p:txBody>
      </p:sp>
      <p:sp>
        <p:nvSpPr>
          <p:cNvPr id="43" name="TextBox 173">
            <a:extLst>
              <a:ext uri="{FF2B5EF4-FFF2-40B4-BE49-F238E27FC236}">
                <a16:creationId xmlns:a16="http://schemas.microsoft.com/office/drawing/2014/main" id="{7FA447AA-1EA5-2758-3F23-9A317EC8DDE2}"/>
              </a:ext>
            </a:extLst>
          </p:cNvPr>
          <p:cNvSpPr txBox="1"/>
          <p:nvPr/>
        </p:nvSpPr>
        <p:spPr>
          <a:xfrm>
            <a:off x="8414136" y="4049180"/>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D31980</a:t>
            </a:r>
          </a:p>
        </p:txBody>
      </p:sp>
      <p:sp>
        <p:nvSpPr>
          <p:cNvPr id="44" name="TextBox 173">
            <a:extLst>
              <a:ext uri="{FF2B5EF4-FFF2-40B4-BE49-F238E27FC236}">
                <a16:creationId xmlns:a16="http://schemas.microsoft.com/office/drawing/2014/main" id="{CE7B21DB-A938-157C-D46C-2FEAD014BB19}"/>
              </a:ext>
            </a:extLst>
          </p:cNvPr>
          <p:cNvSpPr txBox="1"/>
          <p:nvPr/>
        </p:nvSpPr>
        <p:spPr>
          <a:xfrm>
            <a:off x="6578054" y="4540888"/>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D32003</a:t>
            </a:r>
          </a:p>
        </p:txBody>
      </p:sp>
      <p:sp>
        <p:nvSpPr>
          <p:cNvPr id="50" name="TextBox 173">
            <a:extLst>
              <a:ext uri="{FF2B5EF4-FFF2-40B4-BE49-F238E27FC236}">
                <a16:creationId xmlns:a16="http://schemas.microsoft.com/office/drawing/2014/main" id="{B9ADB94F-5C6D-2E8C-C967-DAE9F7E8CE06}"/>
              </a:ext>
            </a:extLst>
          </p:cNvPr>
          <p:cNvSpPr txBox="1"/>
          <p:nvPr/>
        </p:nvSpPr>
        <p:spPr>
          <a:xfrm>
            <a:off x="6735026" y="3048802"/>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D31981</a:t>
            </a:r>
          </a:p>
        </p:txBody>
      </p:sp>
      <p:sp>
        <p:nvSpPr>
          <p:cNvPr id="55" name="Ellipse 54">
            <a:extLst>
              <a:ext uri="{FF2B5EF4-FFF2-40B4-BE49-F238E27FC236}">
                <a16:creationId xmlns:a16="http://schemas.microsoft.com/office/drawing/2014/main" id="{579FAAFE-9B30-0D66-AD43-27414D49D3BE}"/>
              </a:ext>
            </a:extLst>
          </p:cNvPr>
          <p:cNvSpPr/>
          <p:nvPr/>
        </p:nvSpPr>
        <p:spPr>
          <a:xfrm>
            <a:off x="6187829" y="2527034"/>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6" name="Ellipse 55">
            <a:extLst>
              <a:ext uri="{FF2B5EF4-FFF2-40B4-BE49-F238E27FC236}">
                <a16:creationId xmlns:a16="http://schemas.microsoft.com/office/drawing/2014/main" id="{EFBFE052-4574-099E-4C27-A3541F0237AB}"/>
              </a:ext>
            </a:extLst>
          </p:cNvPr>
          <p:cNvSpPr/>
          <p:nvPr/>
        </p:nvSpPr>
        <p:spPr>
          <a:xfrm>
            <a:off x="6187019" y="4206118"/>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2" name="Ellipse 61">
            <a:extLst>
              <a:ext uri="{FF2B5EF4-FFF2-40B4-BE49-F238E27FC236}">
                <a16:creationId xmlns:a16="http://schemas.microsoft.com/office/drawing/2014/main" id="{ADF7FF5F-930D-5C01-9FD5-1ABD57C6C60E}"/>
              </a:ext>
            </a:extLst>
          </p:cNvPr>
          <p:cNvSpPr/>
          <p:nvPr/>
        </p:nvSpPr>
        <p:spPr>
          <a:xfrm>
            <a:off x="6187019" y="4985392"/>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3" name="Ellipse 62">
            <a:extLst>
              <a:ext uri="{FF2B5EF4-FFF2-40B4-BE49-F238E27FC236}">
                <a16:creationId xmlns:a16="http://schemas.microsoft.com/office/drawing/2014/main" id="{A3AF336C-5E37-D77F-4F6F-741D322222D4}"/>
              </a:ext>
            </a:extLst>
          </p:cNvPr>
          <p:cNvSpPr/>
          <p:nvPr/>
        </p:nvSpPr>
        <p:spPr>
          <a:xfrm>
            <a:off x="8103084" y="3511856"/>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64" name="Grafik 63" descr="Ein Bild, das Screenshot enthält.&#10;&#10;Automatisch generierte Beschreibung">
            <a:extLst>
              <a:ext uri="{FF2B5EF4-FFF2-40B4-BE49-F238E27FC236}">
                <a16:creationId xmlns:a16="http://schemas.microsoft.com/office/drawing/2014/main" id="{0B096127-649A-6A3E-B8B5-2A44A85E648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379780" y="2285787"/>
            <a:ext cx="620216" cy="854742"/>
          </a:xfrm>
          <a:prstGeom prst="rect">
            <a:avLst/>
          </a:prstGeom>
          <a:ln>
            <a:noFill/>
          </a:ln>
        </p:spPr>
      </p:pic>
      <p:sp>
        <p:nvSpPr>
          <p:cNvPr id="65" name="Ellipse 64">
            <a:extLst>
              <a:ext uri="{FF2B5EF4-FFF2-40B4-BE49-F238E27FC236}">
                <a16:creationId xmlns:a16="http://schemas.microsoft.com/office/drawing/2014/main" id="{2A66EC3F-F679-157E-0AAA-39493BAC05F0}"/>
              </a:ext>
            </a:extLst>
          </p:cNvPr>
          <p:cNvSpPr/>
          <p:nvPr/>
        </p:nvSpPr>
        <p:spPr>
          <a:xfrm>
            <a:off x="9259386" y="2531951"/>
            <a:ext cx="114272" cy="114138"/>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66" name="TextBox 173">
            <a:extLst>
              <a:ext uri="{FF2B5EF4-FFF2-40B4-BE49-F238E27FC236}">
                <a16:creationId xmlns:a16="http://schemas.microsoft.com/office/drawing/2014/main" id="{A4C2D621-DE82-23B0-57CD-69DDE21F45C3}"/>
              </a:ext>
            </a:extLst>
          </p:cNvPr>
          <p:cNvSpPr txBox="1"/>
          <p:nvPr/>
        </p:nvSpPr>
        <p:spPr>
          <a:xfrm>
            <a:off x="9542884" y="3027023"/>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D32045</a:t>
            </a:r>
          </a:p>
        </p:txBody>
      </p:sp>
      <p:sp>
        <p:nvSpPr>
          <p:cNvPr id="67" name="TextBox 173">
            <a:extLst>
              <a:ext uri="{FF2B5EF4-FFF2-40B4-BE49-F238E27FC236}">
                <a16:creationId xmlns:a16="http://schemas.microsoft.com/office/drawing/2014/main" id="{3FFC1212-6D29-E726-B3EB-B70979FD417B}"/>
              </a:ext>
            </a:extLst>
          </p:cNvPr>
          <p:cNvSpPr txBox="1"/>
          <p:nvPr/>
        </p:nvSpPr>
        <p:spPr>
          <a:xfrm>
            <a:off x="10285542" y="2969319"/>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D32044</a:t>
            </a:r>
          </a:p>
        </p:txBody>
      </p:sp>
      <p:pic>
        <p:nvPicPr>
          <p:cNvPr id="68" name="Grafik 67" descr="Ein Bild, das Computermaus, Maus enthält.&#10;&#10;Automatisch generierte Beschreibung">
            <a:extLst>
              <a:ext uri="{FF2B5EF4-FFF2-40B4-BE49-F238E27FC236}">
                <a16:creationId xmlns:a16="http://schemas.microsoft.com/office/drawing/2014/main" id="{6FA18479-4500-BD3F-4D39-2FB170D4954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0131404" y="2345594"/>
            <a:ext cx="511701" cy="751621"/>
          </a:xfrm>
          <a:prstGeom prst="rect">
            <a:avLst/>
          </a:prstGeom>
          <a:ln>
            <a:noFill/>
          </a:ln>
        </p:spPr>
      </p:pic>
      <p:sp>
        <p:nvSpPr>
          <p:cNvPr id="69" name="Ellipse 68">
            <a:extLst>
              <a:ext uri="{FF2B5EF4-FFF2-40B4-BE49-F238E27FC236}">
                <a16:creationId xmlns:a16="http://schemas.microsoft.com/office/drawing/2014/main" id="{E5C66DCD-251B-3008-45FD-1229E9773826}"/>
              </a:ext>
            </a:extLst>
          </p:cNvPr>
          <p:cNvSpPr/>
          <p:nvPr/>
        </p:nvSpPr>
        <p:spPr>
          <a:xfrm>
            <a:off x="10032091" y="2537914"/>
            <a:ext cx="114272" cy="114138"/>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6" name="Rechteck 45">
            <a:extLst>
              <a:ext uri="{FF2B5EF4-FFF2-40B4-BE49-F238E27FC236}">
                <a16:creationId xmlns:a16="http://schemas.microsoft.com/office/drawing/2014/main" id="{24757204-5097-4775-1EE3-163B101FDADD}"/>
              </a:ext>
            </a:extLst>
          </p:cNvPr>
          <p:cNvSpPr/>
          <p:nvPr/>
        </p:nvSpPr>
        <p:spPr>
          <a:xfrm>
            <a:off x="547056" y="5551256"/>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NOUVEAU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EXISTANT</a:t>
            </a:r>
          </a:p>
        </p:txBody>
      </p:sp>
      <p:sp>
        <p:nvSpPr>
          <p:cNvPr id="48" name="Ellipse 47">
            <a:extLst>
              <a:ext uri="{FF2B5EF4-FFF2-40B4-BE49-F238E27FC236}">
                <a16:creationId xmlns:a16="http://schemas.microsoft.com/office/drawing/2014/main" id="{998BC46B-D275-DED7-9E7F-5BB662195552}"/>
              </a:ext>
            </a:extLst>
          </p:cNvPr>
          <p:cNvSpPr/>
          <p:nvPr/>
        </p:nvSpPr>
        <p:spPr>
          <a:xfrm>
            <a:off x="2916715" y="5909310"/>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1" name="Ellipse 50">
            <a:extLst>
              <a:ext uri="{FF2B5EF4-FFF2-40B4-BE49-F238E27FC236}">
                <a16:creationId xmlns:a16="http://schemas.microsoft.com/office/drawing/2014/main" id="{E941CA1A-9771-5D34-9843-97CE7306FF7F}"/>
              </a:ext>
            </a:extLst>
          </p:cNvPr>
          <p:cNvSpPr/>
          <p:nvPr/>
        </p:nvSpPr>
        <p:spPr>
          <a:xfrm>
            <a:off x="2916715"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VUE </a:t>
            </a:r>
          </a:p>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D'ENSEMBLE</a:t>
            </a:r>
          </a:p>
        </p:txBody>
      </p:sp>
    </p:spTree>
    <p:extLst>
      <p:ext uri="{BB962C8B-B14F-4D97-AF65-F5344CB8AC3E}">
        <p14:creationId xmlns:p14="http://schemas.microsoft.com/office/powerpoint/2010/main" val="88188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4FDD-D135-337F-7B6E-EB1720948D2E}"/>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B4C840BB-A4D3-F7E8-95E2-4B91DCE5C2AE}"/>
              </a:ext>
            </a:extLst>
          </p:cNvPr>
          <p:cNvSpPr/>
          <p:nvPr/>
        </p:nvSpPr>
        <p:spPr>
          <a:xfrm>
            <a:off x="548433" y="3447511"/>
            <a:ext cx="6195639" cy="1858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Connexion avec le récepteur USB 2,4 GHz inclus</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Batterie rechargeable avec port de charge USB-C, interrupteur marche/arrêt pour le transport</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Le "pointeur laser" numérique/virtuel permet de faire des présentations sur n'importe quelle surface de projection (installation d'un logiciel nécessaire)</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Fonction de minuterie avec </a:t>
            </a:r>
            <a:r>
              <a:rPr lang="fr-FR" sz="1600" spc="50">
                <a:solidFill>
                  <a:schemeClr val="tx1">
                    <a:lumMod val="75000"/>
                    <a:lumOff val="25000"/>
                  </a:schemeClr>
                </a:solidFill>
                <a:latin typeface="Futura PT Light" panose="020B0402020204020303" pitchFamily="34" charset="0"/>
                <a:ea typeface="Roboto Condensed" panose="02000000000000000000" pitchFamily="2" charset="0"/>
              </a:rPr>
              <a:t>alarme vibrante</a:t>
            </a:r>
            <a:endParaRPr lang="fr-FR" sz="1600" spc="50" dirty="0">
              <a:solidFill>
                <a:schemeClr val="tx1">
                  <a:lumMod val="75000"/>
                  <a:lumOff val="25000"/>
                </a:schemeClr>
              </a:solidFill>
              <a:latin typeface="Futura PT Light" panose="020B0402020204020303" pitchFamily="34" charset="0"/>
              <a:ea typeface="Roboto Condensed" panose="02000000000000000000" pitchFamily="2" charset="0"/>
            </a:endParaRPr>
          </a:p>
        </p:txBody>
      </p:sp>
      <p:pic>
        <p:nvPicPr>
          <p:cNvPr id="7" name="Grafik 6" descr="Ein Bild, das Fernbedienung, Elektronisches Gerät enthält.&#10;&#10;Automatisch generierte Beschreibung">
            <a:extLst>
              <a:ext uri="{FF2B5EF4-FFF2-40B4-BE49-F238E27FC236}">
                <a16:creationId xmlns:a16="http://schemas.microsoft.com/office/drawing/2014/main" id="{A4AF52C2-2543-54B7-C452-A629B18BEC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12224" y="2348880"/>
            <a:ext cx="1407800" cy="3418944"/>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D32058</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PRÉSENTATEUR VIRTUEL SANS FIL</a:t>
            </a:r>
          </a:p>
        </p:txBody>
      </p:sp>
    </p:spTree>
    <p:extLst>
      <p:ext uri="{BB962C8B-B14F-4D97-AF65-F5344CB8AC3E}">
        <p14:creationId xmlns:p14="http://schemas.microsoft.com/office/powerpoint/2010/main" val="3248031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CD15E-B71C-799F-B94E-CD5E200AD4E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09CF755-9C23-E5F1-6F5E-5B13C7C4E21B}"/>
              </a:ext>
            </a:extLst>
          </p:cNvPr>
          <p:cNvGrpSpPr/>
          <p:nvPr/>
        </p:nvGrpSpPr>
        <p:grpSpPr>
          <a:xfrm>
            <a:off x="3971764" y="2096851"/>
            <a:ext cx="3909337" cy="4706465"/>
            <a:chOff x="3503712" y="1687987"/>
            <a:chExt cx="4536504" cy="5115330"/>
          </a:xfrm>
        </p:grpSpPr>
        <p:sp>
          <p:nvSpPr>
            <p:cNvPr id="3" name="TextBox 173">
              <a:extLst>
                <a:ext uri="{FF2B5EF4-FFF2-40B4-BE49-F238E27FC236}">
                  <a16:creationId xmlns:a16="http://schemas.microsoft.com/office/drawing/2014/main" id="{0996F820-A329-2384-1BEB-8D30B1B2C438}"/>
                </a:ext>
              </a:extLst>
            </p:cNvPr>
            <p:cNvSpPr txBox="1"/>
            <p:nvPr/>
          </p:nvSpPr>
          <p:spPr>
            <a:xfrm>
              <a:off x="3503712" y="1687987"/>
              <a:ext cx="1310142" cy="25391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FF658A9D-9FA9-6435-19A7-444FF7C93F5C}"/>
                </a:ext>
              </a:extLst>
            </p:cNvPr>
            <p:cNvCxnSpPr>
              <a:cxnSpLocks/>
            </p:cNvCxnSpPr>
            <p:nvPr/>
          </p:nvCxnSpPr>
          <p:spPr>
            <a:xfrm flipV="1">
              <a:off x="3933026" y="1951344"/>
              <a:ext cx="38738" cy="47540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3B9195A-93E6-9C41-0125-05F1B8EAA515}"/>
                </a:ext>
              </a:extLst>
            </p:cNvPr>
            <p:cNvCxnSpPr>
              <a:cxnSpLocks/>
            </p:cNvCxnSpPr>
            <p:nvPr/>
          </p:nvCxnSpPr>
          <p:spPr>
            <a:xfrm>
              <a:off x="3791744" y="6543363"/>
              <a:ext cx="424847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01D0F18C-F0AB-B08E-8F19-2014E73A9B74}"/>
                </a:ext>
              </a:extLst>
            </p:cNvPr>
            <p:cNvSpPr txBox="1"/>
            <p:nvPr/>
          </p:nvSpPr>
          <p:spPr>
            <a:xfrm>
              <a:off x="4231221" y="6557096"/>
              <a:ext cx="1254001"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Stylet pour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tablette</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11" name="TextBox 173">
              <a:extLst>
                <a:ext uri="{FF2B5EF4-FFF2-40B4-BE49-F238E27FC236}">
                  <a16:creationId xmlns:a16="http://schemas.microsoft.com/office/drawing/2014/main" id="{F35AB219-63C5-F6BA-41C0-836613397909}"/>
                </a:ext>
              </a:extLst>
            </p:cNvPr>
            <p:cNvSpPr txBox="1"/>
            <p:nvPr/>
          </p:nvSpPr>
          <p:spPr>
            <a:xfrm>
              <a:off x="3545554" y="4693811"/>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40€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EE0556E7-E502-8B66-C042-9C2580D6659C}"/>
                </a:ext>
              </a:extLst>
            </p:cNvPr>
            <p:cNvSpPr txBox="1"/>
            <p:nvPr/>
          </p:nvSpPr>
          <p:spPr>
            <a:xfrm>
              <a:off x="3545554" y="3715142"/>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p>
          </p:txBody>
        </p:sp>
        <p:sp>
          <p:nvSpPr>
            <p:cNvPr id="13" name="TextBox 173">
              <a:extLst>
                <a:ext uri="{FF2B5EF4-FFF2-40B4-BE49-F238E27FC236}">
                  <a16:creationId xmlns:a16="http://schemas.microsoft.com/office/drawing/2014/main" id="{B7B6882C-B839-1C4F-633A-6EAA9AD8DB62}"/>
                </a:ext>
              </a:extLst>
            </p:cNvPr>
            <p:cNvSpPr txBox="1"/>
            <p:nvPr/>
          </p:nvSpPr>
          <p:spPr>
            <a:xfrm>
              <a:off x="3549382" y="2818156"/>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87DF3F83-8727-1930-8AEC-C115E922B471}"/>
                </a:ext>
              </a:extLst>
            </p:cNvPr>
            <p:cNvSpPr txBox="1"/>
            <p:nvPr/>
          </p:nvSpPr>
          <p:spPr>
            <a:xfrm>
              <a:off x="3549382" y="2075749"/>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337C9ADF-CB57-D318-F0F2-1C87CAB817FE}"/>
                </a:ext>
              </a:extLst>
            </p:cNvPr>
            <p:cNvSpPr txBox="1"/>
            <p:nvPr/>
          </p:nvSpPr>
          <p:spPr>
            <a:xfrm>
              <a:off x="3538744" y="5672481"/>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FEC90EFB-2B5B-65CE-F803-1E2F903F4F87}"/>
                </a:ext>
              </a:extLst>
            </p:cNvPr>
            <p:cNvSpPr txBox="1"/>
            <p:nvPr/>
          </p:nvSpPr>
          <p:spPr>
            <a:xfrm>
              <a:off x="6420036" y="6557096"/>
              <a:ext cx="1323910"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Présentateur</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29" name="TextBox 173">
              <a:extLst>
                <a:ext uri="{FF2B5EF4-FFF2-40B4-BE49-F238E27FC236}">
                  <a16:creationId xmlns:a16="http://schemas.microsoft.com/office/drawing/2014/main" id="{6E3C176C-0F56-9F09-5C0C-7F45639AEFFA}"/>
                </a:ext>
              </a:extLst>
            </p:cNvPr>
            <p:cNvSpPr txBox="1"/>
            <p:nvPr/>
          </p:nvSpPr>
          <p:spPr>
            <a:xfrm>
              <a:off x="6778687" y="2825850"/>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D32058</a:t>
              </a:r>
            </a:p>
          </p:txBody>
        </p:sp>
        <p:sp>
          <p:nvSpPr>
            <p:cNvPr id="35" name="Ellipse 34">
              <a:extLst>
                <a:ext uri="{FF2B5EF4-FFF2-40B4-BE49-F238E27FC236}">
                  <a16:creationId xmlns:a16="http://schemas.microsoft.com/office/drawing/2014/main" id="{7226168F-577E-F255-35C8-E00967A96A4B}"/>
                </a:ext>
              </a:extLst>
            </p:cNvPr>
            <p:cNvSpPr/>
            <p:nvPr/>
          </p:nvSpPr>
          <p:spPr>
            <a:xfrm>
              <a:off x="6432335" y="252155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20" name="Grafik 19" descr="Ein Bild, das Fernbedienung, Elektronisches Gerät enthält.&#10;&#10;Automatisch generierte Beschreibung">
              <a:extLst>
                <a:ext uri="{FF2B5EF4-FFF2-40B4-BE49-F238E27FC236}">
                  <a16:creationId xmlns:a16="http://schemas.microsoft.com/office/drawing/2014/main" id="{8A37E2C5-F2E1-7ED2-DB52-48EBF077EC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56754" y="2075749"/>
              <a:ext cx="443357" cy="1076725"/>
            </a:xfrm>
            <a:prstGeom prst="rect">
              <a:avLst/>
            </a:prstGeom>
            <a:ln>
              <a:noFill/>
            </a:ln>
          </p:spPr>
        </p:pic>
        <p:sp>
          <p:nvSpPr>
            <p:cNvPr id="23" name="TextBox 173">
              <a:extLst>
                <a:ext uri="{FF2B5EF4-FFF2-40B4-BE49-F238E27FC236}">
                  <a16:creationId xmlns:a16="http://schemas.microsoft.com/office/drawing/2014/main" id="{486BA27A-9D30-5FBB-3C33-39FAAF82FC9F}"/>
                </a:ext>
              </a:extLst>
            </p:cNvPr>
            <p:cNvSpPr txBox="1"/>
            <p:nvPr/>
          </p:nvSpPr>
          <p:spPr>
            <a:xfrm>
              <a:off x="6696769" y="5968079"/>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D30933-V1</a:t>
              </a:r>
            </a:p>
          </p:txBody>
        </p:sp>
        <p:pic>
          <p:nvPicPr>
            <p:cNvPr id="28" name="Picture 2" descr="Pin Point Wireless Laser Pointer">
              <a:extLst>
                <a:ext uri="{FF2B5EF4-FFF2-40B4-BE49-F238E27FC236}">
                  <a16:creationId xmlns:a16="http://schemas.microsoft.com/office/drawing/2014/main" id="{00000000-0008-0000-0300-000024000000}"/>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09417" y="5265582"/>
              <a:ext cx="938029" cy="9377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 name="Ellipse 29">
              <a:extLst>
                <a:ext uri="{FF2B5EF4-FFF2-40B4-BE49-F238E27FC236}">
                  <a16:creationId xmlns:a16="http://schemas.microsoft.com/office/drawing/2014/main" id="{4708825A-9A3C-4292-0585-5A515D9BEEE0}"/>
                </a:ext>
              </a:extLst>
            </p:cNvPr>
            <p:cNvSpPr/>
            <p:nvPr/>
          </p:nvSpPr>
          <p:spPr>
            <a:xfrm>
              <a:off x="6438076" y="5551922"/>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34" name="Grafik 33">
              <a:extLst>
                <a:ext uri="{FF2B5EF4-FFF2-40B4-BE49-F238E27FC236}">
                  <a16:creationId xmlns:a16="http://schemas.microsoft.com/office/drawing/2014/main" id="{00000000-0008-0000-0300-0000290000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26330">
              <a:off x="4376601" y="1821595"/>
              <a:ext cx="268066" cy="1056219"/>
            </a:xfrm>
            <a:prstGeom prst="rect">
              <a:avLst/>
            </a:prstGeom>
            <a:ln>
              <a:noFill/>
            </a:ln>
          </p:spPr>
        </p:pic>
        <p:sp>
          <p:nvSpPr>
            <p:cNvPr id="36" name="TextBox 173">
              <a:extLst>
                <a:ext uri="{FF2B5EF4-FFF2-40B4-BE49-F238E27FC236}">
                  <a16:creationId xmlns:a16="http://schemas.microsoft.com/office/drawing/2014/main" id="{10293913-CC83-D4F3-D45B-90BF354EB807}"/>
                </a:ext>
              </a:extLst>
            </p:cNvPr>
            <p:cNvSpPr txBox="1"/>
            <p:nvPr/>
          </p:nvSpPr>
          <p:spPr>
            <a:xfrm>
              <a:off x="4297982" y="2518089"/>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D31937</a:t>
              </a:r>
            </a:p>
          </p:txBody>
        </p:sp>
        <p:sp>
          <p:nvSpPr>
            <p:cNvPr id="37" name="Ellipse 36">
              <a:extLst>
                <a:ext uri="{FF2B5EF4-FFF2-40B4-BE49-F238E27FC236}">
                  <a16:creationId xmlns:a16="http://schemas.microsoft.com/office/drawing/2014/main" id="{BB85D408-656C-F5EB-0D62-0E837A605FFF}"/>
                </a:ext>
              </a:extLst>
            </p:cNvPr>
            <p:cNvSpPr/>
            <p:nvPr/>
          </p:nvSpPr>
          <p:spPr>
            <a:xfrm>
              <a:off x="4220818" y="2238287"/>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41" name="Picture 4" descr="Eingabestift Active Universal Premium">
              <a:extLst>
                <a:ext uri="{FF2B5EF4-FFF2-40B4-BE49-F238E27FC236}">
                  <a16:creationId xmlns:a16="http://schemas.microsoft.com/office/drawing/2014/main" id="{00000000-0008-0000-0300-000026000000}"/>
                </a:ext>
              </a:extLst>
            </p:cNvPr>
            <p:cNvPicPr>
              <a:picLocks noChangeAspect="1" noChangeArrowheads="1"/>
            </p:cNvPicPr>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rot="18902988">
              <a:off x="3924727" y="2892628"/>
              <a:ext cx="1163956" cy="11571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Ellipse 45">
              <a:extLst>
                <a:ext uri="{FF2B5EF4-FFF2-40B4-BE49-F238E27FC236}">
                  <a16:creationId xmlns:a16="http://schemas.microsoft.com/office/drawing/2014/main" id="{6EB00E35-A713-BE4B-1568-5BA4B30214FA}"/>
                </a:ext>
              </a:extLst>
            </p:cNvPr>
            <p:cNvSpPr/>
            <p:nvPr/>
          </p:nvSpPr>
          <p:spPr>
            <a:xfrm>
              <a:off x="4220816" y="3421719"/>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8" name="TextBox 173">
              <a:extLst>
                <a:ext uri="{FF2B5EF4-FFF2-40B4-BE49-F238E27FC236}">
                  <a16:creationId xmlns:a16="http://schemas.microsoft.com/office/drawing/2014/main" id="{F90D75DF-838A-D5A8-BE28-E10F7956538B}"/>
                </a:ext>
              </a:extLst>
            </p:cNvPr>
            <p:cNvSpPr txBox="1"/>
            <p:nvPr/>
          </p:nvSpPr>
          <p:spPr>
            <a:xfrm>
              <a:off x="4206065" y="3649466"/>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D31260</a:t>
              </a:r>
            </a:p>
          </p:txBody>
        </p:sp>
      </p:grpSp>
      <p:sp>
        <p:nvSpPr>
          <p:cNvPr id="38" name="Rechteck 37">
            <a:extLst>
              <a:ext uri="{FF2B5EF4-FFF2-40B4-BE49-F238E27FC236}">
                <a16:creationId xmlns:a16="http://schemas.microsoft.com/office/drawing/2014/main" id="{24757204-5097-4775-1EE3-163B101FDADD}"/>
              </a:ext>
            </a:extLst>
          </p:cNvPr>
          <p:cNvSpPr/>
          <p:nvPr/>
        </p:nvSpPr>
        <p:spPr>
          <a:xfrm>
            <a:off x="547056" y="5265582"/>
            <a:ext cx="2190796"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NOUVEAU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EXISTANT</a:t>
            </a:r>
          </a:p>
        </p:txBody>
      </p:sp>
      <p:sp>
        <p:nvSpPr>
          <p:cNvPr id="39" name="Ellipse 38">
            <a:extLst>
              <a:ext uri="{FF2B5EF4-FFF2-40B4-BE49-F238E27FC236}">
                <a16:creationId xmlns:a16="http://schemas.microsoft.com/office/drawing/2014/main" id="{998BC46B-D275-DED7-9E7F-5BB662195552}"/>
              </a:ext>
            </a:extLst>
          </p:cNvPr>
          <p:cNvSpPr/>
          <p:nvPr/>
        </p:nvSpPr>
        <p:spPr>
          <a:xfrm>
            <a:off x="2933289" y="5623636"/>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2" name="Ellipse 41">
            <a:extLst>
              <a:ext uri="{FF2B5EF4-FFF2-40B4-BE49-F238E27FC236}">
                <a16:creationId xmlns:a16="http://schemas.microsoft.com/office/drawing/2014/main" id="{E941CA1A-9771-5D34-9843-97CE7306FF7F}"/>
              </a:ext>
            </a:extLst>
          </p:cNvPr>
          <p:cNvSpPr/>
          <p:nvPr/>
        </p:nvSpPr>
        <p:spPr>
          <a:xfrm>
            <a:off x="2938290" y="536047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3" name="Rechteck 42">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VUE </a:t>
            </a:r>
          </a:p>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D'ENSEMBLE</a:t>
            </a:r>
          </a:p>
        </p:txBody>
      </p:sp>
    </p:spTree>
    <p:extLst>
      <p:ext uri="{BB962C8B-B14F-4D97-AF65-F5344CB8AC3E}">
        <p14:creationId xmlns:p14="http://schemas.microsoft.com/office/powerpoint/2010/main" val="1384752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F9627-0653-9BDE-E25A-A5E790FB38D2}"/>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903B02EE-3834-7014-EBF5-881AE8A09EC0}"/>
              </a:ext>
            </a:extLst>
          </p:cNvPr>
          <p:cNvSpPr>
            <a:spLocks noGrp="1"/>
          </p:cNvSpPr>
          <p:nvPr>
            <p:ph type="body" sz="quarter" idx="11"/>
          </p:nvPr>
        </p:nvSpPr>
        <p:spPr/>
        <p:txBody>
          <a:bodyPr/>
          <a:lstStyle/>
          <a:p>
            <a:pPr marL="0" lvl="1" indent="0">
              <a:buNone/>
            </a:pPr>
            <a:r>
              <a:rPr lang="fr-FR" dirty="0"/>
              <a:t>Travailler à distance signifie également rester en contact avec ses collègues. Les outils modernes tels que Skype ou Teams intègrent facilement des appels vidéo qui nécessitent l'équipement audiovisuel adéquat.</a:t>
            </a:r>
            <a:endParaRPr lang="de-DE" dirty="0"/>
          </a:p>
        </p:txBody>
      </p:sp>
      <p:sp>
        <p:nvSpPr>
          <p:cNvPr id="4" name="Textfeld 3">
            <a:extLst>
              <a:ext uri="{FF2B5EF4-FFF2-40B4-BE49-F238E27FC236}">
                <a16:creationId xmlns:a16="http://schemas.microsoft.com/office/drawing/2014/main" id="{6034CC79-D03C-EB00-F5F4-03CFB112B834}"/>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AUDIO/VIDEO</a:t>
            </a:r>
          </a:p>
        </p:txBody>
      </p:sp>
      <p:pic>
        <p:nvPicPr>
          <p:cNvPr id="3" name="Picture 2" descr="A hand holding a mouse">
            <a:extLst>
              <a:ext uri="{FF2B5EF4-FFF2-40B4-BE49-F238E27FC236}">
                <a16:creationId xmlns:a16="http://schemas.microsoft.com/office/drawing/2014/main" id="{28AD2894-3798-BDE3-1DDE-0D3D78F9928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75920" y="2852936"/>
            <a:ext cx="6412684" cy="298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683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872E-5D62-C3E2-A330-A6CC3EB6CC5D}"/>
            </a:ext>
          </a:extLst>
        </p:cNvPr>
        <p:cNvGrpSpPr/>
        <p:nvPr/>
      </p:nvGrpSpPr>
      <p:grpSpPr>
        <a:xfrm>
          <a:off x="0" y="0"/>
          <a:ext cx="0" cy="0"/>
          <a:chOff x="0" y="0"/>
          <a:chExt cx="0" cy="0"/>
        </a:xfrm>
      </p:grpSpPr>
      <p:pic>
        <p:nvPicPr>
          <p:cNvPr id="5" name="Grafik 4" descr="Ein Bild, das Tripod, Werkzeug enthält.&#10;&#10;Automatisch generierte Beschreibung">
            <a:extLst>
              <a:ext uri="{FF2B5EF4-FFF2-40B4-BE49-F238E27FC236}">
                <a16:creationId xmlns:a16="http://schemas.microsoft.com/office/drawing/2014/main" id="{E5BFF13A-FE70-8A65-28D0-1B3ED37BE033}"/>
              </a:ext>
            </a:extLst>
          </p:cNvPr>
          <p:cNvPicPr>
            <a:picLocks noChangeAspect="1"/>
          </p:cNvPicPr>
          <p:nvPr/>
        </p:nvPicPr>
        <p:blipFill>
          <a:blip r:embed="rId3">
            <a:clrChange>
              <a:clrFrom>
                <a:srgbClr val="FEFDF8"/>
              </a:clrFrom>
              <a:clrTo>
                <a:srgbClr val="FEFDF8">
                  <a:alpha val="0"/>
                </a:srgbClr>
              </a:clrTo>
            </a:clrChange>
          </a:blip>
          <a:stretch>
            <a:fillRect/>
          </a:stretch>
        </p:blipFill>
        <p:spPr>
          <a:xfrm>
            <a:off x="5735960" y="2270117"/>
            <a:ext cx="3067208" cy="2997354"/>
          </a:xfrm>
          <a:prstGeom prst="rect">
            <a:avLst/>
          </a:prstGeom>
        </p:spPr>
      </p:pic>
      <p:sp>
        <p:nvSpPr>
          <p:cNvPr id="11" name="Rechteck 10">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D32049</a:t>
            </a:r>
          </a:p>
        </p:txBody>
      </p:sp>
      <p:sp>
        <p:nvSpPr>
          <p:cNvPr id="12" name="Rechteck 1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TRÉPIED POUR WEBCAM</a:t>
            </a:r>
          </a:p>
        </p:txBody>
      </p:sp>
      <p:sp>
        <p:nvSpPr>
          <p:cNvPr id="13" name="Textplatzhalter 15">
            <a:extLst>
              <a:ext uri="{FF2B5EF4-FFF2-40B4-BE49-F238E27FC236}">
                <a16:creationId xmlns:a16="http://schemas.microsoft.com/office/drawing/2014/main" id="{903B02EE-3834-7014-EBF5-881AE8A09EC0}"/>
              </a:ext>
            </a:extLst>
          </p:cNvPr>
          <p:cNvSpPr txBox="1">
            <a:spLocks/>
          </p:cNvSpPr>
          <p:nvPr/>
        </p:nvSpPr>
        <p:spPr>
          <a:xfrm>
            <a:off x="407368" y="3429000"/>
            <a:ext cx="4058408" cy="2736850"/>
          </a:xfrm>
        </p:spPr>
        <p:txBody>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Support universel pour webcams</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Hauteur réglable (147mm - 245mm)</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Plateau inclinable et pivotant pour un positionnement optimal</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Compact et idéal pour une utilisation mobile</a:t>
            </a:r>
            <a:endParaRPr lang="de-DE" sz="12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1431062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F603-F26B-138B-8D1E-A225114CD192}"/>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2F890BFE-56D4-68AE-D83A-EF3E44DF51FF}"/>
              </a:ext>
            </a:extLst>
          </p:cNvPr>
          <p:cNvSpPr txBox="1"/>
          <p:nvPr/>
        </p:nvSpPr>
        <p:spPr>
          <a:xfrm>
            <a:off x="4466878" y="1844824"/>
            <a:ext cx="1176039" cy="22308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F0C428DD-83CA-BB9F-AA7D-E2EF7E0B0C26}"/>
              </a:ext>
            </a:extLst>
          </p:cNvPr>
          <p:cNvCxnSpPr>
            <a:cxnSpLocks/>
          </p:cNvCxnSpPr>
          <p:nvPr/>
        </p:nvCxnSpPr>
        <p:spPr>
          <a:xfrm flipV="1">
            <a:off x="4414135" y="1893437"/>
            <a:ext cx="40161" cy="48238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3C39F4F7-8864-18E7-0A7B-09B6E7B6F41F}"/>
              </a:ext>
            </a:extLst>
          </p:cNvPr>
          <p:cNvCxnSpPr/>
          <p:nvPr/>
        </p:nvCxnSpPr>
        <p:spPr>
          <a:xfrm>
            <a:off x="4220236" y="6574930"/>
            <a:ext cx="65922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BD0C2DBE-F034-45BB-A4D7-E363373591B6}"/>
              </a:ext>
            </a:extLst>
          </p:cNvPr>
          <p:cNvSpPr txBox="1"/>
          <p:nvPr/>
        </p:nvSpPr>
        <p:spPr>
          <a:xfrm>
            <a:off x="4681808" y="6586995"/>
            <a:ext cx="167101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Webcams</a:t>
            </a:r>
          </a:p>
        </p:txBody>
      </p:sp>
      <p:sp>
        <p:nvSpPr>
          <p:cNvPr id="11" name="TextBox 173">
            <a:extLst>
              <a:ext uri="{FF2B5EF4-FFF2-40B4-BE49-F238E27FC236}">
                <a16:creationId xmlns:a16="http://schemas.microsoft.com/office/drawing/2014/main" id="{4ADD5D6B-567E-265C-10A7-98F952E4508A}"/>
              </a:ext>
            </a:extLst>
          </p:cNvPr>
          <p:cNvSpPr txBox="1"/>
          <p:nvPr/>
        </p:nvSpPr>
        <p:spPr>
          <a:xfrm>
            <a:off x="3987133" y="4949974"/>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190555A4-9C24-3900-07E1-9BDB32BF788A}"/>
              </a:ext>
            </a:extLst>
          </p:cNvPr>
          <p:cNvSpPr txBox="1"/>
          <p:nvPr/>
        </p:nvSpPr>
        <p:spPr>
          <a:xfrm>
            <a:off x="3987133" y="4090148"/>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60€</a:t>
            </a:r>
          </a:p>
        </p:txBody>
      </p:sp>
      <p:sp>
        <p:nvSpPr>
          <p:cNvPr id="13" name="TextBox 173">
            <a:extLst>
              <a:ext uri="{FF2B5EF4-FFF2-40B4-BE49-F238E27FC236}">
                <a16:creationId xmlns:a16="http://schemas.microsoft.com/office/drawing/2014/main" id="{EDDCE27C-F450-B799-B147-23F636216008}"/>
              </a:ext>
            </a:extLst>
          </p:cNvPr>
          <p:cNvSpPr txBox="1"/>
          <p:nvPr/>
        </p:nvSpPr>
        <p:spPr>
          <a:xfrm>
            <a:off x="3990569" y="3302086"/>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90€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503DE6BB-A535-0906-68BF-84B138F07455}"/>
              </a:ext>
            </a:extLst>
          </p:cNvPr>
          <p:cNvSpPr txBox="1"/>
          <p:nvPr/>
        </p:nvSpPr>
        <p:spPr>
          <a:xfrm>
            <a:off x="3990569" y="2649831"/>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A4C7AC56-D87D-546A-7019-E2E6432A118C}"/>
              </a:ext>
            </a:extLst>
          </p:cNvPr>
          <p:cNvSpPr txBox="1"/>
          <p:nvPr/>
        </p:nvSpPr>
        <p:spPr>
          <a:xfrm>
            <a:off x="3981020" y="5809802"/>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9794DF85-E1B7-9BE4-9DA9-7AB17C2F6D8A}"/>
              </a:ext>
            </a:extLst>
          </p:cNvPr>
          <p:cNvSpPr txBox="1"/>
          <p:nvPr/>
        </p:nvSpPr>
        <p:spPr>
          <a:xfrm>
            <a:off x="7408613" y="6586995"/>
            <a:ext cx="1764166"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Webcam Accessories</a:t>
            </a:r>
          </a:p>
        </p:txBody>
      </p:sp>
      <p:sp>
        <p:nvSpPr>
          <p:cNvPr id="20" name="TextBox 173">
            <a:extLst>
              <a:ext uri="{FF2B5EF4-FFF2-40B4-BE49-F238E27FC236}">
                <a16:creationId xmlns:a16="http://schemas.microsoft.com/office/drawing/2014/main" id="{5C060EDE-EC31-77EA-5312-D5066C6ED3BA}"/>
              </a:ext>
            </a:extLst>
          </p:cNvPr>
          <p:cNvSpPr txBox="1"/>
          <p:nvPr/>
        </p:nvSpPr>
        <p:spPr>
          <a:xfrm>
            <a:off x="3990749" y="1985939"/>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pic>
        <p:nvPicPr>
          <p:cNvPr id="23" name="Grafik 22" descr="D31944_01">
            <a:extLst>
              <a:ext uri="{FF2B5EF4-FFF2-40B4-BE49-F238E27FC236}">
                <a16:creationId xmlns:a16="http://schemas.microsoft.com/office/drawing/2014/main" id="{1F491BA0-1EC2-E021-0A05-1DE349B25E5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26776" y="5081634"/>
            <a:ext cx="549011" cy="5787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7" name="Ellipse 26">
            <a:extLst>
              <a:ext uri="{FF2B5EF4-FFF2-40B4-BE49-F238E27FC236}">
                <a16:creationId xmlns:a16="http://schemas.microsoft.com/office/drawing/2014/main" id="{A4153666-CA59-4AAD-33E1-CA8F24C3B8D7}"/>
              </a:ext>
            </a:extLst>
          </p:cNvPr>
          <p:cNvSpPr/>
          <p:nvPr/>
        </p:nvSpPr>
        <p:spPr>
          <a:xfrm>
            <a:off x="4525861" y="5157547"/>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9" name="TextBox 173">
            <a:extLst>
              <a:ext uri="{FF2B5EF4-FFF2-40B4-BE49-F238E27FC236}">
                <a16:creationId xmlns:a16="http://schemas.microsoft.com/office/drawing/2014/main" id="{3EEF673E-3CA2-D3C7-18F3-70A954364E80}"/>
              </a:ext>
            </a:extLst>
          </p:cNvPr>
          <p:cNvSpPr txBox="1"/>
          <p:nvPr/>
        </p:nvSpPr>
        <p:spPr>
          <a:xfrm>
            <a:off x="4778614" y="5603998"/>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D31944</a:t>
            </a:r>
          </a:p>
        </p:txBody>
      </p:sp>
      <p:pic>
        <p:nvPicPr>
          <p:cNvPr id="32" name="Grafik 31" descr="Webcam Abdeckung Ultra Slim, 3 Stk. Set">
            <a:extLst>
              <a:ext uri="{FF2B5EF4-FFF2-40B4-BE49-F238E27FC236}">
                <a16:creationId xmlns:a16="http://schemas.microsoft.com/office/drawing/2014/main" id="{A8066B9C-120D-9C5C-6210-F4894BD8477C}"/>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389912" y="6211148"/>
            <a:ext cx="472260" cy="27160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Ellipse 32">
            <a:extLst>
              <a:ext uri="{FF2B5EF4-FFF2-40B4-BE49-F238E27FC236}">
                <a16:creationId xmlns:a16="http://schemas.microsoft.com/office/drawing/2014/main" id="{7B971443-08EC-76B1-5FA7-8FCBAB32FA74}"/>
              </a:ext>
            </a:extLst>
          </p:cNvPr>
          <p:cNvSpPr/>
          <p:nvPr/>
        </p:nvSpPr>
        <p:spPr>
          <a:xfrm>
            <a:off x="7298103" y="6369409"/>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34" name="TextBox 173">
            <a:extLst>
              <a:ext uri="{FF2B5EF4-FFF2-40B4-BE49-F238E27FC236}">
                <a16:creationId xmlns:a16="http://schemas.microsoft.com/office/drawing/2014/main" id="{84DEC659-956E-DC71-3A9A-C6719EE5E037}"/>
              </a:ext>
            </a:extLst>
          </p:cNvPr>
          <p:cNvSpPr txBox="1"/>
          <p:nvPr/>
        </p:nvSpPr>
        <p:spPr>
          <a:xfrm>
            <a:off x="7653104" y="6358547"/>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D31780</a:t>
            </a:r>
          </a:p>
        </p:txBody>
      </p:sp>
      <p:pic>
        <p:nvPicPr>
          <p:cNvPr id="36" name="Grafik 35" descr="Ein Bild, das Tripod, Werkzeug enthält.&#10;&#10;Automatisch generierte Beschreibung">
            <a:extLst>
              <a:ext uri="{FF2B5EF4-FFF2-40B4-BE49-F238E27FC236}">
                <a16:creationId xmlns:a16="http://schemas.microsoft.com/office/drawing/2014/main" id="{6D0B2C5D-9CAE-CCCE-5268-253059601EAC}"/>
              </a:ext>
            </a:extLst>
          </p:cNvPr>
          <p:cNvPicPr>
            <a:picLocks noChangeAspect="1"/>
          </p:cNvPicPr>
          <p:nvPr/>
        </p:nvPicPr>
        <p:blipFill>
          <a:blip r:embed="rId5" cstate="screen">
            <a:clrChange>
              <a:clrFrom>
                <a:srgbClr val="FEFDF8"/>
              </a:clrFrom>
              <a:clrTo>
                <a:srgbClr val="FEFDF8">
                  <a:alpha val="0"/>
                </a:srgbClr>
              </a:clrTo>
            </a:clrChange>
            <a:extLst>
              <a:ext uri="{28A0092B-C50C-407E-A947-70E740481C1C}">
                <a14:useLocalDpi xmlns:a14="http://schemas.microsoft.com/office/drawing/2010/main"/>
              </a:ext>
            </a:extLst>
          </a:blip>
          <a:stretch>
            <a:fillRect/>
          </a:stretch>
        </p:blipFill>
        <p:spPr>
          <a:xfrm>
            <a:off x="8148980" y="5945252"/>
            <a:ext cx="507016" cy="484940"/>
          </a:xfrm>
          <a:prstGeom prst="rect">
            <a:avLst/>
          </a:prstGeom>
          <a:ln>
            <a:noFill/>
          </a:ln>
        </p:spPr>
      </p:pic>
      <p:sp>
        <p:nvSpPr>
          <p:cNvPr id="37" name="Ellipse 36">
            <a:extLst>
              <a:ext uri="{FF2B5EF4-FFF2-40B4-BE49-F238E27FC236}">
                <a16:creationId xmlns:a16="http://schemas.microsoft.com/office/drawing/2014/main" id="{728BE844-3A01-2E21-2DD3-E8040826B6EA}"/>
              </a:ext>
            </a:extLst>
          </p:cNvPr>
          <p:cNvSpPr/>
          <p:nvPr/>
        </p:nvSpPr>
        <p:spPr>
          <a:xfrm>
            <a:off x="8097454" y="6119360"/>
            <a:ext cx="110510" cy="10816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38" name="TextBox 173">
            <a:extLst>
              <a:ext uri="{FF2B5EF4-FFF2-40B4-BE49-F238E27FC236}">
                <a16:creationId xmlns:a16="http://schemas.microsoft.com/office/drawing/2014/main" id="{62603CE7-72EA-B796-769D-F38390283B27}"/>
              </a:ext>
            </a:extLst>
          </p:cNvPr>
          <p:cNvSpPr txBox="1"/>
          <p:nvPr/>
        </p:nvSpPr>
        <p:spPr>
          <a:xfrm>
            <a:off x="8429973" y="6072040"/>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D32049</a:t>
            </a:r>
          </a:p>
        </p:txBody>
      </p:sp>
      <p:pic>
        <p:nvPicPr>
          <p:cNvPr id="40" name="Grafik 39" descr="Webcam PRO Plus 4K">
            <a:extLst>
              <a:ext uri="{FF2B5EF4-FFF2-40B4-BE49-F238E27FC236}">
                <a16:creationId xmlns:a16="http://schemas.microsoft.com/office/drawing/2014/main" id="{E836B01E-0AC6-153B-374A-7C623D08697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700336" y="3523379"/>
            <a:ext cx="570004" cy="5636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 name="Grafik 40" descr="Webcam PRO mit Gesichtserkennung">
            <a:extLst>
              <a:ext uri="{FF2B5EF4-FFF2-40B4-BE49-F238E27FC236}">
                <a16:creationId xmlns:a16="http://schemas.microsoft.com/office/drawing/2014/main" id="{D70B1CEB-FF17-AB01-AFDF-A2735FAA5A4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646587" y="2041755"/>
            <a:ext cx="831534" cy="47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6" name="Grafik 45" descr="Webcam PRO Plus Full HD">
            <a:extLst>
              <a:ext uri="{FF2B5EF4-FFF2-40B4-BE49-F238E27FC236}">
                <a16:creationId xmlns:a16="http://schemas.microsoft.com/office/drawing/2014/main" id="{296D73F0-E6C4-C641-7FF4-D3F60F581CB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581117" y="3818467"/>
            <a:ext cx="594670" cy="48211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8" name="Ellipse 47">
            <a:extLst>
              <a:ext uri="{FF2B5EF4-FFF2-40B4-BE49-F238E27FC236}">
                <a16:creationId xmlns:a16="http://schemas.microsoft.com/office/drawing/2014/main" id="{EA3DC4E4-0437-F5CC-86AE-9A6312277A72}"/>
              </a:ext>
            </a:extLst>
          </p:cNvPr>
          <p:cNvSpPr/>
          <p:nvPr/>
        </p:nvSpPr>
        <p:spPr>
          <a:xfrm>
            <a:off x="4524839" y="4087012"/>
            <a:ext cx="110510" cy="10816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1" name="TextBox 173">
            <a:extLst>
              <a:ext uri="{FF2B5EF4-FFF2-40B4-BE49-F238E27FC236}">
                <a16:creationId xmlns:a16="http://schemas.microsoft.com/office/drawing/2014/main" id="{FB627A14-DA3B-5A66-7C52-CEE6B47ED1BC}"/>
              </a:ext>
            </a:extLst>
          </p:cNvPr>
          <p:cNvSpPr txBox="1"/>
          <p:nvPr/>
        </p:nvSpPr>
        <p:spPr>
          <a:xfrm>
            <a:off x="4901289" y="4127763"/>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D31841</a:t>
            </a:r>
          </a:p>
        </p:txBody>
      </p:sp>
      <p:sp>
        <p:nvSpPr>
          <p:cNvPr id="52" name="Ellipse 51">
            <a:extLst>
              <a:ext uri="{FF2B5EF4-FFF2-40B4-BE49-F238E27FC236}">
                <a16:creationId xmlns:a16="http://schemas.microsoft.com/office/drawing/2014/main" id="{E06EBCA1-4969-3D4A-0DCD-6A057637A6CA}"/>
              </a:ext>
            </a:extLst>
          </p:cNvPr>
          <p:cNvSpPr/>
          <p:nvPr/>
        </p:nvSpPr>
        <p:spPr>
          <a:xfrm>
            <a:off x="5544279" y="3700055"/>
            <a:ext cx="110510" cy="10816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4" name="TextBox 173">
            <a:extLst>
              <a:ext uri="{FF2B5EF4-FFF2-40B4-BE49-F238E27FC236}">
                <a16:creationId xmlns:a16="http://schemas.microsoft.com/office/drawing/2014/main" id="{632D68D8-C14D-8DD1-B4A3-A3CFC3B9E4DC}"/>
              </a:ext>
            </a:extLst>
          </p:cNvPr>
          <p:cNvSpPr txBox="1"/>
          <p:nvPr/>
        </p:nvSpPr>
        <p:spPr>
          <a:xfrm>
            <a:off x="5988268" y="3884210"/>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D31888</a:t>
            </a:r>
          </a:p>
        </p:txBody>
      </p:sp>
      <p:sp>
        <p:nvSpPr>
          <p:cNvPr id="61" name="Ellipse 60">
            <a:extLst>
              <a:ext uri="{FF2B5EF4-FFF2-40B4-BE49-F238E27FC236}">
                <a16:creationId xmlns:a16="http://schemas.microsoft.com/office/drawing/2014/main" id="{EB63B417-36CB-6C56-B3E1-138D9CD54723}"/>
              </a:ext>
            </a:extLst>
          </p:cNvPr>
          <p:cNvSpPr/>
          <p:nvPr/>
        </p:nvSpPr>
        <p:spPr>
          <a:xfrm>
            <a:off x="4524839" y="2081588"/>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0" name="TextBox 173">
            <a:extLst>
              <a:ext uri="{FF2B5EF4-FFF2-40B4-BE49-F238E27FC236}">
                <a16:creationId xmlns:a16="http://schemas.microsoft.com/office/drawing/2014/main" id="{09C0AAEF-A612-5633-5B43-14844DB2F3D5}"/>
              </a:ext>
            </a:extLst>
          </p:cNvPr>
          <p:cNvSpPr txBox="1"/>
          <p:nvPr/>
        </p:nvSpPr>
        <p:spPr>
          <a:xfrm>
            <a:off x="5132329" y="2300719"/>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D31892</a:t>
            </a:r>
          </a:p>
        </p:txBody>
      </p:sp>
      <p:sp>
        <p:nvSpPr>
          <p:cNvPr id="50" name="Rechteck 49">
            <a:extLst>
              <a:ext uri="{FF2B5EF4-FFF2-40B4-BE49-F238E27FC236}">
                <a16:creationId xmlns:a16="http://schemas.microsoft.com/office/drawing/2014/main" id="{24757204-5097-4775-1EE3-163B101FDADD}"/>
              </a:ext>
            </a:extLst>
          </p:cNvPr>
          <p:cNvSpPr/>
          <p:nvPr/>
        </p:nvSpPr>
        <p:spPr>
          <a:xfrm>
            <a:off x="547056" y="5265582"/>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NOUVEAU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EXISTANT</a:t>
            </a:r>
          </a:p>
        </p:txBody>
      </p:sp>
      <p:sp>
        <p:nvSpPr>
          <p:cNvPr id="55" name="Ellipse 54">
            <a:extLst>
              <a:ext uri="{FF2B5EF4-FFF2-40B4-BE49-F238E27FC236}">
                <a16:creationId xmlns:a16="http://schemas.microsoft.com/office/drawing/2014/main" id="{998BC46B-D275-DED7-9E7F-5BB662195552}"/>
              </a:ext>
            </a:extLst>
          </p:cNvPr>
          <p:cNvSpPr/>
          <p:nvPr/>
        </p:nvSpPr>
        <p:spPr>
          <a:xfrm>
            <a:off x="2970786" y="5623636"/>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2" name="Ellipse 61">
            <a:extLst>
              <a:ext uri="{FF2B5EF4-FFF2-40B4-BE49-F238E27FC236}">
                <a16:creationId xmlns:a16="http://schemas.microsoft.com/office/drawing/2014/main" id="{E941CA1A-9771-5D34-9843-97CE7306FF7F}"/>
              </a:ext>
            </a:extLst>
          </p:cNvPr>
          <p:cNvSpPr/>
          <p:nvPr/>
        </p:nvSpPr>
        <p:spPr>
          <a:xfrm>
            <a:off x="2970786" y="536047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63" name="Rechteck 62">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VUE </a:t>
            </a:r>
          </a:p>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D'ENSEMBLE</a:t>
            </a:r>
          </a:p>
        </p:txBody>
      </p:sp>
    </p:spTree>
    <p:extLst>
      <p:ext uri="{BB962C8B-B14F-4D97-AF65-F5344CB8AC3E}">
        <p14:creationId xmlns:p14="http://schemas.microsoft.com/office/powerpoint/2010/main" val="3679895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1E02D-946E-F1CB-7207-59F955152EF1}"/>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67B82913-C5AD-3074-FADA-203D80505B62}"/>
              </a:ext>
            </a:extLst>
          </p:cNvPr>
          <p:cNvSpPr>
            <a:spLocks noGrp="1"/>
          </p:cNvSpPr>
          <p:nvPr>
            <p:ph type="body" sz="quarter" idx="11"/>
          </p:nvPr>
        </p:nvSpPr>
        <p:spPr/>
        <p:txBody>
          <a:bodyPr/>
          <a:lstStyle/>
          <a:p>
            <a:pPr marL="0" lvl="1" indent="0">
              <a:buNone/>
            </a:pPr>
            <a:r>
              <a:rPr lang="fr-FR" dirty="0"/>
              <a:t>Certains environnements exigent que votre ordinateur portable, votre moniteur ou d'autres appareils externes soient protégés contre le vol. Les serrures de sécurité permettent d'éviter le vol rapide de ces appareils.</a:t>
            </a:r>
            <a:endParaRPr lang="de-DE" dirty="0"/>
          </a:p>
        </p:txBody>
      </p:sp>
      <p:sp>
        <p:nvSpPr>
          <p:cNvPr id="4" name="Textfeld 3">
            <a:extLst>
              <a:ext uri="{FF2B5EF4-FFF2-40B4-BE49-F238E27FC236}">
                <a16:creationId xmlns:a16="http://schemas.microsoft.com/office/drawing/2014/main" id="{2AD739CC-E9FF-7E67-4392-05D93E99007D}"/>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VERROUILLES</a:t>
            </a:r>
          </a:p>
        </p:txBody>
      </p:sp>
      <p:pic>
        <p:nvPicPr>
          <p:cNvPr id="2052" name="Picture 4" descr="Computer Security In Co-Working Spaces - Agile IT">
            <a:extLst>
              <a:ext uri="{FF2B5EF4-FFF2-40B4-BE49-F238E27FC236}">
                <a16:creationId xmlns:a16="http://schemas.microsoft.com/office/drawing/2014/main" id="{575F4C96-69FD-0CE8-F25C-CC34495F40B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591944" y="2780928"/>
            <a:ext cx="5608377" cy="374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072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08F6-FDBE-8777-2867-C9ECAB65ACE4}"/>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4D5BD823-C762-E83E-0ED9-A55D42AF2915}"/>
              </a:ext>
            </a:extLst>
          </p:cNvPr>
          <p:cNvSpPr/>
          <p:nvPr/>
        </p:nvSpPr>
        <p:spPr>
          <a:xfrm>
            <a:off x="528147" y="3378151"/>
            <a:ext cx="5511563"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lvl="1" indent="-171450">
              <a:lnSpc>
                <a:spcPts val="2440"/>
              </a:lnSpc>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D32050 : serrure à combinaison </a:t>
            </a:r>
            <a:r>
              <a:rPr lang="fr-FR" sz="1600" spc="50" dirty="0" err="1">
                <a:solidFill>
                  <a:schemeClr val="tx1">
                    <a:lumMod val="75000"/>
                    <a:lumOff val="25000"/>
                  </a:schemeClr>
                </a:solidFill>
                <a:latin typeface="Futura PT Light" panose="020B0402020204020303" pitchFamily="34" charset="0"/>
                <a:ea typeface="Roboto Condensed" panose="02000000000000000000" pitchFamily="2" charset="0"/>
              </a:rPr>
              <a:t>réinitialisable</a:t>
            </a: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 à 4 chiffres</a:t>
            </a:r>
          </a:p>
          <a:p>
            <a:pPr marL="171450" lvl="1" indent="-171450">
              <a:lnSpc>
                <a:spcPts val="2440"/>
              </a:lnSpc>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D32068 : serrure à clé3 têtes de serrure interchangeables pour une utilisation universelle</a:t>
            </a:r>
          </a:p>
          <a:p>
            <a:pPr marL="171450" lvl="1" indent="-171450">
              <a:lnSpc>
                <a:spcPts val="2440"/>
              </a:lnSpc>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Câble en acier de 300 x 4,4 mm</a:t>
            </a:r>
          </a:p>
          <a:p>
            <a:pPr marL="171450" lvl="1" indent="-171450">
              <a:lnSpc>
                <a:spcPts val="2440"/>
              </a:lnSpc>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Parfait pour être ajouté à une serrure existante et pour sécuriser des appareils supplémentaires, par exemple des écrans ou des imprimantes</a:t>
            </a:r>
            <a:endParaRPr lang="de-DE" sz="1200" dirty="0">
              <a:solidFill>
                <a:srgbClr val="818387"/>
              </a:solidFill>
              <a:latin typeface="Futura PT Light" panose="020B0402020204020303" pitchFamily="34" charset="0"/>
              <a:cs typeface="Futura Medium" panose="020B0602020204020303"/>
            </a:endParaRPr>
          </a:p>
        </p:txBody>
      </p:sp>
      <p:sp>
        <p:nvSpPr>
          <p:cNvPr id="16" name="Rechteck 15">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D32050/D32068</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1754326"/>
          </a:xfrm>
          <a:prstGeom prst="rect">
            <a:avLst/>
          </a:prstGeom>
          <a:noFill/>
        </p:spPr>
        <p:txBody>
          <a:bodyPr wrap="square" rtlCol="0">
            <a:spAutoFit/>
          </a:bodyPr>
          <a:lstStyle/>
          <a:p>
            <a:pPr>
              <a:lnSpc>
                <a:spcPct val="90000"/>
              </a:lnSpc>
              <a:spcBef>
                <a:spcPts val="1000"/>
              </a:spcBef>
            </a:pPr>
            <a:r>
              <a:rPr lang="fr-FR" sz="3600" dirty="0">
                <a:solidFill>
                  <a:srgbClr val="3D3D3D"/>
                </a:solidFill>
                <a:latin typeface="Futura PT Demi" panose="020B0502020204020303" pitchFamily="34" charset="77"/>
              </a:rPr>
              <a:t>CÂBLE DE SÉCURITÉ UNIVERSEL MINI</a:t>
            </a:r>
          </a:p>
          <a:p>
            <a:pPr>
              <a:lnSpc>
                <a:spcPct val="90000"/>
              </a:lnSpc>
              <a:spcBef>
                <a:spcPts val="1000"/>
              </a:spcBef>
            </a:pPr>
            <a:br>
              <a:rPr lang="fr-FR" sz="3600" dirty="0">
                <a:solidFill>
                  <a:srgbClr val="3D3D3D"/>
                </a:solidFill>
                <a:latin typeface="Futura PT Demi" panose="020B0502020204020303" pitchFamily="34" charset="77"/>
              </a:rPr>
            </a:br>
            <a:endParaRPr lang="de-DE" sz="3600" dirty="0">
              <a:solidFill>
                <a:srgbClr val="3D3D3D"/>
              </a:solidFill>
              <a:latin typeface="Futura PT Demi" panose="020B0502020204020303" pitchFamily="34" charset="77"/>
            </a:endParaRPr>
          </a:p>
        </p:txBody>
      </p:sp>
      <p:pic>
        <p:nvPicPr>
          <p:cNvPr id="2" name="Picture 2">
            <a:extLst>
              <a:ext uri="{FF2B5EF4-FFF2-40B4-BE49-F238E27FC236}">
                <a16:creationId xmlns:a16="http://schemas.microsoft.com/office/drawing/2014/main" id="{D2A489B2-DF4E-92C2-778E-4644BDAFB26F}"/>
              </a:ext>
            </a:extLst>
          </p:cNvPr>
          <p:cNvPicPr>
            <a:picLocks noChangeAspect="1" noChangeArrowheads="1"/>
          </p:cNvPicPr>
          <p:nvPr/>
        </p:nvPicPr>
        <p:blipFill rotWithShape="1">
          <a:blip r:embed="rId3" cstate="screen">
            <a:grayscl/>
            <a:extLst>
              <a:ext uri="{28A0092B-C50C-407E-A947-70E740481C1C}">
                <a14:useLocalDpi xmlns:a14="http://schemas.microsoft.com/office/drawing/2010/main"/>
              </a:ext>
            </a:extLst>
          </a:blip>
          <a:srcRect/>
          <a:stretch/>
        </p:blipFill>
        <p:spPr bwMode="auto">
          <a:xfrm>
            <a:off x="6852084" y="2469143"/>
            <a:ext cx="1974240" cy="16611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L6006 3-in-1 Universal Security Keyed Lock">
            <a:extLst>
              <a:ext uri="{FF2B5EF4-FFF2-40B4-BE49-F238E27FC236}">
                <a16:creationId xmlns:a16="http://schemas.microsoft.com/office/drawing/2014/main" id="{F033ADE4-60EB-ECE9-FF65-FFE6F7B7F316}"/>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a:stretch/>
        </p:blipFill>
        <p:spPr bwMode="auto">
          <a:xfrm>
            <a:off x="9012324" y="2620022"/>
            <a:ext cx="1925749" cy="14648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aptop Lock Combination Universal Mini">
            <a:extLst>
              <a:ext uri="{FF2B5EF4-FFF2-40B4-BE49-F238E27FC236}">
                <a16:creationId xmlns:a16="http://schemas.microsoft.com/office/drawing/2014/main" id="{106FD396-285F-1CEB-121E-3EC13A262E07}"/>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53597" y="3248980"/>
            <a:ext cx="4284476" cy="428447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561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FF09-3481-4A1E-8CE2-6612001C7BAF}"/>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24757204-5097-4775-1EE3-163B101FDADD}"/>
              </a:ext>
            </a:extLst>
          </p:cNvPr>
          <p:cNvSpPr/>
          <p:nvPr/>
        </p:nvSpPr>
        <p:spPr>
          <a:xfrm>
            <a:off x="547056" y="2875136"/>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D32052</a:t>
            </a:r>
          </a:p>
        </p:txBody>
      </p:sp>
      <p:sp>
        <p:nvSpPr>
          <p:cNvPr id="12" name="Rechteck 11">
            <a:extLst>
              <a:ext uri="{FF2B5EF4-FFF2-40B4-BE49-F238E27FC236}">
                <a16:creationId xmlns:a16="http://schemas.microsoft.com/office/drawing/2014/main" id="{FF18875D-28D5-AC4B-9577-F5601B78FC3A}"/>
              </a:ext>
            </a:extLst>
          </p:cNvPr>
          <p:cNvSpPr/>
          <p:nvPr/>
        </p:nvSpPr>
        <p:spPr>
          <a:xfrm>
            <a:off x="407368" y="1772816"/>
            <a:ext cx="11161240" cy="1094530"/>
          </a:xfrm>
          <a:prstGeom prst="rect">
            <a:avLst/>
          </a:prstGeom>
          <a:noFill/>
        </p:spPr>
        <p:txBody>
          <a:bodyPr wrap="square" rtlCol="0">
            <a:spAutoFit/>
          </a:bodyPr>
          <a:lstStyle/>
          <a:p>
            <a:pPr>
              <a:lnSpc>
                <a:spcPct val="90000"/>
              </a:lnSpc>
              <a:spcBef>
                <a:spcPts val="1000"/>
              </a:spcBef>
            </a:pPr>
            <a:r>
              <a:rPr lang="fr-FR" sz="3600" dirty="0">
                <a:solidFill>
                  <a:srgbClr val="3D3D3D"/>
                </a:solidFill>
                <a:latin typeface="Futura PT Demi" panose="020B0502020204020303" pitchFamily="34" charset="77"/>
              </a:rPr>
              <a:t>CÂBLE DE SÉCURITÉ ORDINATEUR ANCHOR PLATE POUR T-LOCK</a:t>
            </a:r>
          </a:p>
        </p:txBody>
      </p:sp>
      <p:sp>
        <p:nvSpPr>
          <p:cNvPr id="15" name="Rechteck 45">
            <a:extLst>
              <a:ext uri="{FF2B5EF4-FFF2-40B4-BE49-F238E27FC236}">
                <a16:creationId xmlns:a16="http://schemas.microsoft.com/office/drawing/2014/main" id="{4D5BD823-C762-E83E-0ED9-A55D42AF2915}"/>
              </a:ext>
            </a:extLst>
          </p:cNvPr>
          <p:cNvSpPr/>
          <p:nvPr/>
        </p:nvSpPr>
        <p:spPr>
          <a:xfrm>
            <a:off x="528147" y="3963186"/>
            <a:ext cx="5207813"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Permet d'ajouter un verrou de sécurité aux appareils dépourvus de fente</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Ruban adhésif 3M inclus, se colle sur toutes les surfaces planes et lisses</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Grande résistance à la traction (jusqu'à une force de 60 kg)</a:t>
            </a:r>
            <a:endParaRPr lang="de-DE" sz="1200" dirty="0">
              <a:solidFill>
                <a:srgbClr val="818387"/>
              </a:solidFill>
              <a:latin typeface="Futura PT Light" panose="020B0402020204020303" pitchFamily="34" charset="0"/>
              <a:cs typeface="Futura Medium" panose="020B0602020204020303"/>
            </a:endParaRPr>
          </a:p>
        </p:txBody>
      </p:sp>
      <p:pic>
        <p:nvPicPr>
          <p:cNvPr id="2" name="Picture 2">
            <a:extLst>
              <a:ext uri="{FF2B5EF4-FFF2-40B4-BE49-F238E27FC236}">
                <a16:creationId xmlns:a16="http://schemas.microsoft.com/office/drawing/2014/main" id="{335CB214-D469-AFD3-632E-984906380298}"/>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616280" y="3485579"/>
            <a:ext cx="2877503" cy="21895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aptop Lock Anchor Plate for T-Lock">
            <a:extLst>
              <a:ext uri="{FF2B5EF4-FFF2-40B4-BE49-F238E27FC236}">
                <a16:creationId xmlns:a16="http://schemas.microsoft.com/office/drawing/2014/main" id="{31264461-B344-73D0-BC17-B6C852B2CB07}"/>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517408" y="2348880"/>
            <a:ext cx="3924436" cy="3924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257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7DCEE-DF92-085B-D113-47E15289F664}"/>
            </a:ext>
          </a:extLst>
        </p:cNvPr>
        <p:cNvGrpSpPr/>
        <p:nvPr/>
      </p:nvGrpSpPr>
      <p:grpSpPr>
        <a:xfrm>
          <a:off x="0" y="0"/>
          <a:ext cx="0" cy="0"/>
          <a:chOff x="0" y="0"/>
          <a:chExt cx="0" cy="0"/>
        </a:xfrm>
      </p:grpSpPr>
      <p:pic>
        <p:nvPicPr>
          <p:cNvPr id="4098" name="Picture 2" descr="RL0811 Security Anchor Base Plate">
            <a:extLst>
              <a:ext uri="{FF2B5EF4-FFF2-40B4-BE49-F238E27FC236}">
                <a16:creationId xmlns:a16="http://schemas.microsoft.com/office/drawing/2014/main" id="{F87B97BB-2AFF-75E7-6710-7EF9A207634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31736" y="4225395"/>
            <a:ext cx="3474386" cy="195991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L0811 Security Anchor Base Plate">
            <a:extLst>
              <a:ext uri="{FF2B5EF4-FFF2-40B4-BE49-F238E27FC236}">
                <a16:creationId xmlns:a16="http://schemas.microsoft.com/office/drawing/2014/main" id="{DF6129F1-558A-9FDC-ED32-73FAF97C971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096000" y="2688344"/>
            <a:ext cx="2124236" cy="13566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L0811 Security Anchor Base Plate">
            <a:extLst>
              <a:ext uri="{FF2B5EF4-FFF2-40B4-BE49-F238E27FC236}">
                <a16:creationId xmlns:a16="http://schemas.microsoft.com/office/drawing/2014/main" id="{4C33AF01-5982-DC25-AFFC-BCED6BEBC0F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768408" y="2199491"/>
            <a:ext cx="1394565" cy="2497189"/>
          </a:xfrm>
          <a:prstGeom prst="rect">
            <a:avLst/>
          </a:prstGeom>
          <a:noFill/>
          <a:extLst>
            <a:ext uri="{909E8E84-426E-40DD-AFC4-6F175D3DCCD1}">
              <a14:hiddenFill xmlns:a14="http://schemas.microsoft.com/office/drawing/2010/main">
                <a:solidFill>
                  <a:srgbClr val="FFFFFF"/>
                </a:solidFill>
              </a14:hiddenFill>
            </a:ext>
          </a:extLst>
        </p:spPr>
      </p:pic>
      <p:sp>
        <p:nvSpPr>
          <p:cNvPr id="13" name="Rechteck 12">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D32053</a:t>
            </a:r>
          </a:p>
        </p:txBody>
      </p:sp>
      <p:sp>
        <p:nvSpPr>
          <p:cNvPr id="14" name="Rechteck 1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fr-FR" sz="3600" dirty="0">
                <a:solidFill>
                  <a:schemeClr val="tx1">
                    <a:lumMod val="75000"/>
                    <a:lumOff val="25000"/>
                  </a:schemeClr>
                </a:solidFill>
                <a:latin typeface="Futura PT Demi" panose="020B0702020204020303" pitchFamily="34" charset="0"/>
                <a:cs typeface="Futura Medium" panose="020B0602020204020303" pitchFamily="34" charset="-79"/>
              </a:rPr>
              <a:t>CÂBLE DE SÉCURITÉ ORDINATEUR BASE PLATE</a:t>
            </a:r>
          </a:p>
        </p:txBody>
      </p:sp>
      <p:sp>
        <p:nvSpPr>
          <p:cNvPr id="15" name="Rechteck 45">
            <a:extLst>
              <a:ext uri="{FF2B5EF4-FFF2-40B4-BE49-F238E27FC236}">
                <a16:creationId xmlns:a16="http://schemas.microsoft.com/office/drawing/2014/main" id="{4D5BD823-C762-E83E-0ED9-A55D42AF2915}"/>
              </a:ext>
            </a:extLst>
          </p:cNvPr>
          <p:cNvSpPr/>
          <p:nvPr/>
        </p:nvSpPr>
        <p:spPr>
          <a:xfrm>
            <a:off x="528147" y="3378151"/>
            <a:ext cx="5132118"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Crée un point de verrouillage fixe pour les serrures de sécurité</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Ruban adhésif 3M inclus, se colle sur toutes les surfaces planes et lisses</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Peut également être fixé à l'aide de vis (incluses) pour une résistance supplémentaire</a:t>
            </a:r>
          </a:p>
          <a:p>
            <a:pPr marL="171450" indent="-171450">
              <a:spcAft>
                <a:spcPts val="600"/>
              </a:spcAft>
              <a:buClr>
                <a:srgbClr val="818387"/>
              </a:buClr>
              <a:buFont typeface="Arial" panose="020B0604020202020204" pitchFamily="34" charset="0"/>
              <a:buChar char="•"/>
            </a:pPr>
            <a:r>
              <a:rPr lang="fr-FR" sz="1600" spc="50" dirty="0">
                <a:solidFill>
                  <a:schemeClr val="tx1">
                    <a:lumMod val="75000"/>
                    <a:lumOff val="25000"/>
                  </a:schemeClr>
                </a:solidFill>
                <a:latin typeface="Futura PT Light" panose="020B0402020204020303" pitchFamily="34" charset="0"/>
                <a:ea typeface="Roboto Condensed" panose="02000000000000000000" pitchFamily="2" charset="0"/>
              </a:rPr>
              <a:t>Résistance élevée à la traction (jusqu'à une force de 75 kg)</a:t>
            </a:r>
            <a:endParaRPr lang="de-DE" sz="16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1134034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819636" y="2600908"/>
            <a:ext cx="6086626" cy="769441"/>
          </a:xfrm>
          <a:prstGeom prst="rect">
            <a:avLst/>
          </a:prstGeom>
          <a:noFill/>
        </p:spPr>
        <p:txBody>
          <a:bodyPr wrap="square" rtlCol="0">
            <a:spAutoFit/>
          </a:bodyPr>
          <a:lstStyle/>
          <a:p>
            <a:pPr algn="ctr"/>
            <a:r>
              <a:rPr lang="de-DE" sz="4400" b="1" dirty="0">
                <a:solidFill>
                  <a:srgbClr val="3D3D3D"/>
                </a:solidFill>
                <a:latin typeface="Futura PT Demi"/>
                <a:cs typeface="Futura Medium" panose="020B0602020204020303" pitchFamily="34" charset="-79"/>
              </a:rPr>
              <a:t>À VOTRE SERVICE</a:t>
            </a:r>
          </a:p>
        </p:txBody>
      </p:sp>
      <p:sp>
        <p:nvSpPr>
          <p:cNvPr id="3" name="Textfeld 2">
            <a:extLst>
              <a:ext uri="{FF2B5EF4-FFF2-40B4-BE49-F238E27FC236}">
                <a16:creationId xmlns:a16="http://schemas.microsoft.com/office/drawing/2014/main" id="{F67B2B7D-08E2-E179-FD13-E0A457ADE6F7}"/>
              </a:ext>
            </a:extLst>
          </p:cNvPr>
          <p:cNvSpPr txBox="1"/>
          <p:nvPr/>
        </p:nvSpPr>
        <p:spPr>
          <a:xfrm>
            <a:off x="3324667" y="3284984"/>
            <a:ext cx="5076564" cy="338554"/>
          </a:xfrm>
          <a:prstGeom prst="rect">
            <a:avLst/>
          </a:prstGeom>
          <a:noFill/>
        </p:spPr>
        <p:txBody>
          <a:bodyPr wrap="square" rtlCol="0">
            <a:spAutoFit/>
          </a:bodyPr>
          <a:lstStyle/>
          <a:p>
            <a:pPr algn="ctr"/>
            <a:r>
              <a:rPr lang="de-DE" sz="1600" spc="200" dirty="0">
                <a:solidFill>
                  <a:srgbClr val="3D3D3D"/>
                </a:solidFill>
                <a:latin typeface="Futura PT Book" panose="020B0502020204020303" pitchFamily="34" charset="77"/>
                <a:cs typeface="Futura Medium" panose="020B0602020204020303" pitchFamily="34" charset="-79"/>
              </a:rPr>
              <a:t>MERCI DE VOTRE ATTENTION</a:t>
            </a: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071666" y="5157192"/>
            <a:ext cx="6408938" cy="1342792"/>
            <a:chOff x="1240861" y="2005491"/>
            <a:chExt cx="6408938" cy="1342792"/>
          </a:xfrm>
        </p:grpSpPr>
        <p:sp>
          <p:nvSpPr>
            <p:cNvPr id="5" name="Rechteck 4">
              <a:extLst>
                <a:ext uri="{FF2B5EF4-FFF2-40B4-BE49-F238E27FC236}">
                  <a16:creationId xmlns:a16="http://schemas.microsoft.com/office/drawing/2014/main" id="{AD370C74-786F-DE75-83BF-1E01E727810E}"/>
                </a:ext>
              </a:extLst>
            </p:cNvPr>
            <p:cNvSpPr/>
            <p:nvPr/>
          </p:nvSpPr>
          <p:spPr>
            <a:xfrm>
              <a:off x="1240861" y="2024844"/>
              <a:ext cx="2730904" cy="1323439"/>
            </a:xfrm>
            <a:prstGeom prst="rect">
              <a:avLst/>
            </a:prstGeom>
          </p:spPr>
          <p:txBody>
            <a:bodyPr wrap="square">
              <a:spAutoFit/>
            </a:bodyPr>
            <a:lstStyle/>
            <a:p>
              <a:pPr algn="r"/>
              <a:r>
                <a:rPr lang="de-CH" sz="1600" b="1" spc="50" dirty="0">
                  <a:solidFill>
                    <a:schemeClr val="tx1">
                      <a:lumMod val="75000"/>
                      <a:lumOff val="25000"/>
                    </a:schemeClr>
                  </a:solidFill>
                  <a:latin typeface="Futura PT Demi" panose="020B0502020204020303" pitchFamily="34" charset="77"/>
                </a:rPr>
                <a:t>DICOTA SWITZERLAND AG </a:t>
              </a:r>
            </a:p>
            <a:p>
              <a:pPr algn="r"/>
              <a:r>
                <a:rPr lang="de-CH" sz="1600" spc="50" dirty="0">
                  <a:solidFill>
                    <a:schemeClr val="tx1">
                      <a:lumMod val="50000"/>
                      <a:lumOff val="50000"/>
                    </a:schemeClr>
                  </a:solidFill>
                  <a:latin typeface="Futura PT Light" panose="020B0402020204020303" pitchFamily="34" charset="77"/>
                </a:rPr>
                <a:t>Churerstrasse 20 </a:t>
              </a:r>
            </a:p>
            <a:p>
              <a:pPr algn="r"/>
              <a:r>
                <a:rPr lang="de-CH" sz="1600" spc="50" dirty="0">
                  <a:solidFill>
                    <a:schemeClr val="tx1">
                      <a:lumMod val="50000"/>
                      <a:lumOff val="50000"/>
                    </a:schemeClr>
                  </a:solidFill>
                  <a:latin typeface="Futura PT Light" panose="020B0402020204020303" pitchFamily="34" charset="77"/>
                </a:rPr>
                <a:t>CH-8808 Pfäffikon SZ </a:t>
              </a:r>
            </a:p>
            <a:p>
              <a:pPr algn="r"/>
              <a:endParaRPr lang="de-CH" sz="1600" spc="50" dirty="0">
                <a:solidFill>
                  <a:schemeClr val="tx1">
                    <a:lumMod val="50000"/>
                    <a:lumOff val="50000"/>
                  </a:schemeClr>
                </a:solidFill>
                <a:latin typeface="Futura PT Book" panose="020B0502020204020303" pitchFamily="34" charset="77"/>
              </a:endParaRPr>
            </a:p>
            <a:p>
              <a:pPr algn="r"/>
              <a:endParaRPr lang="de-CH" sz="1600" spc="50" dirty="0">
                <a:solidFill>
                  <a:schemeClr val="tx1">
                    <a:lumMod val="50000"/>
                    <a:lumOff val="50000"/>
                  </a:schemeClr>
                </a:solidFill>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247727" y="2005491"/>
              <a:ext cx="3402072" cy="1102866"/>
            </a:xfrm>
            <a:prstGeom prst="rect">
              <a:avLst/>
            </a:prstGeom>
          </p:spPr>
          <p:txBody>
            <a:bodyPr wrap="square">
              <a:spAutoFit/>
            </a:bodyPr>
            <a:lstStyle/>
            <a:p>
              <a:pPr>
                <a:spcBef>
                  <a:spcPts val="100"/>
                </a:spcBef>
              </a:pPr>
              <a:r>
                <a:rPr lang="de-CH" sz="1600" spc="50">
                  <a:solidFill>
                    <a:schemeClr val="tx1">
                      <a:lumMod val="50000"/>
                      <a:lumOff val="50000"/>
                    </a:schemeClr>
                  </a:solidFill>
                  <a:latin typeface="Futura PT Light" panose="020B0402020204020303" pitchFamily="34" charset="77"/>
                </a:rPr>
                <a:t>Phone </a:t>
              </a:r>
              <a:r>
                <a:rPr lang="de-CH" sz="1600" spc="50" dirty="0">
                  <a:solidFill>
                    <a:schemeClr val="tx1">
                      <a:lumMod val="50000"/>
                      <a:lumOff val="50000"/>
                    </a:schemeClr>
                  </a:solidFill>
                  <a:latin typeface="Futura PT Light" panose="020B0402020204020303" pitchFamily="34" charset="77"/>
                </a:rPr>
                <a:t>+41 55 416 50 30 </a:t>
              </a:r>
            </a:p>
            <a:p>
              <a:pPr>
                <a:spcBef>
                  <a:spcPts val="100"/>
                </a:spcBef>
              </a:pPr>
              <a:r>
                <a:rPr lang="de-CH" sz="1600" spc="50" dirty="0">
                  <a:solidFill>
                    <a:schemeClr val="tx1">
                      <a:lumMod val="50000"/>
                      <a:lumOff val="50000"/>
                    </a:schemeClr>
                  </a:solidFill>
                  <a:latin typeface="Futura PT Light" panose="020B0402020204020303" pitchFamily="34" charset="77"/>
                </a:rPr>
                <a:t>Fax +41 55 416 50 39 </a:t>
              </a:r>
            </a:p>
            <a:p>
              <a:r>
                <a:rPr lang="de-CH" sz="1600" spc="50" dirty="0" err="1">
                  <a:solidFill>
                    <a:schemeClr val="tx1">
                      <a:lumMod val="50000"/>
                      <a:lumOff val="50000"/>
                    </a:schemeClr>
                  </a:solidFill>
                  <a:latin typeface="Futura PT Light" panose="020B0402020204020303" pitchFamily="34" charset="77"/>
                </a:rPr>
                <a:t>www.dicota.com</a:t>
              </a:r>
              <a:endParaRPr lang="de-CH" sz="1600" spc="50" dirty="0">
                <a:solidFill>
                  <a:schemeClr val="tx1">
                    <a:lumMod val="50000"/>
                    <a:lumOff val="50000"/>
                  </a:schemeClr>
                </a:solidFill>
                <a:latin typeface="Futura PT Light" panose="020B0402020204020303" pitchFamily="34" charset="77"/>
              </a:endParaRPr>
            </a:p>
            <a:p>
              <a:endParaRPr lang="de-CH" sz="1600" spc="50" dirty="0">
                <a:solidFill>
                  <a:schemeClr val="tx1">
                    <a:lumMod val="50000"/>
                    <a:lumOff val="50000"/>
                  </a:schemeClr>
                </a:solidFill>
                <a:latin typeface="Futura PT Light" panose="020B04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2063333"/>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07201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2463</Words>
  <Application>Microsoft Macintosh PowerPoint</Application>
  <PresentationFormat>Breitbild</PresentationFormat>
  <Paragraphs>411</Paragraphs>
  <Slides>42</Slides>
  <Notes>34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42</vt:i4>
      </vt:variant>
    </vt:vector>
  </HeadingPairs>
  <TitlesOfParts>
    <vt:vector size="49" baseType="lpstr">
      <vt:lpstr>Futura PT Demi</vt:lpstr>
      <vt:lpstr>Futura PT Light</vt:lpstr>
      <vt:lpstr>Futura Std Light</vt:lpstr>
      <vt:lpstr>Futura Std Medium</vt:lpstr>
      <vt:lpstr>Futura PT Book</vt:lpstr>
      <vt:lpstr>Arial</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Marc Finsterlin</cp:lastModifiedBy>
  <cp:revision>495</cp:revision>
  <cp:lastPrinted>2019-01-28T12:28:31Z</cp:lastPrinted>
  <dcterms:created xsi:type="dcterms:W3CDTF">2018-11-19T09:34:55Z</dcterms:created>
  <dcterms:modified xsi:type="dcterms:W3CDTF">2026-07-03T06:58:27Z</dcterms:modified>
</cp:coreProperties>
</file>