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9" r:id="rId1"/>
  </p:sldMasterIdLst>
  <p:notesMasterIdLst>
    <p:notesMasterId r:id="rId44"/>
  </p:notesMasterIdLst>
  <p:sldIdLst>
    <p:sldId id="1831" r:id="rId2"/>
    <p:sldId id="1779" r:id="rId3"/>
    <p:sldId id="1766" r:id="rId4"/>
    <p:sldId id="340" r:id="rId5"/>
    <p:sldId id="1832" r:id="rId6"/>
    <p:sldId id="1833" r:id="rId7"/>
    <p:sldId id="1834" r:id="rId8"/>
    <p:sldId id="1835" r:id="rId9"/>
    <p:sldId id="1836" r:id="rId10"/>
    <p:sldId id="1837" r:id="rId11"/>
    <p:sldId id="1838" r:id="rId12"/>
    <p:sldId id="1839" r:id="rId13"/>
    <p:sldId id="1840" r:id="rId14"/>
    <p:sldId id="1841" r:id="rId15"/>
    <p:sldId id="1842" r:id="rId16"/>
    <p:sldId id="1843" r:id="rId17"/>
    <p:sldId id="1844" r:id="rId18"/>
    <p:sldId id="1845" r:id="rId19"/>
    <p:sldId id="1846" r:id="rId20"/>
    <p:sldId id="1847" r:id="rId21"/>
    <p:sldId id="1849" r:id="rId22"/>
    <p:sldId id="1850" r:id="rId23"/>
    <p:sldId id="1810" r:id="rId24"/>
    <p:sldId id="1811" r:id="rId25"/>
    <p:sldId id="1848" r:id="rId26"/>
    <p:sldId id="1813" r:id="rId27"/>
    <p:sldId id="1814" r:id="rId28"/>
    <p:sldId id="1851" r:id="rId29"/>
    <p:sldId id="1815" r:id="rId30"/>
    <p:sldId id="1816" r:id="rId31"/>
    <p:sldId id="1817" r:id="rId32"/>
    <p:sldId id="1852" r:id="rId33"/>
    <p:sldId id="1818" r:id="rId34"/>
    <p:sldId id="1853" r:id="rId35"/>
    <p:sldId id="1819" r:id="rId36"/>
    <p:sldId id="1820" r:id="rId37"/>
    <p:sldId id="1854" r:id="rId38"/>
    <p:sldId id="1821" r:id="rId39"/>
    <p:sldId id="1822" r:id="rId40"/>
    <p:sldId id="1823" r:id="rId41"/>
    <p:sldId id="1824" r:id="rId42"/>
    <p:sldId id="1793" r:id="rId43"/>
  </p:sldIdLst>
  <p:sldSz cx="12192000" cy="6858000"/>
  <p:notesSz cx="6797675" cy="9926638"/>
  <p:embeddedFontLst>
    <p:embeddedFont>
      <p:font typeface="Futura PT Book" panose="020B0502020204020303" pitchFamily="34" charset="77"/>
      <p:regular r:id="rId45"/>
      <p:italic r:id="rId46"/>
    </p:embeddedFont>
    <p:embeddedFont>
      <p:font typeface="Futura PT Demi" panose="020B0502020204020303" pitchFamily="34" charset="77"/>
      <p:regular r:id="rId47"/>
      <p:bold r:id="rId48"/>
      <p:italic r:id="rId49"/>
      <p:boldItalic r:id="rId50"/>
    </p:embeddedFont>
    <p:embeddedFont>
      <p:font typeface="Futura Std Light" panose="020B0602020204020303" pitchFamily="34" charset="-79"/>
      <p:regular r:id="rId51"/>
      <p:italic r:id="rId52"/>
    </p:embeddedFont>
    <p:embeddedFont>
      <p:font typeface="Futura Std Medium" panose="020B0602020204020303" pitchFamily="34" charset="-79"/>
      <p:regular r:id="rId53"/>
      <p:bold r:id="rId54"/>
      <p:italic r:id="rId55"/>
      <p:boldItalic r:id="rId56"/>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0086D6"/>
    <a:srgbClr val="FCEBD1"/>
    <a:srgbClr val="67635A"/>
    <a:srgbClr val="33AF38"/>
    <a:srgbClr val="00446A"/>
    <a:srgbClr val="7E7C7B"/>
    <a:srgbClr val="FFD200"/>
    <a:srgbClr val="969696"/>
    <a:srgbClr val="D1C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05" autoAdjust="0"/>
    <p:restoredTop sz="50000" autoAdjust="0"/>
  </p:normalViewPr>
  <p:slideViewPr>
    <p:cSldViewPr showGuides="1">
      <p:cViewPr varScale="1">
        <p:scale>
          <a:sx n="118" d="100"/>
          <a:sy n="118" d="100"/>
        </p:scale>
        <p:origin x="920" y="200"/>
      </p:cViewPr>
      <p:guideLst>
        <p:guide pos="325"/>
        <p:guide orient="horz" pos="2160"/>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Light" panose="020B04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Light" panose="020B0402020204020303" pitchFamily="34" charset="77"/>
              </a:defRPr>
            </a:lvl1pPr>
          </a:lstStyle>
          <a:p>
            <a:fld id="{04F5CCF0-A82B-474A-A488-E8C80F00CC75}" type="datetimeFigureOut">
              <a:rPr lang="es-ES_tradnl" smtClean="0"/>
              <a:pPr/>
              <a:t>3/7/26</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Light" panose="020B04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Light" panose="020B04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Light" panose="020B0402020204020303" pitchFamily="34" charset="77"/>
        <a:ea typeface="+mn-ea"/>
        <a:cs typeface="+mn-cs"/>
      </a:defRPr>
    </a:lvl1pPr>
    <a:lvl2pPr marL="457200" algn="l" defTabSz="914400" rtl="0" eaLnBrk="1" latinLnBrk="0" hangingPunct="1">
      <a:defRPr sz="1200" b="0" i="0" kern="1200">
        <a:solidFill>
          <a:schemeClr val="tx1"/>
        </a:solidFill>
        <a:latin typeface="Futura PT Light" panose="020B0402020204020303" pitchFamily="34" charset="77"/>
        <a:ea typeface="+mn-ea"/>
        <a:cs typeface="+mn-cs"/>
      </a:defRPr>
    </a:lvl2pPr>
    <a:lvl3pPr marL="914400" algn="l" defTabSz="914400" rtl="0" eaLnBrk="1" latinLnBrk="0" hangingPunct="1">
      <a:defRPr sz="1200" b="0" i="0" kern="1200">
        <a:solidFill>
          <a:schemeClr val="tx1"/>
        </a:solidFill>
        <a:latin typeface="Futura PT Light" panose="020B0402020204020303" pitchFamily="34" charset="77"/>
        <a:ea typeface="+mn-ea"/>
        <a:cs typeface="+mn-cs"/>
      </a:defRPr>
    </a:lvl3pPr>
    <a:lvl4pPr marL="1371600" algn="l" defTabSz="914400" rtl="0" eaLnBrk="1" latinLnBrk="0" hangingPunct="1">
      <a:defRPr sz="1200" b="0" i="0" kern="1200">
        <a:solidFill>
          <a:schemeClr val="tx1"/>
        </a:solidFill>
        <a:latin typeface="Futura PT Light" panose="020B0402020204020303" pitchFamily="34" charset="77"/>
        <a:ea typeface="+mn-ea"/>
        <a:cs typeface="+mn-cs"/>
      </a:defRPr>
    </a:lvl4pPr>
    <a:lvl5pPr marL="1828800" algn="l" defTabSz="914400" rtl="0" eaLnBrk="1" latinLnBrk="0" hangingPunct="1">
      <a:defRPr sz="1200" b="0" i="0" kern="1200">
        <a:solidFill>
          <a:schemeClr val="tx1"/>
        </a:solidFill>
        <a:latin typeface="Futura PT Light" panose="020B04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4</a:t>
            </a:fld>
            <a:endParaRPr lang="en-GB"/>
          </a:p>
        </p:txBody>
      </p:sp>
    </p:spTree>
    <p:extLst>
      <p:ext uri="{BB962C8B-B14F-4D97-AF65-F5344CB8AC3E}">
        <p14:creationId xmlns:p14="http://schemas.microsoft.com/office/powerpoint/2010/main" val="58581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5</a:t>
            </a:fld>
            <a:endParaRPr lang="en-GB"/>
          </a:p>
        </p:txBody>
      </p:sp>
    </p:spTree>
    <p:extLst>
      <p:ext uri="{BB962C8B-B14F-4D97-AF65-F5344CB8AC3E}">
        <p14:creationId xmlns:p14="http://schemas.microsoft.com/office/powerpoint/2010/main" val="165408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6</a:t>
            </a:fld>
            <a:endParaRPr lang="en-GB"/>
          </a:p>
        </p:txBody>
      </p:sp>
    </p:spTree>
    <p:extLst>
      <p:ext uri="{BB962C8B-B14F-4D97-AF65-F5344CB8AC3E}">
        <p14:creationId xmlns:p14="http://schemas.microsoft.com/office/powerpoint/2010/main" val="1812302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7</a:t>
            </a:fld>
            <a:endParaRPr lang="en-GB"/>
          </a:p>
        </p:txBody>
      </p:sp>
    </p:spTree>
    <p:extLst>
      <p:ext uri="{BB962C8B-B14F-4D97-AF65-F5344CB8AC3E}">
        <p14:creationId xmlns:p14="http://schemas.microsoft.com/office/powerpoint/2010/main" val="156631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8</a:t>
            </a:fld>
            <a:endParaRPr lang="en-GB"/>
          </a:p>
        </p:txBody>
      </p:sp>
    </p:spTree>
    <p:extLst>
      <p:ext uri="{BB962C8B-B14F-4D97-AF65-F5344CB8AC3E}">
        <p14:creationId xmlns:p14="http://schemas.microsoft.com/office/powerpoint/2010/main" val="84081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9</a:t>
            </a:fld>
            <a:endParaRPr lang="en-GB"/>
          </a:p>
        </p:txBody>
      </p:sp>
    </p:spTree>
    <p:extLst>
      <p:ext uri="{BB962C8B-B14F-4D97-AF65-F5344CB8AC3E}">
        <p14:creationId xmlns:p14="http://schemas.microsoft.com/office/powerpoint/2010/main" val="69621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10</a:t>
            </a:fld>
            <a:endParaRPr lang="en-GB"/>
          </a:p>
        </p:txBody>
      </p:sp>
    </p:spTree>
    <p:extLst>
      <p:ext uri="{BB962C8B-B14F-4D97-AF65-F5344CB8AC3E}">
        <p14:creationId xmlns:p14="http://schemas.microsoft.com/office/powerpoint/2010/main" val="341858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11</a:t>
            </a:fld>
            <a:endParaRPr lang="en-GB"/>
          </a:p>
        </p:txBody>
      </p:sp>
    </p:spTree>
    <p:extLst>
      <p:ext uri="{BB962C8B-B14F-4D97-AF65-F5344CB8AC3E}">
        <p14:creationId xmlns:p14="http://schemas.microsoft.com/office/powerpoint/2010/main" val="287342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12</a:t>
            </a:fld>
            <a:endParaRPr lang="en-GB"/>
          </a:p>
        </p:txBody>
      </p:sp>
    </p:spTree>
    <p:extLst>
      <p:ext uri="{BB962C8B-B14F-4D97-AF65-F5344CB8AC3E}">
        <p14:creationId xmlns:p14="http://schemas.microsoft.com/office/powerpoint/2010/main" val="234659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13</a:t>
            </a:fld>
            <a:endParaRPr lang="en-GB"/>
          </a:p>
        </p:txBody>
      </p:sp>
    </p:spTree>
    <p:extLst>
      <p:ext uri="{BB962C8B-B14F-4D97-AF65-F5344CB8AC3E}">
        <p14:creationId xmlns:p14="http://schemas.microsoft.com/office/powerpoint/2010/main" val="919098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14</a:t>
            </a:fld>
            <a:endParaRPr lang="en-GB"/>
          </a:p>
        </p:txBody>
      </p:sp>
    </p:spTree>
    <p:extLst>
      <p:ext uri="{BB962C8B-B14F-4D97-AF65-F5344CB8AC3E}">
        <p14:creationId xmlns:p14="http://schemas.microsoft.com/office/powerpoint/2010/main" val="985829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15</a:t>
            </a:fld>
            <a:endParaRPr lang="en-GB"/>
          </a:p>
        </p:txBody>
      </p:sp>
    </p:spTree>
    <p:extLst>
      <p:ext uri="{BB962C8B-B14F-4D97-AF65-F5344CB8AC3E}">
        <p14:creationId xmlns:p14="http://schemas.microsoft.com/office/powerpoint/2010/main" val="587256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16</a:t>
            </a:fld>
            <a:endParaRPr lang="en-GB"/>
          </a:p>
        </p:txBody>
      </p:sp>
    </p:spTree>
    <p:extLst>
      <p:ext uri="{BB962C8B-B14F-4D97-AF65-F5344CB8AC3E}">
        <p14:creationId xmlns:p14="http://schemas.microsoft.com/office/powerpoint/2010/main" val="1426880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17</a:t>
            </a:fld>
            <a:endParaRPr lang="en-GB"/>
          </a:p>
        </p:txBody>
      </p:sp>
    </p:spTree>
    <p:extLst>
      <p:ext uri="{BB962C8B-B14F-4D97-AF65-F5344CB8AC3E}">
        <p14:creationId xmlns:p14="http://schemas.microsoft.com/office/powerpoint/2010/main" val="4107854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18</a:t>
            </a:fld>
            <a:endParaRPr lang="en-GB"/>
          </a:p>
        </p:txBody>
      </p:sp>
    </p:spTree>
    <p:extLst>
      <p:ext uri="{BB962C8B-B14F-4D97-AF65-F5344CB8AC3E}">
        <p14:creationId xmlns:p14="http://schemas.microsoft.com/office/powerpoint/2010/main" val="1703642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19</a:t>
            </a:fld>
            <a:endParaRPr lang="en-GB"/>
          </a:p>
        </p:txBody>
      </p:sp>
    </p:spTree>
    <p:extLst>
      <p:ext uri="{BB962C8B-B14F-4D97-AF65-F5344CB8AC3E}">
        <p14:creationId xmlns:p14="http://schemas.microsoft.com/office/powerpoint/2010/main" val="2433559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20</a:t>
            </a:fld>
            <a:endParaRPr lang="en-GB"/>
          </a:p>
        </p:txBody>
      </p:sp>
    </p:spTree>
    <p:extLst>
      <p:ext uri="{BB962C8B-B14F-4D97-AF65-F5344CB8AC3E}">
        <p14:creationId xmlns:p14="http://schemas.microsoft.com/office/powerpoint/2010/main" val="851296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DEFDB-5170-39E3-7EA3-A3F1DC6508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1AF0D0C-2458-B1AE-783C-0E6AC04B1D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6EAD8D-C1E7-2506-FBA8-8497888E114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4257A34-A624-A065-8CC9-E225C9ADE4B1}"/>
              </a:ext>
            </a:extLst>
          </p:cNvPr>
          <p:cNvSpPr>
            <a:spLocks noGrp="1"/>
          </p:cNvSpPr>
          <p:nvPr>
            <p:ph type="sldNum" sz="quarter" idx="10"/>
          </p:nvPr>
        </p:nvSpPr>
        <p:spPr/>
        <p:txBody>
          <a:bodyPr/>
          <a:lstStyle/>
          <a:p>
            <a:fld id="{89550DB6-8EC8-4619-827B-A9796CF5592A}" type="slidenum">
              <a:rPr lang="en-GB" smtClean="0"/>
              <a:t>21</a:t>
            </a:fld>
            <a:endParaRPr lang="en-GB"/>
          </a:p>
        </p:txBody>
      </p:sp>
    </p:spTree>
    <p:extLst>
      <p:ext uri="{BB962C8B-B14F-4D97-AF65-F5344CB8AC3E}">
        <p14:creationId xmlns:p14="http://schemas.microsoft.com/office/powerpoint/2010/main" val="4099419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CEBB-92D7-AFA2-3F2B-57D69CEBA2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79A509-E5AB-0371-6792-673BB54687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0DFA50-3F39-F1C8-3251-AA163D8DF680}"/>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9074CB0-6B9E-F6DC-EB5E-C2245CC74C29}"/>
              </a:ext>
            </a:extLst>
          </p:cNvPr>
          <p:cNvSpPr>
            <a:spLocks noGrp="1"/>
          </p:cNvSpPr>
          <p:nvPr>
            <p:ph type="sldNum" sz="quarter" idx="10"/>
          </p:nvPr>
        </p:nvSpPr>
        <p:spPr/>
        <p:txBody>
          <a:bodyPr/>
          <a:lstStyle/>
          <a:p>
            <a:fld id="{89550DB6-8EC8-4619-827B-A9796CF5592A}" type="slidenum">
              <a:rPr lang="en-GB" smtClean="0"/>
              <a:t>22</a:t>
            </a:fld>
            <a:endParaRPr lang="en-GB"/>
          </a:p>
        </p:txBody>
      </p:sp>
    </p:spTree>
    <p:extLst>
      <p:ext uri="{BB962C8B-B14F-4D97-AF65-F5344CB8AC3E}">
        <p14:creationId xmlns:p14="http://schemas.microsoft.com/office/powerpoint/2010/main" val="40359384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24</a:t>
            </a:fld>
            <a:endParaRPr lang="en-GB"/>
          </a:p>
        </p:txBody>
      </p:sp>
    </p:spTree>
    <p:extLst>
      <p:ext uri="{BB962C8B-B14F-4D97-AF65-F5344CB8AC3E}">
        <p14:creationId xmlns:p14="http://schemas.microsoft.com/office/powerpoint/2010/main" val="3385800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25</a:t>
            </a:fld>
            <a:endParaRPr lang="en-GB"/>
          </a:p>
        </p:txBody>
      </p:sp>
    </p:spTree>
    <p:extLst>
      <p:ext uri="{BB962C8B-B14F-4D97-AF65-F5344CB8AC3E}">
        <p14:creationId xmlns:p14="http://schemas.microsoft.com/office/powerpoint/2010/main" val="349547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28C16-49FF-2192-C7FB-D09262FCF7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C4BABC-62DA-6D7E-1543-0FF29CB996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8036FF-A248-5D9C-9FD9-FDAD10D5785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8A3074E-B508-1C71-64F9-74EDC617D70D}"/>
              </a:ext>
            </a:extLst>
          </p:cNvPr>
          <p:cNvSpPr>
            <a:spLocks noGrp="1"/>
          </p:cNvSpPr>
          <p:nvPr>
            <p:ph type="sldNum" sz="quarter" idx="10"/>
          </p:nvPr>
        </p:nvSpPr>
        <p:spPr/>
        <p:txBody>
          <a:bodyPr/>
          <a:lstStyle/>
          <a:p>
            <a:fld id="{89550DB6-8EC8-4619-827B-A9796CF5592A}" type="slidenum">
              <a:rPr lang="en-GB" smtClean="0"/>
              <a:t>26</a:t>
            </a:fld>
            <a:endParaRPr lang="en-GB"/>
          </a:p>
        </p:txBody>
      </p:sp>
    </p:spTree>
    <p:extLst>
      <p:ext uri="{BB962C8B-B14F-4D97-AF65-F5344CB8AC3E}">
        <p14:creationId xmlns:p14="http://schemas.microsoft.com/office/powerpoint/2010/main" val="127914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84B18-1408-3F74-72C0-B7352E14A54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D0F0881-568B-1A0D-DD2A-A23240797A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6CF42E-B159-1AAB-82F4-F14F5ED9630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EFBCE6B-29D3-43CA-624A-2D0971E61E59}"/>
              </a:ext>
            </a:extLst>
          </p:cNvPr>
          <p:cNvSpPr>
            <a:spLocks noGrp="1"/>
          </p:cNvSpPr>
          <p:nvPr>
            <p:ph type="sldNum" sz="quarter" idx="10"/>
          </p:nvPr>
        </p:nvSpPr>
        <p:spPr/>
        <p:txBody>
          <a:bodyPr/>
          <a:lstStyle/>
          <a:p>
            <a:fld id="{89550DB6-8EC8-4619-827B-A9796CF5592A}" type="slidenum">
              <a:rPr lang="en-GB" smtClean="0"/>
              <a:t>27</a:t>
            </a:fld>
            <a:endParaRPr lang="en-GB"/>
          </a:p>
        </p:txBody>
      </p:sp>
    </p:spTree>
    <p:extLst>
      <p:ext uri="{BB962C8B-B14F-4D97-AF65-F5344CB8AC3E}">
        <p14:creationId xmlns:p14="http://schemas.microsoft.com/office/powerpoint/2010/main" val="332328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F4CE-2447-ABEF-3A3D-FDF8D1C2B8D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459AB81-54D5-8E72-C77A-C93C7AE57B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8B4FC85-08E0-EC06-B384-DC379E2F5EA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48D7AE6B-10BA-0629-B764-D9C52DC6EFF0}"/>
              </a:ext>
            </a:extLst>
          </p:cNvPr>
          <p:cNvSpPr>
            <a:spLocks noGrp="1"/>
          </p:cNvSpPr>
          <p:nvPr>
            <p:ph type="sldNum" sz="quarter" idx="10"/>
          </p:nvPr>
        </p:nvSpPr>
        <p:spPr/>
        <p:txBody>
          <a:bodyPr/>
          <a:lstStyle/>
          <a:p>
            <a:fld id="{89550DB6-8EC8-4619-827B-A9796CF5592A}" type="slidenum">
              <a:rPr lang="en-GB" smtClean="0"/>
              <a:t>28</a:t>
            </a:fld>
            <a:endParaRPr lang="en-GB"/>
          </a:p>
        </p:txBody>
      </p:sp>
    </p:spTree>
    <p:extLst>
      <p:ext uri="{BB962C8B-B14F-4D97-AF65-F5344CB8AC3E}">
        <p14:creationId xmlns:p14="http://schemas.microsoft.com/office/powerpoint/2010/main" val="3014196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6958-F695-B31F-294F-07ED32FBE1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D4F836-5FA6-DC6C-5C66-E984F680A37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A1B8-D581-031B-5581-91AB86DD41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F612D0F-E47C-E971-FBAE-2167E8AEA568}"/>
              </a:ext>
            </a:extLst>
          </p:cNvPr>
          <p:cNvSpPr>
            <a:spLocks noGrp="1"/>
          </p:cNvSpPr>
          <p:nvPr>
            <p:ph type="sldNum" sz="quarter" idx="10"/>
          </p:nvPr>
        </p:nvSpPr>
        <p:spPr/>
        <p:txBody>
          <a:bodyPr/>
          <a:lstStyle/>
          <a:p>
            <a:fld id="{89550DB6-8EC8-4619-827B-A9796CF5592A}" type="slidenum">
              <a:rPr lang="en-GB" smtClean="0"/>
              <a:t>30</a:t>
            </a:fld>
            <a:endParaRPr lang="en-GB"/>
          </a:p>
        </p:txBody>
      </p:sp>
    </p:spTree>
    <p:extLst>
      <p:ext uri="{BB962C8B-B14F-4D97-AF65-F5344CB8AC3E}">
        <p14:creationId xmlns:p14="http://schemas.microsoft.com/office/powerpoint/2010/main" val="1750285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77A4A-35A3-A0D5-3371-3395488A13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D8F885-63FE-22A4-0ED3-19A4F8A3157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073BECF-8DF2-869C-958C-5045B9D2902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F4B745B-CC0C-071A-D49D-1AC8E112199E}"/>
              </a:ext>
            </a:extLst>
          </p:cNvPr>
          <p:cNvSpPr>
            <a:spLocks noGrp="1"/>
          </p:cNvSpPr>
          <p:nvPr>
            <p:ph type="sldNum" sz="quarter" idx="10"/>
          </p:nvPr>
        </p:nvSpPr>
        <p:spPr/>
        <p:txBody>
          <a:bodyPr/>
          <a:lstStyle/>
          <a:p>
            <a:fld id="{89550DB6-8EC8-4619-827B-A9796CF5592A}" type="slidenum">
              <a:rPr lang="en-GB" smtClean="0"/>
              <a:t>31</a:t>
            </a:fld>
            <a:endParaRPr lang="en-GB"/>
          </a:p>
        </p:txBody>
      </p:sp>
    </p:spTree>
    <p:extLst>
      <p:ext uri="{BB962C8B-B14F-4D97-AF65-F5344CB8AC3E}">
        <p14:creationId xmlns:p14="http://schemas.microsoft.com/office/powerpoint/2010/main" val="1516698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E50EE-E460-E347-6CAD-5A7776D53B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7E1592-814B-3617-6AE4-B3D29448859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E24E80-5C8D-0D81-7A1E-912C5800AD59}"/>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DC737EF2-55DC-7C86-BFEB-7B3AB038B53A}"/>
              </a:ext>
            </a:extLst>
          </p:cNvPr>
          <p:cNvSpPr>
            <a:spLocks noGrp="1"/>
          </p:cNvSpPr>
          <p:nvPr>
            <p:ph type="sldNum" sz="quarter" idx="10"/>
          </p:nvPr>
        </p:nvSpPr>
        <p:spPr/>
        <p:txBody>
          <a:bodyPr/>
          <a:lstStyle/>
          <a:p>
            <a:fld id="{89550DB6-8EC8-4619-827B-A9796CF5592A}" type="slidenum">
              <a:rPr lang="en-GB" smtClean="0"/>
              <a:t>32</a:t>
            </a:fld>
            <a:endParaRPr lang="en-GB"/>
          </a:p>
        </p:txBody>
      </p:sp>
    </p:spTree>
    <p:extLst>
      <p:ext uri="{BB962C8B-B14F-4D97-AF65-F5344CB8AC3E}">
        <p14:creationId xmlns:p14="http://schemas.microsoft.com/office/powerpoint/2010/main" val="1665817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64F1C-D0E9-B6A5-8D2A-DBF7815C7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802DFF-39BD-B8C8-FE69-517DC609D6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F795AC8-3921-7A40-AF94-B99671D4A02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07758271-08F5-3E88-8CB5-84CC1BB3DDF7}"/>
              </a:ext>
            </a:extLst>
          </p:cNvPr>
          <p:cNvSpPr>
            <a:spLocks noGrp="1"/>
          </p:cNvSpPr>
          <p:nvPr>
            <p:ph type="sldNum" sz="quarter" idx="10"/>
          </p:nvPr>
        </p:nvSpPr>
        <p:spPr/>
        <p:txBody>
          <a:bodyPr/>
          <a:lstStyle/>
          <a:p>
            <a:fld id="{89550DB6-8EC8-4619-827B-A9796CF5592A}" type="slidenum">
              <a:rPr lang="en-GB" smtClean="0"/>
              <a:t>33</a:t>
            </a:fld>
            <a:endParaRPr lang="en-GB"/>
          </a:p>
        </p:txBody>
      </p:sp>
    </p:spTree>
    <p:extLst>
      <p:ext uri="{BB962C8B-B14F-4D97-AF65-F5344CB8AC3E}">
        <p14:creationId xmlns:p14="http://schemas.microsoft.com/office/powerpoint/2010/main" val="2790054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8E23-BA47-21EF-F170-28DD87953F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B0CFCD7-170A-4519-B7C3-ECD98F9FD4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490072-3702-ADF3-0173-D204F9D6963D}"/>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C5A19508-D64F-789A-AE3A-B6F30511EEE0}"/>
              </a:ext>
            </a:extLst>
          </p:cNvPr>
          <p:cNvSpPr>
            <a:spLocks noGrp="1"/>
          </p:cNvSpPr>
          <p:nvPr>
            <p:ph type="sldNum" sz="quarter" idx="10"/>
          </p:nvPr>
        </p:nvSpPr>
        <p:spPr/>
        <p:txBody>
          <a:bodyPr/>
          <a:lstStyle/>
          <a:p>
            <a:fld id="{89550DB6-8EC8-4619-827B-A9796CF5592A}" type="slidenum">
              <a:rPr lang="en-GB" smtClean="0"/>
              <a:t>34</a:t>
            </a:fld>
            <a:endParaRPr lang="en-GB"/>
          </a:p>
        </p:txBody>
      </p:sp>
    </p:spTree>
    <p:extLst>
      <p:ext uri="{BB962C8B-B14F-4D97-AF65-F5344CB8AC3E}">
        <p14:creationId xmlns:p14="http://schemas.microsoft.com/office/powerpoint/2010/main" val="942852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53F82-89D3-6408-D720-81D268F36C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756A25-A838-724E-A03F-019EF81E02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DC1DA5A-F61E-6B0E-3129-BD00BE4ECB97}"/>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E0FC38CA-DAF5-0DE6-1149-2A375FEF7395}"/>
              </a:ext>
            </a:extLst>
          </p:cNvPr>
          <p:cNvSpPr>
            <a:spLocks noGrp="1"/>
          </p:cNvSpPr>
          <p:nvPr>
            <p:ph type="sldNum" sz="quarter" idx="10"/>
          </p:nvPr>
        </p:nvSpPr>
        <p:spPr/>
        <p:txBody>
          <a:bodyPr/>
          <a:lstStyle/>
          <a:p>
            <a:fld id="{89550DB6-8EC8-4619-827B-A9796CF5592A}" type="slidenum">
              <a:rPr lang="en-GB" smtClean="0"/>
              <a:t>36</a:t>
            </a:fld>
            <a:endParaRPr lang="en-GB"/>
          </a:p>
        </p:txBody>
      </p:sp>
    </p:spTree>
    <p:extLst>
      <p:ext uri="{BB962C8B-B14F-4D97-AF65-F5344CB8AC3E}">
        <p14:creationId xmlns:p14="http://schemas.microsoft.com/office/powerpoint/2010/main" val="45900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C6B45-FE88-C1D0-4496-178D0487D6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0FA63F-E89A-0798-6B88-1861D978CE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537F16-F278-868C-FFD2-120636F0DE4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36DF571-166E-4F22-612D-1ED5597CB69F}"/>
              </a:ext>
            </a:extLst>
          </p:cNvPr>
          <p:cNvSpPr>
            <a:spLocks noGrp="1"/>
          </p:cNvSpPr>
          <p:nvPr>
            <p:ph type="sldNum" sz="quarter" idx="10"/>
          </p:nvPr>
        </p:nvSpPr>
        <p:spPr/>
        <p:txBody>
          <a:bodyPr/>
          <a:lstStyle/>
          <a:p>
            <a:fld id="{89550DB6-8EC8-4619-827B-A9796CF5592A}" type="slidenum">
              <a:rPr lang="en-GB" smtClean="0"/>
              <a:t>37</a:t>
            </a:fld>
            <a:endParaRPr lang="en-GB"/>
          </a:p>
        </p:txBody>
      </p:sp>
    </p:spTree>
    <p:extLst>
      <p:ext uri="{BB962C8B-B14F-4D97-AF65-F5344CB8AC3E}">
        <p14:creationId xmlns:p14="http://schemas.microsoft.com/office/powerpoint/2010/main" val="3137398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51-8B3F-6C1F-5C26-E850F185E6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59C98F-9B3D-D114-4F15-D8F3445F64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0F1ACD-7D25-5BA4-F8DB-595E4CD37B31}"/>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3DAB5E52-39FF-02F8-AD3C-CDB3A3C2C5D8}"/>
              </a:ext>
            </a:extLst>
          </p:cNvPr>
          <p:cNvSpPr>
            <a:spLocks noGrp="1"/>
          </p:cNvSpPr>
          <p:nvPr>
            <p:ph type="sldNum" sz="quarter" idx="10"/>
          </p:nvPr>
        </p:nvSpPr>
        <p:spPr/>
        <p:txBody>
          <a:bodyPr/>
          <a:lstStyle/>
          <a:p>
            <a:fld id="{89550DB6-8EC8-4619-827B-A9796CF5592A}" type="slidenum">
              <a:rPr lang="en-GB" smtClean="0"/>
              <a:t>39</a:t>
            </a:fld>
            <a:endParaRPr lang="en-GB"/>
          </a:p>
        </p:txBody>
      </p:sp>
    </p:spTree>
    <p:extLst>
      <p:ext uri="{BB962C8B-B14F-4D97-AF65-F5344CB8AC3E}">
        <p14:creationId xmlns:p14="http://schemas.microsoft.com/office/powerpoint/2010/main" val="2312670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99EBA-ED94-CECD-8C2D-4CA622C5B5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72AA99-DD54-97DB-288C-6CFF3F6A3E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691A354-8C0F-5262-DC21-DC3FFC96090C}"/>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CE61738-1DD9-E13F-4D49-3A0EB4B1EA14}"/>
              </a:ext>
            </a:extLst>
          </p:cNvPr>
          <p:cNvSpPr>
            <a:spLocks noGrp="1"/>
          </p:cNvSpPr>
          <p:nvPr>
            <p:ph type="sldNum" sz="quarter" idx="10"/>
          </p:nvPr>
        </p:nvSpPr>
        <p:spPr/>
        <p:txBody>
          <a:bodyPr/>
          <a:lstStyle/>
          <a:p>
            <a:fld id="{89550DB6-8EC8-4619-827B-A9796CF5592A}" type="slidenum">
              <a:rPr lang="en-GB" smtClean="0"/>
              <a:t>40</a:t>
            </a:fld>
            <a:endParaRPr lang="en-GB"/>
          </a:p>
        </p:txBody>
      </p:sp>
    </p:spTree>
    <p:extLst>
      <p:ext uri="{BB962C8B-B14F-4D97-AF65-F5344CB8AC3E}">
        <p14:creationId xmlns:p14="http://schemas.microsoft.com/office/powerpoint/2010/main" val="1858241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B513-4AAA-A401-A728-7687FD6939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66AA80-D004-4D32-F7B1-24F8D97D16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ECA0D0-B148-6C1B-3193-1595EC7E0B0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AEB6B5D-14CD-4821-7E70-DB34E3DB9EC5}"/>
              </a:ext>
            </a:extLst>
          </p:cNvPr>
          <p:cNvSpPr>
            <a:spLocks noGrp="1"/>
          </p:cNvSpPr>
          <p:nvPr>
            <p:ph type="sldNum" sz="quarter" idx="10"/>
          </p:nvPr>
        </p:nvSpPr>
        <p:spPr/>
        <p:txBody>
          <a:bodyPr/>
          <a:lstStyle/>
          <a:p>
            <a:fld id="{89550DB6-8EC8-4619-827B-A9796CF5592A}" type="slidenum">
              <a:rPr lang="en-GB" smtClean="0"/>
              <a:t>41</a:t>
            </a:fld>
            <a:endParaRPr lang="en-GB"/>
          </a:p>
        </p:txBody>
      </p:sp>
    </p:spTree>
    <p:extLst>
      <p:ext uri="{BB962C8B-B14F-4D97-AF65-F5344CB8AC3E}">
        <p14:creationId xmlns:p14="http://schemas.microsoft.com/office/powerpoint/2010/main" val="3235546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Light" panose="020B04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6282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7200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Light" panose="020B04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Light" panose="020B04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Light" panose="020B0402020204020303" pitchFamily="34" charset="77"/>
              </a:defRPr>
            </a:lvl1pPr>
            <a:lvl2pPr marL="324000" indent="-156600">
              <a:lnSpc>
                <a:spcPts val="2440"/>
              </a:lnSpc>
              <a:spcBef>
                <a:spcPts val="0"/>
              </a:spcBef>
              <a:defRPr sz="1600" b="0" i="0" spc="50" baseline="0">
                <a:solidFill>
                  <a:srgbClr val="3D3D3D"/>
                </a:solidFill>
                <a:latin typeface="Futura PT Light" panose="020B04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Light" panose="020B04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Light" panose="020B04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Light" panose="020B04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Light" panose="020B0402020204020303" pitchFamily="34" charset="77"/>
              </a:rPr>
              <a:t>RGB </a:t>
            </a:r>
            <a:r>
              <a:rPr lang="de-DE" sz="900" b="0" i="0" spc="50" baseline="0" dirty="0">
                <a:solidFill>
                  <a:schemeClr val="bg1"/>
                </a:solidFill>
                <a:latin typeface="Futura PT Light" panose="020B0402020204020303" pitchFamily="34" charset="77"/>
              </a:rPr>
              <a:t>61,61,61</a:t>
            </a:r>
            <a:endParaRPr lang="de-DE" sz="900" b="0" i="0" spc="50" baseline="0" dirty="0">
              <a:solidFill>
                <a:schemeClr val="bg1"/>
              </a:solidFill>
              <a:effectLst/>
              <a:latin typeface="Futura PT Light" panose="020B0402020204020303" pitchFamily="34" charset="77"/>
            </a:endParaRPr>
          </a:p>
          <a:p>
            <a:pPr>
              <a:spcBef>
                <a:spcPts val="100"/>
              </a:spcBef>
            </a:pPr>
            <a:r>
              <a:rPr lang="de-DE" sz="900" b="0" i="0" spc="50" baseline="0" dirty="0">
                <a:solidFill>
                  <a:schemeClr val="bg1"/>
                </a:solidFill>
                <a:effectLst/>
                <a:latin typeface="Futura PT Light" panose="020B04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Light" panose="020B0402020204020303" pitchFamily="34" charset="77"/>
                <a:ea typeface="Roboto Medium" panose="02000000000000000000" pitchFamily="2" charset="0"/>
              </a:rPr>
              <a:t>RGB </a:t>
            </a:r>
            <a:r>
              <a:rPr lang="de-DE" sz="900" b="0" i="0" spc="50" baseline="0" dirty="0">
                <a:solidFill>
                  <a:schemeClr val="bg1"/>
                </a:solidFill>
                <a:latin typeface="Futura PT Light" panose="020B0402020204020303" pitchFamily="34" charset="77"/>
              </a:rPr>
              <a:t>0,134,214 </a:t>
            </a:r>
          </a:p>
          <a:p>
            <a:r>
              <a:rPr lang="de-DE" sz="900" b="0" i="0" spc="50" baseline="0" dirty="0">
                <a:solidFill>
                  <a:schemeClr val="bg1"/>
                </a:solidFill>
                <a:effectLst/>
                <a:latin typeface="Futura PT Light" panose="020B0402020204020303" pitchFamily="34" charset="77"/>
              </a:rPr>
              <a:t>HEX  </a:t>
            </a:r>
            <a:r>
              <a:rPr lang="de-DE" sz="900" b="0" i="0" spc="50" baseline="0" dirty="0">
                <a:solidFill>
                  <a:schemeClr val="bg1"/>
                </a:solidFill>
                <a:latin typeface="Futura PT Light" panose="020B0402020204020303" pitchFamily="34" charset="77"/>
              </a:rPr>
              <a:t>#0086d6</a:t>
            </a:r>
            <a:endParaRPr lang="de-DE" sz="900" b="0" i="0" spc="50" baseline="0" dirty="0">
              <a:solidFill>
                <a:schemeClr val="bg1"/>
              </a:solidFill>
              <a:effectLst/>
              <a:latin typeface="Futura PT Light" panose="020B04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Futura </a:t>
            </a:r>
            <a:r>
              <a:rPr lang="de-CH" sz="1600" b="0" i="0" kern="1200" spc="50" dirty="0" err="1">
                <a:solidFill>
                  <a:schemeClr val="tx1"/>
                </a:solidFill>
                <a:effectLst/>
                <a:latin typeface="Futura PT Light" panose="020B0402020204020303" pitchFamily="34" charset="77"/>
                <a:ea typeface="+mn-ea"/>
                <a:cs typeface="+mn-cs"/>
              </a:rPr>
              <a:t>std</a:t>
            </a:r>
            <a:r>
              <a:rPr lang="de-CH" sz="1600" b="0" i="0" kern="1200" spc="50" dirty="0">
                <a:solidFill>
                  <a:schemeClr val="tx1"/>
                </a:solidFill>
                <a:effectLst/>
                <a:latin typeface="Futura PT Light" panose="020B04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Light" panose="020B04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 «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&amp; ‘ () * + , -  . / 0 1 2 3 4</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5 6 7 8 9 : ; &lt; = &gt; ? @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_</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 ¢ £ ¤ ¥ ¦ § ¨ © ª « ¬ ® ¯ </a:t>
            </a:r>
            <a:r>
              <a:rPr lang="es-ES" sz="1600" b="0" i="0" kern="1200" spc="50" dirty="0">
                <a:solidFill>
                  <a:schemeClr val="tx1"/>
                </a:solidFill>
                <a:effectLst/>
                <a:latin typeface="Futura PT Light" panose="020B0402020204020303" pitchFamily="34" charset="77"/>
                <a:ea typeface="+mn-ea"/>
                <a:cs typeface="+mn-cs"/>
              </a:rPr>
              <a:t>° ± ² ³ ´ µ ¶ · ¸ ¹ º » ¼ ½ ¾ ¿ </a:t>
            </a:r>
            <a:r>
              <a:rPr lang="pt-BR" sz="1600" b="0" i="0" kern="1200" spc="50" dirty="0">
                <a:solidFill>
                  <a:schemeClr val="tx1"/>
                </a:solidFill>
                <a:effectLst/>
                <a:latin typeface="Futura PT Light" panose="020B0402020204020303" pitchFamily="34" charset="77"/>
                <a:ea typeface="+mn-ea"/>
                <a:cs typeface="+mn-cs"/>
              </a:rPr>
              <a:t>À Á Â Ã Ä Å Æ Ç È É Ê Ë Ì Í Î Ï </a:t>
            </a:r>
            <a:r>
              <a:rPr lang="de-CH" sz="1600" b="0" i="0" kern="1200" spc="50" dirty="0">
                <a:solidFill>
                  <a:schemeClr val="tx1"/>
                </a:solidFill>
                <a:effectLst/>
                <a:latin typeface="Futura PT Light" panose="020B0402020204020303" pitchFamily="34" charset="77"/>
                <a:ea typeface="+mn-ea"/>
                <a:cs typeface="+mn-cs"/>
              </a:rPr>
              <a:t>Ð Ñ Ò Ó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ß</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à á </a:t>
            </a:r>
            <a:r>
              <a:rPr lang="pt-BR" sz="1600" b="0" i="0" kern="1200" spc="50" dirty="0" err="1">
                <a:solidFill>
                  <a:schemeClr val="tx1"/>
                </a:solidFill>
                <a:effectLst/>
                <a:latin typeface="Futura PT Light" panose="020B0402020204020303" pitchFamily="34" charset="77"/>
                <a:ea typeface="+mn-ea"/>
                <a:cs typeface="+mn-cs"/>
              </a:rPr>
              <a:t>â</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ã</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ä</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å</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æ</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ç</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è</a:t>
            </a:r>
            <a:r>
              <a:rPr lang="pt-BR" sz="1600" b="0" i="0" kern="1200" spc="50" dirty="0">
                <a:solidFill>
                  <a:schemeClr val="tx1"/>
                </a:solidFill>
                <a:effectLst/>
                <a:latin typeface="Futura PT Light" panose="020B0402020204020303" pitchFamily="34" charset="77"/>
                <a:ea typeface="+mn-ea"/>
                <a:cs typeface="+mn-cs"/>
              </a:rPr>
              <a:t> é </a:t>
            </a:r>
            <a:r>
              <a:rPr lang="pt-BR" sz="1600" b="0" i="0" kern="1200" spc="50" dirty="0" err="1">
                <a:solidFill>
                  <a:schemeClr val="tx1"/>
                </a:solidFill>
                <a:effectLst/>
                <a:latin typeface="Futura PT Light" panose="020B0402020204020303" pitchFamily="34" charset="77"/>
                <a:ea typeface="+mn-ea"/>
                <a:cs typeface="+mn-cs"/>
              </a:rPr>
              <a:t>ê</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ë</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ì</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í</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î</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ï</a:t>
            </a:r>
            <a:r>
              <a:rPr lang="pt-BR"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ð</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ñ</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ò</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ó</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ƒ</a:t>
            </a:r>
            <a:r>
              <a:rPr lang="de-CH" sz="1600" b="0" i="0" kern="1200" spc="50" dirty="0">
                <a:solidFill>
                  <a:schemeClr val="tx1"/>
                </a:solidFill>
                <a:effectLst/>
                <a:latin typeface="Futura PT Light" panose="020B0402020204020303" pitchFamily="34" charset="77"/>
                <a:ea typeface="+mn-ea"/>
                <a:cs typeface="+mn-cs"/>
              </a:rPr>
              <a:t> – — ‘  ’ ‚ “ ” „ † ‡ • … ‰ € ™</a:t>
            </a:r>
            <a:endParaRPr lang="de-CH" sz="1600" b="0" i="0" u="none" kern="1200" spc="50" dirty="0">
              <a:solidFill>
                <a:schemeClr val="tx1"/>
              </a:solidFill>
              <a:effectLst/>
              <a:latin typeface="Futura PT Light" panose="020B04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36B257-9394-AD4D-A1D7-F545BB8DFE5B}"/>
              </a:ext>
            </a:extLst>
          </p:cNvPr>
          <p:cNvSpPr>
            <a:spLocks noGrp="1"/>
          </p:cNvSpPr>
          <p:nvPr>
            <p:ph type="dt" sz="half" idx="10"/>
          </p:nvPr>
        </p:nvSpPr>
        <p:spPr/>
        <p:txBody>
          <a:bodyPr/>
          <a:lstStyle/>
          <a:p>
            <a:fld id="{246AF71F-4015-4673-B748-D7FA7EC96B25}" type="datetimeFigureOut">
              <a:rPr lang="en-GB" smtClean="0"/>
              <a:t>03/07/2026</a:t>
            </a:fld>
            <a:endParaRPr lang="en-GB"/>
          </a:p>
        </p:txBody>
      </p:sp>
      <p:sp>
        <p:nvSpPr>
          <p:cNvPr id="3" name="Fußzeilenplatzhalter 2">
            <a:extLst>
              <a:ext uri="{FF2B5EF4-FFF2-40B4-BE49-F238E27FC236}">
                <a16:creationId xmlns:a16="http://schemas.microsoft.com/office/drawing/2014/main" id="{001AE1B6-E812-C244-B9E3-68BFF51A7E10}"/>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CAE1EAA-029D-5241-96F7-C51CC829D25A}"/>
              </a:ext>
            </a:extLst>
          </p:cNvPr>
          <p:cNvSpPr>
            <a:spLocks noGrp="1"/>
          </p:cNvSpPr>
          <p:nvPr>
            <p:ph type="sldNum" sz="quarter" idx="12"/>
          </p:nvPr>
        </p:nvSpPr>
        <p:spPr/>
        <p:txBody>
          <a:bodyPr/>
          <a:lstStyle/>
          <a:p>
            <a:fld id="{982088F9-ACCA-4C49-BD72-BC666A9B9FA5}" type="slidenum">
              <a:rPr lang="en-GB" smtClean="0"/>
              <a:t>‹Nr.›</a:t>
            </a:fld>
            <a:endParaRPr lang="en-GB"/>
          </a:p>
        </p:txBody>
      </p:sp>
    </p:spTree>
    <p:extLst>
      <p:ext uri="{BB962C8B-B14F-4D97-AF65-F5344CB8AC3E}">
        <p14:creationId xmlns:p14="http://schemas.microsoft.com/office/powerpoint/2010/main" val="94468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rgbClr val="3D3D3D"/>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Light" panose="020B0402020204020303" pitchFamily="34" charset="77"/>
            </a:endParaRPr>
          </a:p>
        </p:txBody>
      </p:sp>
      <p:pic>
        <p:nvPicPr>
          <p:cNvPr id="4" name="Grafik 3">
            <a:extLst>
              <a:ext uri="{FF2B5EF4-FFF2-40B4-BE49-F238E27FC236}">
                <a16:creationId xmlns:a16="http://schemas.microsoft.com/office/drawing/2014/main" id="{425DBBD4-7017-8BB3-5353-A041A7A33D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19199" y="361061"/>
            <a:ext cx="1545385" cy="472322"/>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12" r:id="rId1"/>
    <p:sldLayoutId id="2147483717" r:id="rId2"/>
    <p:sldLayoutId id="2147483709" r:id="rId3"/>
    <p:sldLayoutId id="2147483710" r:id="rId4"/>
    <p:sldLayoutId id="2147483722" r:id="rId5"/>
    <p:sldLayoutId id="2147483714" r:id="rId6"/>
    <p:sldLayoutId id="2147483713" r:id="rId7"/>
    <p:sldLayoutId id="2147483715" r:id="rId8"/>
    <p:sldLayoutId id="2147483716" r:id="rId9"/>
    <p:sldLayoutId id="2147483711" r:id="rId10"/>
    <p:sldLayoutId id="2147483708" r:id="rId11"/>
    <p:sldLayoutId id="2147483721" r:id="rId12"/>
    <p:sldLayoutId id="2147483718" r:id="rId13"/>
    <p:sldLayoutId id="2147483719" r:id="rId14"/>
    <p:sldLayoutId id="2147483723" r:id="rId15"/>
    <p:sldLayoutId id="2147483703" r:id="rId16"/>
    <p:sldLayoutId id="214748372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3.xml"/><Relationship Id="rId1" Type="http://schemas.openxmlformats.org/officeDocument/2006/relationships/slideLayout" Target="../slideLayouts/slideLayout1.xml"/><Relationship Id="rId5" Type="http://schemas.openxmlformats.org/officeDocument/2006/relationships/slide" Target="slide38.xml"/><Relationship Id="rId4" Type="http://schemas.openxmlformats.org/officeDocument/2006/relationships/slide" Target="slide35.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8.png"/><Relationship Id="rId7" Type="http://schemas.microsoft.com/office/2007/relationships/hdphoto" Target="../media/hdphoto2.wdp"/><Relationship Id="rId12"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0" Type="http://schemas.openxmlformats.org/officeDocument/2006/relationships/image" Target="../media/image53.png"/><Relationship Id="rId4" Type="http://schemas.microsoft.com/office/2007/relationships/hdphoto" Target="../media/hdphoto1.wdp"/><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jpeg"/><Relationship Id="rId7" Type="http://schemas.microsoft.com/office/2007/relationships/hdphoto" Target="../media/hdphoto4.wdp"/><Relationship Id="rId12"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61.png"/><Relationship Id="rId11" Type="http://schemas.openxmlformats.org/officeDocument/2006/relationships/image" Target="../media/image64.png"/><Relationship Id="rId5" Type="http://schemas.microsoft.com/office/2007/relationships/hdphoto" Target="../media/hdphoto3.wdp"/><Relationship Id="rId10" Type="http://schemas.openxmlformats.org/officeDocument/2006/relationships/image" Target="../media/image63.png"/><Relationship Id="rId4" Type="http://schemas.openxmlformats.org/officeDocument/2006/relationships/image" Target="../media/image60.png"/><Relationship Id="rId9"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81.jpeg"/><Relationship Id="rId4" Type="http://schemas.openxmlformats.org/officeDocument/2006/relationships/image" Target="../media/image80.jpe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86.jpeg"/><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94" y="1209675"/>
            <a:ext cx="12195094" cy="5635368"/>
          </a:xfrm>
          <a:prstGeom prst="rect">
            <a:avLst/>
          </a:prstGeom>
        </p:spPr>
      </p:pic>
      <p:sp>
        <p:nvSpPr>
          <p:cNvPr id="3" name="Textplatzhalter 2">
            <a:extLst>
              <a:ext uri="{FF2B5EF4-FFF2-40B4-BE49-F238E27FC236}">
                <a16:creationId xmlns:a16="http://schemas.microsoft.com/office/drawing/2014/main" id="{C5E94EF3-25C2-F983-5AFE-31E150487534}"/>
              </a:ext>
            </a:extLst>
          </p:cNvPr>
          <p:cNvSpPr>
            <a:spLocks noGrp="1"/>
          </p:cNvSpPr>
          <p:nvPr>
            <p:ph type="body" sz="quarter" idx="12"/>
          </p:nvPr>
        </p:nvSpPr>
        <p:spPr/>
        <p:txBody>
          <a:bodyPr/>
          <a:lstStyle/>
          <a:p>
            <a:r>
              <a:rPr lang="de-DE" dirty="0"/>
              <a:t>TOPIC</a:t>
            </a:r>
          </a:p>
        </p:txBody>
      </p:sp>
      <p:sp>
        <p:nvSpPr>
          <p:cNvPr id="2" name="Bildplatzhalter 1"/>
          <p:cNvSpPr>
            <a:spLocks noGrp="1"/>
          </p:cNvSpPr>
          <p:nvPr>
            <p:ph type="pic" sz="quarter" idx="30"/>
          </p:nvPr>
        </p:nvSpPr>
        <p:spPr/>
        <p:txBody>
          <a:bodyPr/>
          <a:lstStyle/>
          <a:p>
            <a:endParaRPr lang="en-CH"/>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4" y="1209676"/>
            <a:ext cx="12195093" cy="3931088"/>
          </a:xfrm>
          <a:prstGeom prst="rect">
            <a:avLst/>
          </a:prstGeom>
        </p:spPr>
      </p:pic>
      <p:sp>
        <p:nvSpPr>
          <p:cNvPr id="7" name="Textplatzhalter 2">
            <a:extLst>
              <a:ext uri="{FF2B5EF4-FFF2-40B4-BE49-F238E27FC236}">
                <a16:creationId xmlns:a16="http://schemas.microsoft.com/office/drawing/2014/main" id="{C5E94EF3-25C2-F983-5AFE-31E150487534}"/>
              </a:ext>
            </a:extLst>
          </p:cNvPr>
          <p:cNvSpPr>
            <a:spLocks noGrp="1"/>
          </p:cNvSpPr>
          <p:nvPr/>
        </p:nvSpPr>
        <p:spPr>
          <a:xfrm>
            <a:off x="587375" y="4652591"/>
            <a:ext cx="11017249" cy="7566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8000" b="1" i="0" kern="1200" cap="all" baseline="0">
                <a:solidFill>
                  <a:schemeClr val="bg1"/>
                </a:solidFill>
                <a:latin typeface="Futura PT Demi" panose="020B05020202040203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dirty="0">
                <a:solidFill>
                  <a:srgbClr val="3D3D3D"/>
                </a:solidFill>
              </a:rPr>
              <a:t>ACCESSORIES</a:t>
            </a:r>
          </a:p>
        </p:txBody>
      </p:sp>
      <p:pic>
        <p:nvPicPr>
          <p:cNvPr id="9" name="Grafik 8" descr="Ein Bild, das Elektronik enthält.&#10;&#10;Automatisch generierte Beschreibung">
            <a:extLst>
              <a:ext uri="{FF2B5EF4-FFF2-40B4-BE49-F238E27FC236}">
                <a16:creationId xmlns:a16="http://schemas.microsoft.com/office/drawing/2014/main" id="{C372A1F4-61E2-4E60-F2EA-486B86494C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53315" y="869984"/>
            <a:ext cx="3096344" cy="3956648"/>
          </a:xfrm>
          <a:prstGeom prst="rect">
            <a:avLst/>
          </a:prstGeom>
        </p:spPr>
      </p:pic>
      <p:pic>
        <p:nvPicPr>
          <p:cNvPr id="10" name="Grafik 9" descr="Ein Bild, das Elektronik, Elektronisches Gerät, Kabel, Gerät enthält.&#10;&#10;Automatisch generierte Beschreibung">
            <a:extLst>
              <a:ext uri="{FF2B5EF4-FFF2-40B4-BE49-F238E27FC236}">
                <a16:creationId xmlns:a16="http://schemas.microsoft.com/office/drawing/2014/main" id="{80DD1B09-2D96-9C3B-9B1A-7A89281F08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68955" y="1489745"/>
            <a:ext cx="1886092" cy="3454048"/>
          </a:xfrm>
          <a:prstGeom prst="rect">
            <a:avLst/>
          </a:prstGeom>
        </p:spPr>
      </p:pic>
      <p:pic>
        <p:nvPicPr>
          <p:cNvPr id="11" name="Grafik 10" descr="Ein Bild, das Computermaus, Maus enthält.&#10;&#10;Automatisch generierte Beschreibung">
            <a:extLst>
              <a:ext uri="{FF2B5EF4-FFF2-40B4-BE49-F238E27FC236}">
                <a16:creationId xmlns:a16="http://schemas.microsoft.com/office/drawing/2014/main" id="{DC0D8DA5-E343-B52B-C0E6-B5C33FDFF75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32444" y="1547937"/>
            <a:ext cx="2101575" cy="3090552"/>
          </a:xfrm>
          <a:prstGeom prst="rect">
            <a:avLst/>
          </a:prstGeom>
        </p:spPr>
      </p:pic>
      <p:sp>
        <p:nvSpPr>
          <p:cNvPr id="12" name="Rechteck 11">
            <a:extLst>
              <a:ext uri="{FF2B5EF4-FFF2-40B4-BE49-F238E27FC236}">
                <a16:creationId xmlns:a16="http://schemas.microsoft.com/office/drawing/2014/main" id="{BC6E85F7-F9B5-7947-F401-4954C2AC8E60}"/>
              </a:ext>
            </a:extLst>
          </p:cNvPr>
          <p:cNvSpPr/>
          <p:nvPr/>
        </p:nvSpPr>
        <p:spPr>
          <a:xfrm>
            <a:off x="537314" y="5677679"/>
            <a:ext cx="8655029" cy="584775"/>
          </a:xfrm>
          <a:prstGeom prst="rect">
            <a:avLst/>
          </a:prstGeom>
          <a:noFill/>
        </p:spPr>
        <p:txBody>
          <a:bodyPr wrap="square" rtlCol="0">
            <a:spAutoFit/>
          </a:bodyPr>
          <a:lstStyle/>
          <a:p>
            <a:r>
              <a:rPr lang="de-DE" sz="3200" dirty="0" err="1">
                <a:solidFill>
                  <a:schemeClr val="tx1">
                    <a:lumMod val="75000"/>
                    <a:lumOff val="25000"/>
                  </a:schemeClr>
                </a:solidFill>
                <a:latin typeface="Futura Std Light" panose="020B0402020204020303" pitchFamily="34" charset="0"/>
                <a:cs typeface="Futura Medium" panose="020B0602020204020303" pitchFamily="34" charset="-79"/>
              </a:rPr>
              <a:t>Supporting</a:t>
            </a:r>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 </a:t>
            </a:r>
            <a:r>
              <a:rPr lang="de-DE" sz="3200" dirty="0" err="1">
                <a:solidFill>
                  <a:schemeClr val="tx1">
                    <a:lumMod val="75000"/>
                    <a:lumOff val="25000"/>
                  </a:schemeClr>
                </a:solidFill>
                <a:latin typeface="Futura Std Light" panose="020B0402020204020303" pitchFamily="34" charset="0"/>
                <a:cs typeface="Futura Medium" panose="020B0602020204020303" pitchFamily="34" charset="-79"/>
              </a:rPr>
              <a:t>everyday‘s</a:t>
            </a:r>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 </a:t>
            </a:r>
            <a:r>
              <a:rPr lang="de-DE" sz="3200" dirty="0" err="1">
                <a:solidFill>
                  <a:schemeClr val="tx1">
                    <a:lumMod val="75000"/>
                    <a:lumOff val="25000"/>
                  </a:schemeClr>
                </a:solidFill>
                <a:latin typeface="Futura Std Light" panose="020B0402020204020303" pitchFamily="34" charset="0"/>
                <a:cs typeface="Futura Medium" panose="020B0602020204020303" pitchFamily="34" charset="-79"/>
              </a:rPr>
              <a:t>work</a:t>
            </a:r>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 </a:t>
            </a:r>
            <a:r>
              <a:rPr lang="de-DE" sz="3200" spc="50" dirty="0">
                <a:solidFill>
                  <a:schemeClr val="tx1">
                    <a:lumMod val="75000"/>
                    <a:lumOff val="25000"/>
                  </a:schemeClr>
                </a:solidFill>
                <a:latin typeface="Futura Std Light" panose="020B0402020204020303" pitchFamily="34" charset="0"/>
                <a:cs typeface="Calibri Light" panose="020F0302020204030204" pitchFamily="34" charset="0"/>
              </a:rPr>
              <a:t>–</a:t>
            </a:r>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 </a:t>
            </a:r>
            <a:r>
              <a:rPr lang="de-DE" sz="3200" dirty="0" err="1">
                <a:solidFill>
                  <a:schemeClr val="tx1">
                    <a:lumMod val="75000"/>
                    <a:lumOff val="25000"/>
                  </a:schemeClr>
                </a:solidFill>
                <a:latin typeface="Futura Std Light" panose="020B0402020204020303" pitchFamily="34" charset="0"/>
                <a:cs typeface="Futura Medium" panose="020B0602020204020303" pitchFamily="34" charset="-79"/>
              </a:rPr>
              <a:t>everywhere</a:t>
            </a:r>
            <a:endParaRPr lang="de-DE" sz="3200" dirty="0">
              <a:solidFill>
                <a:schemeClr val="tx1">
                  <a:lumMod val="75000"/>
                  <a:lumOff val="25000"/>
                </a:schemeClr>
              </a:solidFill>
              <a:latin typeface="Futura Std Light" panose="020B0402020204020303" pitchFamily="34" charset="0"/>
              <a:cs typeface="Futura Medium" panose="020B0602020204020303" pitchFamily="34" charset="-79"/>
            </a:endParaRPr>
          </a:p>
        </p:txBody>
      </p:sp>
    </p:spTree>
    <p:extLst>
      <p:ext uri="{BB962C8B-B14F-4D97-AF65-F5344CB8AC3E}">
        <p14:creationId xmlns:p14="http://schemas.microsoft.com/office/powerpoint/2010/main" val="162451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B4C3FEB2-3F15-EA75-4B23-4AA90C67D081}"/>
              </a:ext>
            </a:extLst>
          </p:cNvPr>
          <p:cNvSpPr>
            <a:spLocks noGrp="1"/>
          </p:cNvSpPr>
          <p:nvPr>
            <p:ph type="body" sz="quarter" idx="11"/>
          </p:nvPr>
        </p:nvSpPr>
        <p:spPr/>
        <p:txBody>
          <a:bodyPr/>
          <a:lstStyle/>
          <a:p>
            <a:r>
              <a:rPr lang="de-DE" dirty="0">
                <a:solidFill>
                  <a:srgbClr val="3D3D3D"/>
                </a:solidFill>
              </a:rPr>
              <a:t>CONNECTIVITY</a:t>
            </a:r>
          </a:p>
          <a:p>
            <a:pPr lvl="1"/>
            <a:r>
              <a:rPr lang="de-DE" dirty="0"/>
              <a:t>Adapters • </a:t>
            </a:r>
            <a:r>
              <a:rPr lang="de-DE" dirty="0" err="1"/>
              <a:t>Multifunctional</a:t>
            </a:r>
            <a:r>
              <a:rPr lang="de-DE" dirty="0"/>
              <a:t> Hubs • Docking </a:t>
            </a:r>
            <a:r>
              <a:rPr lang="de-DE" dirty="0" err="1"/>
              <a:t>Stations</a:t>
            </a:r>
            <a:endParaRPr lang="de-DE" dirty="0"/>
          </a:p>
          <a:p>
            <a:r>
              <a:rPr lang="de-DE" dirty="0"/>
              <a:t>CHARGERS</a:t>
            </a:r>
          </a:p>
          <a:p>
            <a:pPr lvl="1"/>
            <a:r>
              <a:rPr lang="de-DE" dirty="0"/>
              <a:t>Car • Compact • Travel • Desktop</a:t>
            </a:r>
          </a:p>
          <a:p>
            <a:r>
              <a:rPr lang="de-DE" dirty="0"/>
              <a:t>INPUT</a:t>
            </a:r>
          </a:p>
          <a:p>
            <a:pPr lvl="1"/>
            <a:r>
              <a:rPr lang="de-DE" dirty="0"/>
              <a:t>Wired </a:t>
            </a:r>
            <a:r>
              <a:rPr lang="de-DE" dirty="0" err="1"/>
              <a:t>Mice</a:t>
            </a:r>
            <a:r>
              <a:rPr lang="de-DE" dirty="0"/>
              <a:t> • Wireless </a:t>
            </a:r>
            <a:r>
              <a:rPr lang="de-DE" dirty="0" err="1"/>
              <a:t>Mice</a:t>
            </a:r>
            <a:r>
              <a:rPr lang="de-DE" dirty="0"/>
              <a:t> • </a:t>
            </a:r>
            <a:r>
              <a:rPr lang="de-DE" dirty="0" err="1"/>
              <a:t>Presenter</a:t>
            </a:r>
            <a:r>
              <a:rPr lang="de-DE" dirty="0"/>
              <a:t> • Stylus</a:t>
            </a:r>
          </a:p>
          <a:p>
            <a:r>
              <a:rPr lang="de-DE" dirty="0"/>
              <a:t>AUDIO/VIDEO</a:t>
            </a:r>
          </a:p>
          <a:p>
            <a:pPr lvl="1"/>
            <a:r>
              <a:rPr lang="de-DE" dirty="0"/>
              <a:t>Webcams • Webcam </a:t>
            </a:r>
            <a:r>
              <a:rPr lang="de-DE" dirty="0" err="1"/>
              <a:t>Accessories</a:t>
            </a:r>
            <a:endParaRPr lang="de-DE" dirty="0"/>
          </a:p>
          <a:p>
            <a:r>
              <a:rPr lang="de-DE" dirty="0">
                <a:solidFill>
                  <a:srgbClr val="3D3D3D"/>
                </a:solidFill>
              </a:rPr>
              <a:t>LOCKS</a:t>
            </a:r>
          </a:p>
          <a:p>
            <a:pPr lvl="1"/>
            <a:r>
              <a:rPr lang="de-DE" dirty="0"/>
              <a:t>Universal • Nano • Wedge • T-Lock • Tools</a:t>
            </a:r>
          </a:p>
          <a:p>
            <a:endParaRPr lang="de-DE" dirty="0"/>
          </a:p>
        </p:txBody>
      </p:sp>
      <p:sp>
        <p:nvSpPr>
          <p:cNvPr id="6" name="Textfeld 5">
            <a:extLst>
              <a:ext uri="{FF2B5EF4-FFF2-40B4-BE49-F238E27FC236}">
                <a16:creationId xmlns:a16="http://schemas.microsoft.com/office/drawing/2014/main" id="{9DB855D6-0D57-23CB-6E44-DCF596A3231C}"/>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CONTENT</a:t>
            </a:r>
          </a:p>
        </p:txBody>
      </p:sp>
      <p:sp>
        <p:nvSpPr>
          <p:cNvPr id="3" name="Rechteck 2">
            <a:hlinkClick r:id="rId2" action="ppaction://hlinksldjump"/>
            <a:extLst>
              <a:ext uri="{FF2B5EF4-FFF2-40B4-BE49-F238E27FC236}">
                <a16:creationId xmlns:a16="http://schemas.microsoft.com/office/drawing/2014/main" id="{579CF5D4-E3BB-D92A-D2BA-7C0545F67498}"/>
              </a:ext>
            </a:extLst>
          </p:cNvPr>
          <p:cNvSpPr>
            <a:spLocks/>
          </p:cNvSpPr>
          <p:nvPr/>
        </p:nvSpPr>
        <p:spPr>
          <a:xfrm>
            <a:off x="4475820" y="1821143"/>
            <a:ext cx="4896544" cy="5959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hlinkClick r:id="rId3" action="ppaction://hlinksldjump"/>
            <a:extLst>
              <a:ext uri="{FF2B5EF4-FFF2-40B4-BE49-F238E27FC236}">
                <a16:creationId xmlns:a16="http://schemas.microsoft.com/office/drawing/2014/main" id="{5F2C7331-584D-B545-5BE8-421A4BE9F263}"/>
              </a:ext>
            </a:extLst>
          </p:cNvPr>
          <p:cNvSpPr>
            <a:spLocks/>
          </p:cNvSpPr>
          <p:nvPr/>
        </p:nvSpPr>
        <p:spPr>
          <a:xfrm>
            <a:off x="4585820" y="2600908"/>
            <a:ext cx="4896544" cy="648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hlinkClick r:id="rId3" action="ppaction://hlinksldjump"/>
            <a:extLst>
              <a:ext uri="{FF2B5EF4-FFF2-40B4-BE49-F238E27FC236}">
                <a16:creationId xmlns:a16="http://schemas.microsoft.com/office/drawing/2014/main" id="{327F69A7-79DA-F78E-F976-E16FBA22C037}"/>
              </a:ext>
            </a:extLst>
          </p:cNvPr>
          <p:cNvSpPr>
            <a:spLocks/>
          </p:cNvSpPr>
          <p:nvPr/>
        </p:nvSpPr>
        <p:spPr>
          <a:xfrm>
            <a:off x="4477808" y="3429000"/>
            <a:ext cx="5004556" cy="5959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hlinkClick r:id="rId4" action="ppaction://hlinksldjump"/>
            <a:extLst>
              <a:ext uri="{FF2B5EF4-FFF2-40B4-BE49-F238E27FC236}">
                <a16:creationId xmlns:a16="http://schemas.microsoft.com/office/drawing/2014/main" id="{81517EB4-E100-8D17-5280-F4E218F7E774}"/>
              </a:ext>
            </a:extLst>
          </p:cNvPr>
          <p:cNvSpPr>
            <a:spLocks/>
          </p:cNvSpPr>
          <p:nvPr/>
        </p:nvSpPr>
        <p:spPr>
          <a:xfrm>
            <a:off x="4531814" y="4225616"/>
            <a:ext cx="5004556" cy="648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hlinkClick r:id="rId5" action="ppaction://hlinksldjump"/>
            <a:extLst>
              <a:ext uri="{FF2B5EF4-FFF2-40B4-BE49-F238E27FC236}">
                <a16:creationId xmlns:a16="http://schemas.microsoft.com/office/drawing/2014/main" id="{E5E31862-D615-48F8-DDC6-CFFA3651D67D}"/>
              </a:ext>
            </a:extLst>
          </p:cNvPr>
          <p:cNvSpPr>
            <a:spLocks/>
          </p:cNvSpPr>
          <p:nvPr/>
        </p:nvSpPr>
        <p:spPr>
          <a:xfrm>
            <a:off x="4531814" y="5036857"/>
            <a:ext cx="5004556" cy="648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3324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platzhalter 15">
            <a:extLst>
              <a:ext uri="{FF2B5EF4-FFF2-40B4-BE49-F238E27FC236}">
                <a16:creationId xmlns:a16="http://schemas.microsoft.com/office/drawing/2014/main" id="{801C3125-F87A-821A-E33B-D04232BBA836}"/>
              </a:ext>
            </a:extLst>
          </p:cNvPr>
          <p:cNvSpPr>
            <a:spLocks noGrp="1"/>
          </p:cNvSpPr>
          <p:nvPr>
            <p:ph type="body" sz="quarter" idx="11"/>
          </p:nvPr>
        </p:nvSpPr>
        <p:spPr/>
        <p:txBody>
          <a:bodyPr/>
          <a:lstStyle/>
          <a:p>
            <a:r>
              <a:rPr lang="en-US" dirty="0"/>
              <a:t>Mobile computers are more and more what they are expected to be: mobile! That mostly also means less external connectivity is supported. And if we use laptops for work, they are often not moved around but stay on the desk. It is easy to set them up, and they are easy to hide in case space is needed – but they are still lacking options to connect external devices.</a:t>
            </a:r>
          </a:p>
          <a:p>
            <a:pPr>
              <a:lnSpc>
                <a:spcPts val="1840"/>
              </a:lnSpc>
            </a:pPr>
            <a:endParaRPr lang="de-DE" dirty="0"/>
          </a:p>
        </p:txBody>
      </p:sp>
      <p:sp>
        <p:nvSpPr>
          <p:cNvPr id="4" name="Textfeld 3">
            <a:extLst>
              <a:ext uri="{FF2B5EF4-FFF2-40B4-BE49-F238E27FC236}">
                <a16:creationId xmlns:a16="http://schemas.microsoft.com/office/drawing/2014/main" id="{9F681CE7-53E0-A5A5-2E56-5FECF274C9E7}"/>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solidFill>
                  <a:srgbClr val="3D3D3D"/>
                </a:solidFill>
                <a:latin typeface="Futura PT Demi" panose="020B0502020204020303" pitchFamily="34" charset="77"/>
              </a:rPr>
              <a:t>CONNECTIVITY</a:t>
            </a:r>
          </a:p>
        </p:txBody>
      </p:sp>
      <p:pic>
        <p:nvPicPr>
          <p:cNvPr id="7" name="Picture 4" descr="Microsoft Surface Laptop 4 13.5 – Intel- &amp; AMD-Version im Vergleich">
            <a:extLst>
              <a:ext uri="{FF2B5EF4-FFF2-40B4-BE49-F238E27FC236}">
                <a16:creationId xmlns:a16="http://schemas.microsoft.com/office/drawing/2014/main" id="{3F29A2AF-0550-E697-121D-29FAB3A87E0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663952" y="2312876"/>
            <a:ext cx="5860188" cy="390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9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8784976" cy="1200329"/>
          </a:xfrm>
          <a:prstGeom prst="rect">
            <a:avLst/>
          </a:prstGeom>
          <a:noFill/>
        </p:spPr>
        <p:txBody>
          <a:bodyPr wrap="square" rtlCol="0">
            <a:spAutoFit/>
          </a:bodyPr>
          <a:lstStyle/>
          <a:p>
            <a:pPr algn="l"/>
            <a:r>
              <a:rPr lang="en-GB" sz="3600" b="1" i="0" dirty="0">
                <a:solidFill>
                  <a:srgbClr val="555555"/>
                </a:solidFill>
                <a:effectLst/>
                <a:latin typeface="Futura LT W05 Bold"/>
              </a:rPr>
              <a:t>USB-C TO DISPLAYPORT MINI ADAPTER WITH PD (8K/100W)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416803"/>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Supports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displays</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8k </a:t>
            </a:r>
            <a:r>
              <a:rPr lang="de-DE" dirty="0" err="1">
                <a:latin typeface="Futura PT Light" panose="020B0402020204020303" pitchFamily="34" charset="0"/>
              </a:rPr>
              <a:t>resolution</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60 Hz </a:t>
            </a:r>
            <a:r>
              <a:rPr lang="de-DE" dirty="0" err="1">
                <a:latin typeface="Futura PT Light" panose="020B0402020204020303" pitchFamily="34" charset="0"/>
              </a:rPr>
              <a:t>refresh</a:t>
            </a:r>
            <a:r>
              <a:rPr lang="de-DE" dirty="0">
                <a:latin typeface="Futura PT Light" panose="020B0402020204020303" pitchFamily="34" charset="0"/>
              </a:rPr>
              <a:t> rate</a:t>
            </a:r>
          </a:p>
          <a:p>
            <a:pPr lvl="1">
              <a:lnSpc>
                <a:spcPts val="2840"/>
              </a:lnSpc>
            </a:pPr>
            <a:r>
              <a:rPr lang="de-DE" dirty="0">
                <a:latin typeface="Futura PT Light" panose="020B0402020204020303" pitchFamily="34" charset="0"/>
              </a:rPr>
              <a:t>1x USB-C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(100W)</a:t>
            </a: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metal</a:t>
            </a:r>
            <a:r>
              <a:rPr lang="de-DE" dirty="0">
                <a:latin typeface="Futura PT Light" panose="020B0402020204020303" pitchFamily="34" charset="0"/>
              </a:rPr>
              <a:t>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very</a:t>
            </a:r>
            <a:r>
              <a:rPr lang="de-DE" dirty="0">
                <a:latin typeface="Futura PT Light" panose="020B0402020204020303" pitchFamily="34" charset="0"/>
              </a:rPr>
              <a:t> </a:t>
            </a:r>
            <a:r>
              <a:rPr lang="de-DE" dirty="0" err="1">
                <a:latin typeface="Futura PT Light" panose="020B0402020204020303" pitchFamily="34" charset="0"/>
              </a:rPr>
              <a:t>conventent</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travelling</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mobile </a:t>
            </a:r>
            <a:r>
              <a:rPr lang="de-DE" dirty="0" err="1">
                <a:latin typeface="Futura PT Light" panose="020B0402020204020303" pitchFamily="34" charset="0"/>
              </a:rPr>
              <a:t>use</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Ideal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connecting</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an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display</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presentations</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better</a:t>
            </a:r>
            <a:r>
              <a:rPr lang="de-DE" dirty="0">
                <a:latin typeface="Futura PT Light" panose="020B0402020204020303" pitchFamily="34" charset="0"/>
              </a:rPr>
              <a:t> </a:t>
            </a:r>
            <a:r>
              <a:rPr lang="de-DE" dirty="0" err="1">
                <a:latin typeface="Futura PT Light" panose="020B0402020204020303" pitchFamily="34" charset="0"/>
              </a:rPr>
              <a:t>visibility</a:t>
            </a: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p:txBody>
      </p:sp>
      <p:pic>
        <p:nvPicPr>
          <p:cNvPr id="4" name="Grafik 3"/>
          <p:cNvPicPr>
            <a:picLocks noChangeAspect="1"/>
          </p:cNvPicPr>
          <p:nvPr/>
        </p:nvPicPr>
        <p:blipFill>
          <a:blip r:embed="rId3"/>
          <a:stretch>
            <a:fillRect/>
          </a:stretch>
        </p:blipFill>
        <p:spPr>
          <a:xfrm>
            <a:off x="7860196" y="2996952"/>
            <a:ext cx="3456384" cy="2694346"/>
          </a:xfrm>
          <a:prstGeom prst="rect">
            <a:avLst/>
          </a:prstGeom>
        </p:spPr>
      </p:pic>
      <p:sp>
        <p:nvSpPr>
          <p:cNvPr id="16" name="Rechteck 15">
            <a:extLst>
              <a:ext uri="{FF2B5EF4-FFF2-40B4-BE49-F238E27FC236}">
                <a16:creationId xmlns:a16="http://schemas.microsoft.com/office/drawing/2014/main" id="{24757204-5097-4775-1EE3-163B101FDADD}"/>
              </a:ext>
            </a:extLst>
          </p:cNvPr>
          <p:cNvSpPr/>
          <p:nvPr/>
        </p:nvSpPr>
        <p:spPr>
          <a:xfrm>
            <a:off x="547056" y="3032956"/>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D32046</a:t>
            </a:r>
          </a:p>
        </p:txBody>
      </p:sp>
    </p:spTree>
    <p:extLst>
      <p:ext uri="{BB962C8B-B14F-4D97-AF65-F5344CB8AC3E}">
        <p14:creationId xmlns:p14="http://schemas.microsoft.com/office/powerpoint/2010/main" val="3255543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6984776" cy="1200329"/>
          </a:xfrm>
          <a:prstGeom prst="rect">
            <a:avLst/>
          </a:prstGeom>
          <a:noFill/>
        </p:spPr>
        <p:txBody>
          <a:bodyPr wrap="square" rtlCol="0">
            <a:spAutoFit/>
          </a:bodyPr>
          <a:lstStyle/>
          <a:p>
            <a:r>
              <a:rPr lang="pl-PL" sz="3600" dirty="0">
                <a:solidFill>
                  <a:schemeClr val="tx1">
                    <a:lumMod val="75000"/>
                    <a:lumOff val="25000"/>
                  </a:schemeClr>
                </a:solidFill>
                <a:latin typeface="Futura PT Demi" panose="020B0702020204020303" pitchFamily="34" charset="0"/>
                <a:cs typeface="Futura Medium" panose="020B0602020204020303" pitchFamily="34" charset="-79"/>
              </a:rPr>
              <a:t>USB-C TO HDMI MINI ADAPTER WITH PD (4K/100W)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Supports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displays</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60 Hz </a:t>
            </a:r>
            <a:r>
              <a:rPr lang="de-DE" dirty="0" err="1">
                <a:latin typeface="Futura PT Light" panose="020B0402020204020303" pitchFamily="34" charset="0"/>
              </a:rPr>
              <a:t>refresh</a:t>
            </a:r>
            <a:r>
              <a:rPr lang="de-DE" dirty="0">
                <a:latin typeface="Futura PT Light" panose="020B0402020204020303" pitchFamily="34" charset="0"/>
              </a:rPr>
              <a:t> rate</a:t>
            </a:r>
          </a:p>
          <a:p>
            <a:pPr lvl="1">
              <a:lnSpc>
                <a:spcPts val="2840"/>
              </a:lnSpc>
            </a:pPr>
            <a:r>
              <a:rPr lang="de-DE" dirty="0">
                <a:latin typeface="Futura PT Light" panose="020B0402020204020303" pitchFamily="34" charset="0"/>
              </a:rPr>
              <a:t>1x USB-C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(100W)</a:t>
            </a: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metal</a:t>
            </a:r>
            <a:r>
              <a:rPr lang="de-DE" dirty="0">
                <a:latin typeface="Futura PT Light" panose="020B0402020204020303" pitchFamily="34" charset="0"/>
              </a:rPr>
              <a:t>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very</a:t>
            </a:r>
            <a:r>
              <a:rPr lang="de-DE" dirty="0">
                <a:latin typeface="Futura PT Light" panose="020B0402020204020303" pitchFamily="34" charset="0"/>
              </a:rPr>
              <a:t> </a:t>
            </a:r>
            <a:r>
              <a:rPr lang="de-DE" dirty="0" err="1">
                <a:latin typeface="Futura PT Light" panose="020B0402020204020303" pitchFamily="34" charset="0"/>
              </a:rPr>
              <a:t>conventent</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travelling</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mobile </a:t>
            </a:r>
            <a:r>
              <a:rPr lang="de-DE" dirty="0" err="1">
                <a:latin typeface="Futura PT Light" panose="020B0402020204020303" pitchFamily="34" charset="0"/>
              </a:rPr>
              <a:t>use</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Ideal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connecting</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an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display</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presentations</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better</a:t>
            </a:r>
            <a:r>
              <a:rPr lang="de-DE" dirty="0">
                <a:latin typeface="Futura PT Light" panose="020B0402020204020303" pitchFamily="34" charset="0"/>
              </a:rPr>
              <a:t> </a:t>
            </a:r>
            <a:r>
              <a:rPr lang="de-DE" dirty="0" err="1">
                <a:latin typeface="Futura PT Light" panose="020B0402020204020303" pitchFamily="34" charset="0"/>
              </a:rPr>
              <a:t>visibility</a:t>
            </a: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p:txBody>
      </p:sp>
      <p:pic>
        <p:nvPicPr>
          <p:cNvPr id="3" name="Grafik 2"/>
          <p:cNvPicPr>
            <a:picLocks noChangeAspect="1"/>
          </p:cNvPicPr>
          <p:nvPr/>
        </p:nvPicPr>
        <p:blipFill>
          <a:blip r:embed="rId3"/>
          <a:stretch>
            <a:fillRect/>
          </a:stretch>
        </p:blipFill>
        <p:spPr>
          <a:xfrm>
            <a:off x="7860196" y="3032001"/>
            <a:ext cx="3445839" cy="2665251"/>
          </a:xfrm>
          <a:prstGeom prst="rect">
            <a:avLst/>
          </a:prstGeom>
        </p:spPr>
      </p:pic>
      <p:sp>
        <p:nvSpPr>
          <p:cNvPr id="7" name="Rechteck 6">
            <a:extLst>
              <a:ext uri="{FF2B5EF4-FFF2-40B4-BE49-F238E27FC236}">
                <a16:creationId xmlns:a16="http://schemas.microsoft.com/office/drawing/2014/main" id="{24757204-5097-4775-1EE3-163B101FDADD}"/>
              </a:ext>
            </a:extLst>
          </p:cNvPr>
          <p:cNvSpPr/>
          <p:nvPr/>
        </p:nvSpPr>
        <p:spPr>
          <a:xfrm>
            <a:off x="547056" y="30191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D32047</a:t>
            </a:r>
          </a:p>
        </p:txBody>
      </p:sp>
    </p:spTree>
    <p:extLst>
      <p:ext uri="{BB962C8B-B14F-4D97-AF65-F5344CB8AC3E}">
        <p14:creationId xmlns:p14="http://schemas.microsoft.com/office/powerpoint/2010/main" val="203573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9" y="1772816"/>
            <a:ext cx="7164796" cy="1200329"/>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TO ETHERNET MINI ADAPTER WITH PD (100W)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11" name="Rechteck 110">
            <a:extLst>
              <a:ext uri="{FF2B5EF4-FFF2-40B4-BE49-F238E27FC236}">
                <a16:creationId xmlns:a16="http://schemas.microsoft.com/office/drawing/2014/main" id="{1BE2AA62-C7B9-B249-B457-3F1715377B8E}"/>
              </a:ext>
            </a:extLst>
          </p:cNvPr>
          <p:cNvSpPr/>
          <p:nvPr/>
        </p:nvSpPr>
        <p:spPr>
          <a:xfrm>
            <a:off x="0" y="4943331"/>
            <a:ext cx="12192000" cy="897339"/>
          </a:xfrm>
          <a:prstGeom prst="rect">
            <a:avLst/>
          </a:prstGeom>
          <a:gradFill flip="none" rotWithShape="1">
            <a:gsLst>
              <a:gs pos="0">
                <a:schemeClr val="accent3">
                  <a:lumMod val="67000"/>
                  <a:alpha val="5000"/>
                </a:schemeClr>
              </a:gs>
              <a:gs pos="51000">
                <a:schemeClr val="accent3">
                  <a:alpha val="0"/>
                  <a:lumMod val="0"/>
                  <a:lumOff val="10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Supports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 </a:t>
            </a:r>
            <a:r>
              <a:rPr lang="de-DE" dirty="0" err="1">
                <a:latin typeface="Futura PT Light" panose="020B0402020204020303" pitchFamily="34" charset="0"/>
              </a:rPr>
              <a:t>wired</a:t>
            </a:r>
            <a:r>
              <a:rPr lang="de-DE" dirty="0">
                <a:latin typeface="Futura PT Light" panose="020B0402020204020303" pitchFamily="34" charset="0"/>
              </a:rPr>
              <a:t> </a:t>
            </a:r>
            <a:r>
              <a:rPr lang="de-DE" dirty="0" err="1">
                <a:latin typeface="Futura PT Light" panose="020B0402020204020303" pitchFamily="34" charset="0"/>
              </a:rPr>
              <a:t>network</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1000 Mbps </a:t>
            </a:r>
            <a:r>
              <a:rPr lang="de-DE" dirty="0" err="1">
                <a:latin typeface="Futura PT Light" panose="020B0402020204020303" pitchFamily="34" charset="0"/>
              </a:rPr>
              <a:t>speed</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USB-C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(100W)</a:t>
            </a: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metal</a:t>
            </a:r>
            <a:r>
              <a:rPr lang="de-DE" dirty="0">
                <a:latin typeface="Futura PT Light" panose="020B0402020204020303" pitchFamily="34" charset="0"/>
              </a:rPr>
              <a:t>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very</a:t>
            </a:r>
            <a:r>
              <a:rPr lang="de-DE" dirty="0">
                <a:latin typeface="Futura PT Light" panose="020B0402020204020303" pitchFamily="34" charset="0"/>
              </a:rPr>
              <a:t> </a:t>
            </a:r>
            <a:r>
              <a:rPr lang="de-DE" dirty="0" err="1">
                <a:latin typeface="Futura PT Light" panose="020B0402020204020303" pitchFamily="34" charset="0"/>
              </a:rPr>
              <a:t>conventent</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travelling</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mobile </a:t>
            </a:r>
            <a:r>
              <a:rPr lang="de-DE" dirty="0" err="1">
                <a:latin typeface="Futura PT Light" panose="020B0402020204020303" pitchFamily="34" charset="0"/>
              </a:rPr>
              <a:t>use</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Ideal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connecting</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an </a:t>
            </a:r>
            <a:r>
              <a:rPr lang="de-DE" dirty="0" err="1">
                <a:latin typeface="Futura PT Light" panose="020B0402020204020303" pitchFamily="34" charset="0"/>
              </a:rPr>
              <a:t>wired</a:t>
            </a:r>
            <a:r>
              <a:rPr lang="de-DE" dirty="0">
                <a:latin typeface="Futura PT Light" panose="020B0402020204020303" pitchFamily="34" charset="0"/>
              </a:rPr>
              <a:t> </a:t>
            </a:r>
            <a:r>
              <a:rPr lang="de-DE" dirty="0" err="1">
                <a:latin typeface="Futura PT Light" panose="020B0402020204020303" pitchFamily="34" charset="0"/>
              </a:rPr>
              <a:t>network</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highere</a:t>
            </a:r>
            <a:r>
              <a:rPr lang="de-DE" dirty="0">
                <a:latin typeface="Futura PT Light" panose="020B0402020204020303" pitchFamily="34" charset="0"/>
              </a:rPr>
              <a:t> </a:t>
            </a:r>
            <a:r>
              <a:rPr lang="de-DE" dirty="0" err="1">
                <a:latin typeface="Futura PT Light" panose="020B0402020204020303" pitchFamily="34" charset="0"/>
              </a:rPr>
              <a:t>data</a:t>
            </a:r>
            <a:r>
              <a:rPr lang="de-DE" dirty="0">
                <a:latin typeface="Futura PT Light" panose="020B0402020204020303" pitchFamily="34" charset="0"/>
              </a:rPr>
              <a:t> </a:t>
            </a:r>
            <a:r>
              <a:rPr lang="de-DE" dirty="0" err="1">
                <a:latin typeface="Futura PT Light" panose="020B0402020204020303" pitchFamily="34" charset="0"/>
              </a:rPr>
              <a:t>transfer</a:t>
            </a:r>
            <a:r>
              <a:rPr lang="de-DE" dirty="0">
                <a:latin typeface="Futura PT Light" panose="020B0402020204020303" pitchFamily="34" charset="0"/>
              </a:rPr>
              <a:t> </a:t>
            </a:r>
            <a:r>
              <a:rPr lang="de-DE" dirty="0" err="1">
                <a:latin typeface="Futura PT Light" panose="020B0402020204020303" pitchFamily="34" charset="0"/>
              </a:rPr>
              <a:t>rates</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more</a:t>
            </a:r>
            <a:r>
              <a:rPr lang="de-DE" dirty="0">
                <a:latin typeface="Futura PT Light" panose="020B0402020204020303" pitchFamily="34" charset="0"/>
              </a:rPr>
              <a:t> </a:t>
            </a:r>
            <a:r>
              <a:rPr lang="de-DE" dirty="0" err="1">
                <a:latin typeface="Futura PT Light" panose="020B0402020204020303" pitchFamily="34" charset="0"/>
              </a:rPr>
              <a:t>stability</a:t>
            </a:r>
            <a:r>
              <a:rPr lang="de-DE" dirty="0">
                <a:latin typeface="Futura PT Light" panose="020B0402020204020303" pitchFamily="34" charset="0"/>
              </a:rPr>
              <a:t> </a:t>
            </a:r>
            <a:r>
              <a:rPr lang="de-DE" dirty="0" err="1">
                <a:latin typeface="Futura PT Light" panose="020B0402020204020303" pitchFamily="34" charset="0"/>
              </a:rPr>
              <a:t>than</a:t>
            </a:r>
            <a:r>
              <a:rPr lang="de-DE" dirty="0">
                <a:latin typeface="Futura PT Light" panose="020B0402020204020303" pitchFamily="34" charset="0"/>
              </a:rPr>
              <a:t> </a:t>
            </a:r>
            <a:r>
              <a:rPr lang="de-DE" dirty="0" err="1">
                <a:latin typeface="Futura PT Light" panose="020B0402020204020303" pitchFamily="34" charset="0"/>
              </a:rPr>
              <a:t>wireless</a:t>
            </a:r>
            <a:r>
              <a:rPr lang="de-DE" dirty="0">
                <a:latin typeface="Futura PT Light" panose="020B0402020204020303" pitchFamily="34" charset="0"/>
              </a:rPr>
              <a:t> </a:t>
            </a:r>
            <a:r>
              <a:rPr lang="de-DE" dirty="0" err="1">
                <a:latin typeface="Futura PT Light" panose="020B0402020204020303" pitchFamily="34" charset="0"/>
              </a:rPr>
              <a:t>connections</a:t>
            </a: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a:p>
            <a:pPr lvl="1">
              <a:lnSpc>
                <a:spcPts val="2840"/>
              </a:lnSpc>
            </a:pPr>
            <a:endParaRPr lang="de-DE" dirty="0">
              <a:latin typeface="Futura PT Light" panose="020B0402020204020303" pitchFamily="34" charset="0"/>
            </a:endParaRPr>
          </a:p>
        </p:txBody>
      </p:sp>
      <p:pic>
        <p:nvPicPr>
          <p:cNvPr id="8" name="Grafik 7"/>
          <p:cNvPicPr>
            <a:picLocks noChangeAspect="1"/>
          </p:cNvPicPr>
          <p:nvPr/>
        </p:nvPicPr>
        <p:blipFill>
          <a:blip r:embed="rId3"/>
          <a:stretch>
            <a:fillRect/>
          </a:stretch>
        </p:blipFill>
        <p:spPr>
          <a:xfrm>
            <a:off x="7572164" y="2883577"/>
            <a:ext cx="4159464" cy="2940201"/>
          </a:xfrm>
          <a:prstGeom prst="rect">
            <a:avLst/>
          </a:prstGeom>
        </p:spPr>
      </p:pic>
      <p:sp>
        <p:nvSpPr>
          <p:cNvPr id="9" name="Rechteck 8">
            <a:extLst>
              <a:ext uri="{FF2B5EF4-FFF2-40B4-BE49-F238E27FC236}">
                <a16:creationId xmlns:a16="http://schemas.microsoft.com/office/drawing/2014/main" id="{24757204-5097-4775-1EE3-163B101FDADD}"/>
              </a:ext>
            </a:extLst>
          </p:cNvPr>
          <p:cNvSpPr/>
          <p:nvPr/>
        </p:nvSpPr>
        <p:spPr>
          <a:xfrm>
            <a:off x="547056" y="30191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D32048</a:t>
            </a:r>
          </a:p>
        </p:txBody>
      </p:sp>
    </p:spTree>
    <p:extLst>
      <p:ext uri="{BB962C8B-B14F-4D97-AF65-F5344CB8AC3E}">
        <p14:creationId xmlns:p14="http://schemas.microsoft.com/office/powerpoint/2010/main" val="1050691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513168" cy="1754326"/>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5-IN-1 VIDEO HUB 4K PD 100W</a:t>
            </a:r>
          </a:p>
          <a:p>
            <a:br>
              <a:rPr lang="de-DE" sz="3600" dirty="0">
                <a:solidFill>
                  <a:schemeClr val="tx1">
                    <a:lumMod val="75000"/>
                    <a:lumOff val="25000"/>
                  </a:schemeClr>
                </a:solidFill>
                <a:latin typeface="Futura PT Demi" panose="020B0702020204020303" pitchFamily="34" charset="0"/>
                <a:cs typeface="Futura Medium" panose="020B0602020204020303" pitchFamily="34" charset="-79"/>
              </a:rPr>
            </a:b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2x USB-A, 2x USB-C </a:t>
            </a:r>
            <a:r>
              <a:rPr lang="de-DE" dirty="0" err="1">
                <a:latin typeface="Futura PT Light" panose="020B0402020204020303" pitchFamily="34" charset="0"/>
              </a:rPr>
              <a:t>ports</a:t>
            </a:r>
            <a:r>
              <a:rPr lang="de-DE" dirty="0">
                <a:latin typeface="Futura PT Light" panose="020B0402020204020303" pitchFamily="34" charset="0"/>
              </a:rPr>
              <a:t> </a:t>
            </a: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companion</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travelling</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occasional</a:t>
            </a:r>
            <a:r>
              <a:rPr lang="de-DE" dirty="0">
                <a:latin typeface="Futura PT Light" panose="020B0402020204020303" pitchFamily="34" charset="0"/>
              </a:rPr>
              <a:t> </a:t>
            </a:r>
            <a:r>
              <a:rPr lang="de-DE" dirty="0" err="1">
                <a:latin typeface="Futura PT Light" panose="020B0402020204020303" pitchFamily="34" charset="0"/>
              </a:rPr>
              <a:t>use</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monitor</a:t>
            </a:r>
            <a:endParaRPr lang="de-DE" dirty="0">
              <a:latin typeface="Futura PT Light" panose="020B0402020204020303" pitchFamily="34" charset="0"/>
            </a:endParaRPr>
          </a:p>
        </p:txBody>
      </p:sp>
      <p:pic>
        <p:nvPicPr>
          <p:cNvPr id="6" name="Grafik 5" descr="Ein Bild, das Kabel, Elektronik, Elektronisches Gerät, Gerät enthält.&#10;&#10;Automatisch generierte Beschreibung">
            <a:extLst>
              <a:ext uri="{FF2B5EF4-FFF2-40B4-BE49-F238E27FC236}">
                <a16:creationId xmlns:a16="http://schemas.microsoft.com/office/drawing/2014/main" id="{8324FC1D-ABEF-A562-E004-B14F80FB3178}"/>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220237" y="2744924"/>
            <a:ext cx="2628292" cy="3375551"/>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4226165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225136" cy="1754326"/>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5-IN-1 VIDEO HUB 4K PD 100W</a:t>
            </a:r>
          </a:p>
          <a:p>
            <a:br>
              <a:rPr lang="de-DE" sz="3600" dirty="0">
                <a:solidFill>
                  <a:schemeClr val="tx1">
                    <a:lumMod val="75000"/>
                    <a:lumOff val="25000"/>
                  </a:schemeClr>
                </a:solidFill>
                <a:latin typeface="Futura PT Demi" panose="020B0702020204020303" pitchFamily="34" charset="0"/>
                <a:cs typeface="Futura Medium" panose="020B0602020204020303" pitchFamily="34" charset="-79"/>
              </a:rPr>
            </a:b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USB-A 3.0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USB-C3.0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HDMI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4k/30 Hz</a:t>
            </a:r>
          </a:p>
        </p:txBody>
      </p:sp>
      <p:pic>
        <p:nvPicPr>
          <p:cNvPr id="7" name="Grafik 6" descr="Ein Bild, das Text, Zeichnung, Entwurf, Diagramm enthält.&#10;&#10;Automatisch generierte Beschreibung">
            <a:extLst>
              <a:ext uri="{FF2B5EF4-FFF2-40B4-BE49-F238E27FC236}">
                <a16:creationId xmlns:a16="http://schemas.microsoft.com/office/drawing/2014/main" id="{D235F5A0-F0F1-4B1D-9343-43F946E3F0FF}"/>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5960" y="3392996"/>
            <a:ext cx="5364596" cy="2261727"/>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3033344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36915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4-IN-1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23680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2x USB-C 3.2, 2x USB-A 3.2 </a:t>
            </a:r>
            <a:r>
              <a:rPr lang="de-DE" dirty="0" err="1">
                <a:latin typeface="Futura PT Light" panose="020B0402020204020303" pitchFamily="34" charset="0"/>
              </a:rPr>
              <a:t>ports</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high </a:t>
            </a:r>
            <a:r>
              <a:rPr lang="de-DE" dirty="0" err="1">
                <a:latin typeface="Futura PT Light" panose="020B0402020204020303" pitchFamily="34" charset="0"/>
              </a:rPr>
              <a:t>data</a:t>
            </a:r>
            <a:r>
              <a:rPr lang="de-DE" dirty="0">
                <a:latin typeface="Futura PT Light" panose="020B0402020204020303" pitchFamily="34" charset="0"/>
              </a:rPr>
              <a:t> </a:t>
            </a:r>
            <a:r>
              <a:rPr lang="de-DE" dirty="0" err="1">
                <a:latin typeface="Futura PT Light" panose="020B0402020204020303" pitchFamily="34" charset="0"/>
              </a:rPr>
              <a:t>transfer</a:t>
            </a:r>
            <a:r>
              <a:rPr lang="de-DE" dirty="0">
                <a:latin typeface="Futura PT Light" panose="020B0402020204020303" pitchFamily="34" charset="0"/>
              </a:rPr>
              <a:t> </a:t>
            </a:r>
            <a:r>
              <a:rPr lang="de-DE" dirty="0" err="1">
                <a:latin typeface="Futura PT Light" panose="020B0402020204020303" pitchFamily="34" charset="0"/>
              </a:rPr>
              <a:t>rates</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 </a:t>
            </a:r>
            <a:r>
              <a:rPr lang="de-DE" dirty="0" err="1">
                <a:latin typeface="Futura PT Light" panose="020B0402020204020303" pitchFamily="34" charset="0"/>
              </a:rPr>
              <a:t>Gbps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optimized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err="1">
                <a:latin typeface="Futura PT Light" panose="020B0402020204020303" pitchFamily="34" charset="0"/>
              </a:rPr>
              <a:t>Perfect</a:t>
            </a:r>
            <a:r>
              <a:rPr lang="de-DE" dirty="0">
                <a:latin typeface="Futura PT Light" panose="020B0402020204020303" pitchFamily="34" charset="0"/>
              </a:rPr>
              <a:t> </a:t>
            </a:r>
            <a:r>
              <a:rPr lang="de-DE" dirty="0" err="1">
                <a:latin typeface="Futura PT Light" panose="020B0402020204020303" pitchFamily="34" charset="0"/>
              </a:rPr>
              <a:t>enhancement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internal USB </a:t>
            </a:r>
            <a:r>
              <a:rPr lang="de-DE" dirty="0" err="1">
                <a:latin typeface="Futura PT Light" panose="020B0402020204020303" pitchFamily="34" charset="0"/>
              </a:rPr>
              <a:t>ports</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err="1">
                <a:latin typeface="Futura PT Light" panose="020B0402020204020303" pitchFamily="34" charset="0"/>
              </a:rPr>
              <a:t>Convenient</a:t>
            </a:r>
            <a:r>
              <a:rPr lang="de-DE" dirty="0">
                <a:latin typeface="Futura PT Light" panose="020B0402020204020303" pitchFamily="34" charset="0"/>
              </a:rPr>
              <a:t> </a:t>
            </a:r>
            <a:r>
              <a:rPr lang="de-DE" dirty="0" err="1">
                <a:latin typeface="Futura PT Light" panose="020B0402020204020303" pitchFamily="34" charset="0"/>
              </a:rPr>
              <a:t>use</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devices</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high </a:t>
            </a:r>
            <a:r>
              <a:rPr lang="de-DE" dirty="0" err="1">
                <a:latin typeface="Futura PT Light" panose="020B0402020204020303" pitchFamily="34" charset="0"/>
              </a:rPr>
              <a:t>data</a:t>
            </a:r>
            <a:r>
              <a:rPr lang="de-DE" dirty="0">
                <a:latin typeface="Futura PT Light" panose="020B0402020204020303" pitchFamily="34" charset="0"/>
              </a:rPr>
              <a:t> </a:t>
            </a:r>
            <a:r>
              <a:rPr lang="de-DE" dirty="0" err="1">
                <a:latin typeface="Futura PT Light" panose="020B0402020204020303" pitchFamily="34" charset="0"/>
              </a:rPr>
              <a:t>transfer</a:t>
            </a:r>
            <a:r>
              <a:rPr lang="de-DE" dirty="0">
                <a:latin typeface="Futura PT Light" panose="020B0402020204020303" pitchFamily="34" charset="0"/>
              </a:rPr>
              <a:t> </a:t>
            </a:r>
            <a:r>
              <a:rPr lang="de-DE" dirty="0" err="1">
                <a:latin typeface="Futura PT Light" panose="020B0402020204020303" pitchFamily="34" charset="0"/>
              </a:rPr>
              <a:t>rates</a:t>
            </a:r>
            <a:r>
              <a:rPr lang="de-DE" dirty="0">
                <a:latin typeface="Futura PT Light" panose="020B0402020204020303" pitchFamily="34" charset="0"/>
              </a:rPr>
              <a:t> (e.g. </a:t>
            </a:r>
            <a:r>
              <a:rPr lang="de-DE" dirty="0" err="1">
                <a:latin typeface="Futura PT Light" panose="020B0402020204020303" pitchFamily="34" charset="0"/>
              </a:rPr>
              <a:t>hard</a:t>
            </a:r>
            <a:r>
              <a:rPr lang="de-DE" dirty="0">
                <a:latin typeface="Futura PT Light" panose="020B0402020204020303" pitchFamily="34" charset="0"/>
              </a:rPr>
              <a:t> </a:t>
            </a:r>
            <a:r>
              <a:rPr lang="de-DE" dirty="0" err="1">
                <a:latin typeface="Futura PT Light" panose="020B0402020204020303" pitchFamily="34" charset="0"/>
              </a:rPr>
              <a:t>discs</a:t>
            </a:r>
            <a:r>
              <a:rPr lang="de-DE" dirty="0">
                <a:latin typeface="Futura PT Light" panose="020B0402020204020303" pitchFamily="34" charset="0"/>
              </a:rPr>
              <a:t>)</a:t>
            </a:r>
          </a:p>
        </p:txBody>
      </p:sp>
      <p:pic>
        <p:nvPicPr>
          <p:cNvPr id="14" name="Grafik 13" descr="Ein Bild, das Text enthält.&#10;&#10;Automatisch generierte Beschreibung">
            <a:extLst>
              <a:ext uri="{FF2B5EF4-FFF2-40B4-BE49-F238E27FC236}">
                <a16:creationId xmlns:a16="http://schemas.microsoft.com/office/drawing/2014/main" id="{5B8C379B-6D5E-9019-92CF-5E112DD6DF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74360" y="2690443"/>
            <a:ext cx="2818184" cy="3618764"/>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601379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441160"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4-IN-1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544616"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 3.2 </a:t>
            </a:r>
            <a:r>
              <a:rPr lang="de-DE" dirty="0" err="1">
                <a:latin typeface="Futura PT Light" panose="020B0402020204020303" pitchFamily="34" charset="0"/>
              </a:rPr>
              <a:t>port</a:t>
            </a:r>
            <a:r>
              <a:rPr lang="de-DE" dirty="0">
                <a:latin typeface="Futura PT Light" panose="020B0402020204020303" pitchFamily="34" charset="0"/>
              </a:rPr>
              <a:t> 10 </a:t>
            </a:r>
            <a:r>
              <a:rPr lang="de-DE" dirty="0" err="1">
                <a:latin typeface="Futura PT Light" panose="020B0402020204020303" pitchFamily="34" charset="0"/>
              </a:rPr>
              <a:t>Gbps</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USB-A 3.2 </a:t>
            </a:r>
            <a:r>
              <a:rPr lang="de-DE" dirty="0" err="1">
                <a:latin typeface="Futura PT Light" panose="020B0402020204020303" pitchFamily="34" charset="0"/>
              </a:rPr>
              <a:t>port</a:t>
            </a:r>
            <a:r>
              <a:rPr lang="de-DE" dirty="0">
                <a:latin typeface="Futura PT Light" panose="020B0402020204020303" pitchFamily="34" charset="0"/>
              </a:rPr>
              <a:t> 10 </a:t>
            </a:r>
            <a:r>
              <a:rPr lang="de-DE" dirty="0" err="1">
                <a:latin typeface="Futura PT Light" panose="020B0402020204020303" pitchFamily="34" charset="0"/>
              </a:rPr>
              <a:t>Gbps</a:t>
            </a:r>
            <a:endParaRPr lang="de-DE" dirty="0">
              <a:latin typeface="Futura PT Light" panose="020B0402020204020303" pitchFamily="34" charset="0"/>
            </a:endParaRPr>
          </a:p>
        </p:txBody>
      </p:sp>
      <p:pic>
        <p:nvPicPr>
          <p:cNvPr id="6" name="Grafik 5" descr="Ein Bild, das Entwurf, Zeichnung, Text, Diagramm enthält.&#10;&#10;Automatisch generierte Beschreibung">
            <a:extLst>
              <a:ext uri="{FF2B5EF4-FFF2-40B4-BE49-F238E27FC236}">
                <a16:creationId xmlns:a16="http://schemas.microsoft.com/office/drawing/2014/main" id="{1B9EBC38-14ED-7C9C-F5C7-DDE8942D3A8C}"/>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71965" y="3248980"/>
            <a:ext cx="5724636" cy="2646095"/>
          </a:xfrm>
          <a:prstGeom prst="rect">
            <a:avLst/>
          </a:prstGeom>
        </p:spPr>
      </p:pic>
      <p:sp>
        <p:nvSpPr>
          <p:cNvPr id="10" name="Rechteck 9">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3530100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8-IN-1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624736"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3x USB-A, 1x USB-C </a:t>
            </a:r>
            <a:r>
              <a:rPr lang="de-DE" dirty="0" err="1">
                <a:latin typeface="Futura PT Light" panose="020B0402020204020303" pitchFamily="34" charset="0"/>
              </a:rPr>
              <a:t>ports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Ethernet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Mbps</a:t>
            </a:r>
          </a:p>
          <a:p>
            <a:pPr lvl="1">
              <a:lnSpc>
                <a:spcPts val="2840"/>
              </a:lnSpc>
            </a:pPr>
            <a:r>
              <a:rPr lang="de-DE" dirty="0">
                <a:latin typeface="Futura PT Light" panose="020B0402020204020303" pitchFamily="34" charset="0"/>
              </a:rPr>
              <a:t>SD/</a:t>
            </a: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companion</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travelling</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occasional</a:t>
            </a:r>
            <a:r>
              <a:rPr lang="de-DE" dirty="0">
                <a:latin typeface="Futura PT Light" panose="020B0402020204020303" pitchFamily="34" charset="0"/>
              </a:rPr>
              <a:t> </a:t>
            </a:r>
            <a:r>
              <a:rPr lang="de-DE" dirty="0" err="1">
                <a:latin typeface="Futura PT Light" panose="020B0402020204020303" pitchFamily="34" charset="0"/>
              </a:rPr>
              <a:t>use</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external</a:t>
            </a:r>
            <a:r>
              <a:rPr lang="de-DE" dirty="0">
                <a:latin typeface="Futura PT Light" panose="020B0402020204020303" pitchFamily="34" charset="0"/>
              </a:rPr>
              <a:t> </a:t>
            </a:r>
            <a:r>
              <a:rPr lang="de-DE" dirty="0" err="1">
                <a:latin typeface="Futura PT Light" panose="020B0402020204020303" pitchFamily="34" charset="0"/>
              </a:rPr>
              <a:t>monitor</a:t>
            </a:r>
            <a:endParaRPr lang="de-DE" dirty="0">
              <a:latin typeface="Futura PT Light" panose="020B0402020204020303" pitchFamily="34" charset="0"/>
            </a:endParaRPr>
          </a:p>
        </p:txBody>
      </p:sp>
      <p:pic>
        <p:nvPicPr>
          <p:cNvPr id="7" name="Grafik 6" descr="Ein Bild, das Elektronik, Elektronisches Gerät, Gerät, Kabel enthält.&#10;&#10;Automatisch generierte Beschreibung">
            <a:extLst>
              <a:ext uri="{FF2B5EF4-FFF2-40B4-BE49-F238E27FC236}">
                <a16:creationId xmlns:a16="http://schemas.microsoft.com/office/drawing/2014/main" id="{E61AD6EA-FDB0-8255-71FF-897C7A6E94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2564904"/>
            <a:ext cx="2751111" cy="3865732"/>
          </a:xfrm>
          <a:prstGeom prst="rect">
            <a:avLst/>
          </a:prstGeom>
        </p:spPr>
      </p:pic>
      <p:sp>
        <p:nvSpPr>
          <p:cNvPr id="16" name="Rechteck 15">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010006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8-IN-1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760640"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1x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SD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marL="311663" lvl="1" indent="-342900">
              <a:lnSpc>
                <a:spcPts val="2840"/>
              </a:lnSpc>
              <a:buFont typeface="+mj-lt"/>
              <a:buAutoNum type="arabicPeriod"/>
            </a:pP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Ethernet GLAN RJ45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10/100/1000 Mbps</a:t>
            </a:r>
          </a:p>
          <a:p>
            <a:pPr marL="311663" lvl="1" indent="-342900">
              <a:lnSpc>
                <a:spcPts val="2840"/>
              </a:lnSpc>
              <a:buFont typeface="+mj-lt"/>
              <a:buAutoNum type="arabicPeriod"/>
            </a:pPr>
            <a:r>
              <a:rPr lang="de-DE" dirty="0">
                <a:latin typeface="Futura PT Light" panose="020B0402020204020303" pitchFamily="34" charset="0"/>
              </a:rPr>
              <a:t>USB-A 3.0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p:txBody>
      </p:sp>
      <p:pic>
        <p:nvPicPr>
          <p:cNvPr id="6" name="Grafik 5" descr="Ein Bild, das Text, Diagramm, Entwurf, Zeichnung enthält.&#10;&#10;Automatisch generierte Beschreibung">
            <a:extLst>
              <a:ext uri="{FF2B5EF4-FFF2-40B4-BE49-F238E27FC236}">
                <a16:creationId xmlns:a16="http://schemas.microsoft.com/office/drawing/2014/main" id="{F4AFE115-6E43-D731-D08E-E8CA10F3BFA6}"/>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132004" y="2909094"/>
            <a:ext cx="5004556" cy="3204356"/>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14587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r>
              <a:rPr lang="de-DE" dirty="0">
                <a:latin typeface="Futura PT Light" panose="020B0402020204020303" pitchFamily="34" charset="0"/>
              </a:rPr>
              <a:t>, 1x VGA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1080p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USB-A, 2x USB-C </a:t>
            </a:r>
            <a:r>
              <a:rPr lang="de-DE" dirty="0" err="1">
                <a:latin typeface="Futura PT Light" panose="020B0402020204020303" pitchFamily="34" charset="0"/>
              </a:rPr>
              <a:t>ports</a:t>
            </a:r>
            <a:r>
              <a:rPr lang="de-DE" dirty="0">
                <a:latin typeface="Futura PT Light" panose="020B0402020204020303" pitchFamily="34" charset="0"/>
              </a:rPr>
              <a:t>, 1x 3.5 mm </a:t>
            </a:r>
            <a:r>
              <a:rPr lang="de-DE" dirty="0" err="1">
                <a:latin typeface="Futura PT Light" panose="020B0402020204020303" pitchFamily="34" charset="0"/>
              </a:rPr>
              <a:t>audio</a:t>
            </a:r>
            <a:r>
              <a:rPr lang="de-DE" dirty="0">
                <a:latin typeface="Futura PT Light" panose="020B0402020204020303" pitchFamily="34" charset="0"/>
              </a:rPr>
              <a:t>/</a:t>
            </a:r>
            <a:r>
              <a:rPr lang="de-DE" dirty="0" err="1">
                <a:latin typeface="Futura PT Light" panose="020B0402020204020303" pitchFamily="34" charset="0"/>
              </a:rPr>
              <a:t>microphone</a:t>
            </a:r>
            <a:r>
              <a:rPr lang="de-DE" dirty="0">
                <a:latin typeface="Futura PT Light" panose="020B0402020204020303" pitchFamily="34" charset="0"/>
              </a:rPr>
              <a:t> </a:t>
            </a:r>
            <a:r>
              <a:rPr lang="de-DE" dirty="0" err="1">
                <a:latin typeface="Futura PT Light" panose="020B0402020204020303" pitchFamily="34" charset="0"/>
              </a:rPr>
              <a:t>combo</a:t>
            </a:r>
            <a:r>
              <a:rPr lang="de-DE" dirty="0">
                <a:latin typeface="Futura PT Light" panose="020B0402020204020303" pitchFamily="34" charset="0"/>
              </a:rPr>
              <a:t> socket</a:t>
            </a:r>
          </a:p>
          <a:p>
            <a:pPr lvl="1">
              <a:lnSpc>
                <a:spcPts val="2840"/>
              </a:lnSpc>
            </a:pPr>
            <a:r>
              <a:rPr lang="de-DE" dirty="0">
                <a:latin typeface="Futura PT Light" panose="020B0402020204020303" pitchFamily="34" charset="0"/>
              </a:rPr>
              <a:t>Ethernet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Mbps, SD/</a:t>
            </a: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Wireless </a:t>
            </a:r>
            <a:r>
              <a:rPr lang="de-DE" dirty="0" err="1">
                <a:latin typeface="Futura PT Light" panose="020B0402020204020303" pitchFamily="34" charset="0"/>
              </a:rPr>
              <a:t>charging</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15 W,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Universal </a:t>
            </a:r>
            <a:r>
              <a:rPr lang="de-DE" dirty="0" err="1">
                <a:latin typeface="Futura PT Light" panose="020B0402020204020303" pitchFamily="34" charset="0"/>
              </a:rPr>
              <a:t>connectivity</a:t>
            </a:r>
            <a:r>
              <a:rPr lang="de-DE" dirty="0">
                <a:latin typeface="Futura PT Light" panose="020B0402020204020303" pitchFamily="34" charset="0"/>
              </a:rPr>
              <a:t> </a:t>
            </a:r>
            <a:r>
              <a:rPr lang="de-DE" dirty="0" err="1">
                <a:latin typeface="Futura PT Light" panose="020B0402020204020303" pitchFamily="34" charset="0"/>
              </a:rPr>
              <a:t>tool</a:t>
            </a:r>
            <a:r>
              <a:rPr lang="de-DE" dirty="0">
                <a:latin typeface="Futura PT Light" panose="020B0402020204020303" pitchFamily="34" charset="0"/>
              </a:rPr>
              <a:t> incl. </a:t>
            </a:r>
            <a:r>
              <a:rPr lang="de-DE" dirty="0" err="1">
                <a:latin typeface="Futura PT Light" panose="020B0402020204020303" pitchFamily="34" charset="0"/>
              </a:rPr>
              <a:t>Convenient</a:t>
            </a:r>
            <a:r>
              <a:rPr lang="de-DE" dirty="0">
                <a:latin typeface="Futura PT Light" panose="020B0402020204020303" pitchFamily="34" charset="0"/>
              </a:rPr>
              <a:t> </a:t>
            </a:r>
            <a:r>
              <a:rPr lang="de-DE" dirty="0" err="1">
                <a:latin typeface="Futura PT Light" panose="020B0402020204020303" pitchFamily="34" charset="0"/>
              </a:rPr>
              <a:t>wireless</a:t>
            </a:r>
            <a:r>
              <a:rPr lang="de-DE" dirty="0">
                <a:latin typeface="Futura PT Light" panose="020B0402020204020303" pitchFamily="34" charset="0"/>
              </a:rPr>
              <a:t> </a:t>
            </a:r>
            <a:r>
              <a:rPr lang="de-DE" dirty="0" err="1">
                <a:latin typeface="Futura PT Light" panose="020B0402020204020303" pitchFamily="34" charset="0"/>
              </a:rPr>
              <a:t>charging</a:t>
            </a:r>
            <a:r>
              <a:rPr lang="de-DE" dirty="0">
                <a:latin typeface="Futura PT Light" panose="020B0402020204020303" pitchFamily="34" charset="0"/>
              </a:rPr>
              <a:t> </a:t>
            </a:r>
            <a:r>
              <a:rPr lang="de-DE" dirty="0" err="1">
                <a:latin typeface="Futura PT Light" panose="020B0402020204020303" pitchFamily="34" charset="0"/>
              </a:rPr>
              <a:t>option</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smartphones</a:t>
            </a:r>
            <a:endParaRPr lang="de-DE" dirty="0">
              <a:latin typeface="Futura PT Light" panose="020B0402020204020303" pitchFamily="34" charset="0"/>
            </a:endParaRPr>
          </a:p>
        </p:txBody>
      </p:sp>
      <p:pic>
        <p:nvPicPr>
          <p:cNvPr id="6" name="Grafik 5" descr="Ein Bild, das Elektronik, Kopfhörer, Elektronisches Gerät, Gerät enthält.&#10;&#10;Automatisch generierte Beschreibung">
            <a:extLst>
              <a:ext uri="{FF2B5EF4-FFF2-40B4-BE49-F238E27FC236}">
                <a16:creationId xmlns:a16="http://schemas.microsoft.com/office/drawing/2014/main" id="{9FA6159B-3FD3-2971-2F1E-FE5E6EB8EBE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256240" y="2522898"/>
            <a:ext cx="3010384" cy="4002446"/>
          </a:xfrm>
          <a:prstGeom prst="rect">
            <a:avLst/>
          </a:prstGeom>
        </p:spPr>
      </p:pic>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10-IN-1 CHARGING HUB 4K PD 100W</a:t>
            </a:r>
          </a:p>
        </p:txBody>
      </p:sp>
    </p:spTree>
    <p:extLst>
      <p:ext uri="{BB962C8B-B14F-4D97-AF65-F5344CB8AC3E}">
        <p14:creationId xmlns:p14="http://schemas.microsoft.com/office/powerpoint/2010/main" val="4247198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10-IN-1 CHARGING HUB 4K PD 100W</a:t>
            </a:r>
          </a:p>
        </p:txBody>
      </p:sp>
      <p:pic>
        <p:nvPicPr>
          <p:cNvPr id="7" name="Grafik 6" descr="Ein Bild, das Text, Diagramm, Entwurf, Zeichnung enthält.&#10;&#10;Automatisch generierte Beschreibung">
            <a:extLst>
              <a:ext uri="{FF2B5EF4-FFF2-40B4-BE49-F238E27FC236}">
                <a16:creationId xmlns:a16="http://schemas.microsoft.com/office/drawing/2014/main" id="{5B7584B8-9D7F-ACD8-7CFC-5EADC5BCB981}"/>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600056" y="2024844"/>
            <a:ext cx="4932548" cy="3784841"/>
          </a:xfrm>
          <a:prstGeom prst="rect">
            <a:avLst/>
          </a:prstGeom>
        </p:spPr>
      </p:pic>
      <p:sp>
        <p:nvSpPr>
          <p:cNvPr id="19" name="Textplatzhalter 3">
            <a:extLst>
              <a:ext uri="{FF2B5EF4-FFF2-40B4-BE49-F238E27FC236}">
                <a16:creationId xmlns:a16="http://schemas.microsoft.com/office/drawing/2014/main" id="{2EED0446-7CF3-2531-AAAE-0FAEEA8123EE}"/>
              </a:ext>
            </a:extLst>
          </p:cNvPr>
          <p:cNvSpPr>
            <a:spLocks noGrp="1"/>
          </p:cNvSpPr>
          <p:nvPr/>
        </p:nvSpPr>
        <p:spPr>
          <a:xfrm>
            <a:off x="703784" y="3392996"/>
            <a:ext cx="4332931"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ÚSB-C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Wireless </a:t>
            </a:r>
            <a:r>
              <a:rPr lang="de-DE" dirty="0" err="1">
                <a:latin typeface="Futura PT Light" panose="020B0402020204020303" pitchFamily="34" charset="0"/>
              </a:rPr>
              <a:t>charging</a:t>
            </a:r>
            <a:r>
              <a:rPr lang="de-DE" dirty="0">
                <a:latin typeface="Futura PT Light" panose="020B0402020204020303" pitchFamily="34" charset="0"/>
              </a:rPr>
              <a:t> </a:t>
            </a:r>
            <a:r>
              <a:rPr lang="de-DE" dirty="0" err="1">
                <a:latin typeface="Futura PT Light" panose="020B0402020204020303" pitchFamily="34" charset="0"/>
              </a:rPr>
              <a:t>module</a:t>
            </a:r>
            <a:r>
              <a:rPr lang="de-DE" dirty="0">
                <a:latin typeface="Futura PT Light" panose="020B0402020204020303" pitchFamily="34" charset="0"/>
              </a:rPr>
              <a:t> 15 W</a:t>
            </a:r>
          </a:p>
          <a:p>
            <a:pPr marL="311663" lvl="1" indent="-342900">
              <a:lnSpc>
                <a:spcPts val="2840"/>
              </a:lnSpc>
              <a:buFont typeface="+mj-lt"/>
              <a:buAutoNum type="arabicPeriod"/>
            </a:pPr>
            <a:r>
              <a:rPr lang="de-DE" dirty="0">
                <a:latin typeface="Futura PT Light" panose="020B0402020204020303" pitchFamily="34" charset="0"/>
              </a:rPr>
              <a:t>HDMI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4k/30 Hz</a:t>
            </a:r>
          </a:p>
          <a:p>
            <a:pPr marL="311663" lvl="1" indent="-342900">
              <a:lnSpc>
                <a:spcPts val="2840"/>
              </a:lnSpc>
              <a:buFont typeface="+mj-lt"/>
              <a:buAutoNum type="arabicPeriod"/>
            </a:pPr>
            <a:r>
              <a:rPr lang="de-DE" dirty="0">
                <a:latin typeface="Futura PT Light" panose="020B0402020204020303" pitchFamily="34" charset="0"/>
              </a:rPr>
              <a:t>USB-A 3.0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3,5 mm </a:t>
            </a:r>
            <a:r>
              <a:rPr lang="de-DE" dirty="0" err="1">
                <a:latin typeface="Futura PT Light" panose="020B0402020204020303" pitchFamily="34" charset="0"/>
              </a:rPr>
              <a:t>audio</a:t>
            </a:r>
            <a:r>
              <a:rPr lang="de-DE" dirty="0">
                <a:latin typeface="Futura PT Light" panose="020B0402020204020303" pitchFamily="34" charset="0"/>
              </a:rPr>
              <a:t>/</a:t>
            </a:r>
            <a:r>
              <a:rPr lang="de-DE" dirty="0" err="1">
                <a:latin typeface="Futura PT Light" panose="020B0402020204020303" pitchFamily="34" charset="0"/>
              </a:rPr>
              <a:t>microphone</a:t>
            </a:r>
            <a:r>
              <a:rPr lang="de-DE" dirty="0">
                <a:latin typeface="Futura PT Light" panose="020B0402020204020303" pitchFamily="34" charset="0"/>
              </a:rPr>
              <a:t> </a:t>
            </a:r>
            <a:r>
              <a:rPr lang="de-DE" dirty="0" err="1">
                <a:latin typeface="Futura PT Light" panose="020B0402020204020303" pitchFamily="34" charset="0"/>
              </a:rPr>
              <a:t>combo</a:t>
            </a:r>
            <a:r>
              <a:rPr lang="de-DE" dirty="0">
                <a:latin typeface="Futura PT Light" panose="020B0402020204020303" pitchFamily="34" charset="0"/>
              </a:rPr>
              <a:t> socket</a:t>
            </a:r>
          </a:p>
          <a:p>
            <a:pPr marL="311663" lvl="1" indent="-342900">
              <a:lnSpc>
                <a:spcPts val="2840"/>
              </a:lnSpc>
              <a:buFont typeface="+mj-lt"/>
              <a:buAutoNum type="arabicPeriod"/>
            </a:pPr>
            <a:r>
              <a:rPr lang="de-DE" dirty="0">
                <a:latin typeface="Futura PT Light" panose="020B0402020204020303" pitchFamily="34" charset="0"/>
              </a:rPr>
              <a:t>VGA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1080p/60 Hz</a:t>
            </a: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SD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r>
              <a:rPr lang="de-DE" dirty="0">
                <a:latin typeface="Futura PT Light" panose="020B0402020204020303" pitchFamily="34" charset="0"/>
              </a:rPr>
              <a:t> </a:t>
            </a:r>
          </a:p>
          <a:p>
            <a:pPr marL="311663" lvl="1" indent="-342900">
              <a:lnSpc>
                <a:spcPts val="2840"/>
              </a:lnSpc>
              <a:buFont typeface="+mj-lt"/>
              <a:buAutoNum type="arabicPeriod"/>
            </a:pPr>
            <a:endParaRPr lang="de-DE" dirty="0">
              <a:latin typeface="Futura PT Light" panose="020B0402020204020303" pitchFamily="34" charset="0"/>
            </a:endParaRPr>
          </a:p>
        </p:txBody>
      </p:sp>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5405139" y="5525616"/>
            <a:ext cx="4759313" cy="1935832"/>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ts val="2840"/>
              </a:lnSpc>
              <a:buNone/>
            </a:pPr>
            <a:r>
              <a:rPr lang="de-DE" dirty="0">
                <a:latin typeface="Futura PT Light" panose="020B0402020204020303" pitchFamily="34" charset="0"/>
              </a:rPr>
              <a:t>9.   </a:t>
            </a: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marL="0" lvl="1" indent="0">
              <a:lnSpc>
                <a:spcPts val="2840"/>
              </a:lnSpc>
              <a:buNone/>
            </a:pPr>
            <a:r>
              <a:rPr lang="de-DE" dirty="0">
                <a:latin typeface="Futura PT Light" panose="020B0402020204020303" pitchFamily="34" charset="0"/>
              </a:rPr>
              <a:t>10. Ethernet GLAN RJ45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10/100/1000 Mbps </a:t>
            </a:r>
          </a:p>
        </p:txBody>
      </p:sp>
    </p:spTree>
    <p:extLst>
      <p:ext uri="{BB962C8B-B14F-4D97-AF65-F5344CB8AC3E}">
        <p14:creationId xmlns:p14="http://schemas.microsoft.com/office/powerpoint/2010/main" val="42224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2x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r>
              <a:rPr lang="de-DE" dirty="0">
                <a:latin typeface="Futura PT Light" panose="020B0402020204020303" pitchFamily="34" charset="0"/>
              </a:rPr>
              <a:t>, </a:t>
            </a:r>
          </a:p>
          <a:p>
            <a:pPr lvl="1">
              <a:lnSpc>
                <a:spcPts val="2840"/>
              </a:lnSpc>
            </a:pPr>
            <a:r>
              <a:rPr lang="de-DE" dirty="0">
                <a:latin typeface="Futura PT Light" panose="020B0402020204020303" pitchFamily="34" charset="0"/>
              </a:rPr>
              <a:t>1x USB-A, 1x USB-C </a:t>
            </a:r>
            <a:r>
              <a:rPr lang="de-DE" dirty="0" err="1">
                <a:latin typeface="Futura PT Light" panose="020B0402020204020303" pitchFamily="34" charset="0"/>
              </a:rPr>
              <a:t>ports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and</a:t>
            </a:r>
            <a:r>
              <a:rPr lang="de-DE" dirty="0">
                <a:latin typeface="Futura PT Light" panose="020B0402020204020303" pitchFamily="34" charset="0"/>
              </a:rPr>
              <a:t> portable </a:t>
            </a:r>
            <a:r>
              <a:rPr lang="de-DE" dirty="0" err="1">
                <a:latin typeface="Futura PT Light" panose="020B0402020204020303" pitchFamily="34" charset="0"/>
              </a:rPr>
              <a:t>docking</a:t>
            </a:r>
            <a:r>
              <a:rPr lang="de-DE" dirty="0">
                <a:latin typeface="Futura PT Light" panose="020B0402020204020303" pitchFamily="34" charset="0"/>
              </a:rPr>
              <a:t> </a:t>
            </a:r>
            <a:r>
              <a:rPr lang="de-DE" dirty="0" err="1">
                <a:latin typeface="Futura PT Light" panose="020B0402020204020303" pitchFamily="34" charset="0"/>
              </a:rPr>
              <a:t>station</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2 multiple </a:t>
            </a:r>
            <a:r>
              <a:rPr lang="de-DE" dirty="0" err="1">
                <a:latin typeface="Futura PT Light" panose="020B0402020204020303" pitchFamily="34" charset="0"/>
              </a:rPr>
              <a:t>displays</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desktop</a:t>
            </a:r>
            <a:r>
              <a:rPr lang="de-DE" dirty="0">
                <a:latin typeface="Futura PT Light" panose="020B0402020204020303" pitchFamily="34" charset="0"/>
              </a:rPr>
              <a:t> </a:t>
            </a:r>
            <a:r>
              <a:rPr lang="de-DE" dirty="0" err="1">
                <a:latin typeface="Futura PT Light" panose="020B0402020204020303" pitchFamily="34" charset="0"/>
              </a:rPr>
              <a:t>mirroring</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enhancement</a:t>
            </a:r>
            <a:r>
              <a:rPr lang="de-DE" dirty="0">
                <a:latin typeface="Futura PT Light" panose="020B0402020204020303" pitchFamily="34" charset="0"/>
              </a:rPr>
              <a:t> </a:t>
            </a:r>
          </a:p>
        </p:txBody>
      </p:sp>
      <p:sp>
        <p:nvSpPr>
          <p:cNvPr id="8" name="Rechteck 7">
            <a:extLst>
              <a:ext uri="{FF2B5EF4-FFF2-40B4-BE49-F238E27FC236}">
                <a16:creationId xmlns:a16="http://schemas.microsoft.com/office/drawing/2014/main" id="{24757204-5097-4775-1EE3-163B101FDADD}"/>
              </a:ext>
            </a:extLst>
          </p:cNvPr>
          <p:cNvSpPr/>
          <p:nvPr/>
        </p:nvSpPr>
        <p:spPr>
          <a:xfrm>
            <a:off x="547056" y="29831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PORTABLE 4-IN-1 MINI DOCKING STATION 4K HDMI PD 100W</a:t>
            </a:r>
          </a:p>
        </p:txBody>
      </p:sp>
      <p:pic>
        <p:nvPicPr>
          <p:cNvPr id="9" name="Grafik 8" descr="Ein Bild, das Gerät, Kabel, Text, Smartphone enthält.&#10;&#10;Automatisch generierte Beschreibung">
            <a:extLst>
              <a:ext uri="{FF2B5EF4-FFF2-40B4-BE49-F238E27FC236}">
                <a16:creationId xmlns:a16="http://schemas.microsoft.com/office/drawing/2014/main" id="{EEAF40E0-456A-B2D1-24BD-DAE032A286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2124" y="2996952"/>
            <a:ext cx="3392670" cy="2879722"/>
          </a:xfrm>
          <a:prstGeom prst="rect">
            <a:avLst/>
          </a:prstGeom>
        </p:spPr>
      </p:pic>
    </p:spTree>
    <p:extLst>
      <p:ext uri="{BB962C8B-B14F-4D97-AF65-F5344CB8AC3E}">
        <p14:creationId xmlns:p14="http://schemas.microsoft.com/office/powerpoint/2010/main" val="2924086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HDMI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4k/30 Hz</a:t>
            </a:r>
          </a:p>
          <a:p>
            <a:pPr marL="311663" lvl="1" indent="-342900">
              <a:lnSpc>
                <a:spcPts val="2840"/>
              </a:lnSpc>
              <a:buFont typeface="+mj-lt"/>
              <a:buAutoNum type="arabicPeriod"/>
            </a:pPr>
            <a:r>
              <a:rPr lang="de-DE" dirty="0">
                <a:latin typeface="Futura PT Light" panose="020B0402020204020303" pitchFamily="34" charset="0"/>
              </a:rPr>
              <a:t>USB-A 3.0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p:txBody>
      </p:sp>
      <p:pic>
        <p:nvPicPr>
          <p:cNvPr id="7" name="Grafik 6" descr="Ein Bild, das Entwurf, Text, Zeichnung, Diagramm enthält.&#10;&#10;Automatisch generierte Beschreibung">
            <a:extLst>
              <a:ext uri="{FF2B5EF4-FFF2-40B4-BE49-F238E27FC236}">
                <a16:creationId xmlns:a16="http://schemas.microsoft.com/office/drawing/2014/main" id="{BC2257B0-9371-B4AF-E58E-ADDDE05D1D50}"/>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860196" y="2672916"/>
            <a:ext cx="1572190" cy="3934514"/>
          </a:xfrm>
          <a:prstGeom prst="rect">
            <a:avLst/>
          </a:prstGeom>
        </p:spPr>
      </p:pic>
      <p:sp>
        <p:nvSpPr>
          <p:cNvPr id="6" name="Rechteck 7">
            <a:extLst>
              <a:ext uri="{FF2B5EF4-FFF2-40B4-BE49-F238E27FC236}">
                <a16:creationId xmlns:a16="http://schemas.microsoft.com/office/drawing/2014/main" id="{74A9D898-F2D4-5CAF-483F-C3F33A813576}"/>
              </a:ext>
            </a:extLst>
          </p:cNvPr>
          <p:cNvSpPr/>
          <p:nvPr/>
        </p:nvSpPr>
        <p:spPr>
          <a:xfrm>
            <a:off x="547056" y="29831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
        <p:nvSpPr>
          <p:cNvPr id="9" name="Rechteck 23">
            <a:extLst>
              <a:ext uri="{FF2B5EF4-FFF2-40B4-BE49-F238E27FC236}">
                <a16:creationId xmlns:a16="http://schemas.microsoft.com/office/drawing/2014/main" id="{91822E15-A038-9188-EFC1-52BE402B16F4}"/>
              </a:ext>
            </a:extLst>
          </p:cNvPr>
          <p:cNvSpPr/>
          <p:nvPr/>
        </p:nvSpPr>
        <p:spPr>
          <a:xfrm>
            <a:off x="407368" y="1772816"/>
            <a:ext cx="9829092" cy="1200329"/>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PORTABLE 4-IN-1 MINI DOCKING STATION 4K HDMI PD 100W</a:t>
            </a:r>
          </a:p>
        </p:txBody>
      </p:sp>
    </p:spTree>
    <p:extLst>
      <p:ext uri="{BB962C8B-B14F-4D97-AF65-F5344CB8AC3E}">
        <p14:creationId xmlns:p14="http://schemas.microsoft.com/office/powerpoint/2010/main" val="2121440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1407"/>
            <a:ext cx="5868652"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a:t>
            </a:r>
            <a:r>
              <a:rPr lang="de-DE" dirty="0" err="1">
                <a:latin typeface="Futura PT Light" panose="020B0402020204020303" pitchFamily="34" charset="0"/>
              </a:rPr>
              <a:t>DisplayPort</a:t>
            </a:r>
            <a:r>
              <a:rPr lang="de-DE" dirty="0">
                <a:latin typeface="Futura PT Light" panose="020B0402020204020303" pitchFamily="34" charset="0"/>
              </a:rPr>
              <a:t>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r>
              <a:rPr lang="de-DE" dirty="0">
                <a:latin typeface="Futura PT Light" panose="020B0402020204020303" pitchFamily="34" charset="0"/>
              </a:rPr>
              <a:t>, </a:t>
            </a:r>
          </a:p>
          <a:p>
            <a:pPr lvl="1">
              <a:lnSpc>
                <a:spcPts val="2840"/>
              </a:lnSpc>
            </a:pPr>
            <a:r>
              <a:rPr lang="de-DE" dirty="0">
                <a:latin typeface="Futura PT Light" panose="020B0402020204020303" pitchFamily="34" charset="0"/>
              </a:rPr>
              <a:t>1x VGA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1080p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USB-A, 1x USB-C </a:t>
            </a:r>
            <a:r>
              <a:rPr lang="de-DE" dirty="0" err="1">
                <a:latin typeface="Futura PT Light" panose="020B0402020204020303" pitchFamily="34" charset="0"/>
              </a:rPr>
              <a:t>ports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and</a:t>
            </a:r>
            <a:r>
              <a:rPr lang="de-DE" dirty="0">
                <a:latin typeface="Futura PT Light" panose="020B0402020204020303" pitchFamily="34" charset="0"/>
              </a:rPr>
              <a:t> portable </a:t>
            </a:r>
            <a:r>
              <a:rPr lang="de-DE" dirty="0" err="1">
                <a:latin typeface="Futura PT Light" panose="020B0402020204020303" pitchFamily="34" charset="0"/>
              </a:rPr>
              <a:t>docking</a:t>
            </a:r>
            <a:r>
              <a:rPr lang="de-DE" dirty="0">
                <a:latin typeface="Futura PT Light" panose="020B0402020204020303" pitchFamily="34" charset="0"/>
              </a:rPr>
              <a:t> </a:t>
            </a:r>
            <a:r>
              <a:rPr lang="de-DE" dirty="0" err="1">
                <a:latin typeface="Futura PT Light" panose="020B0402020204020303" pitchFamily="34" charset="0"/>
              </a:rPr>
              <a:t>station</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2 multiple </a:t>
            </a:r>
            <a:r>
              <a:rPr lang="de-DE" dirty="0" err="1">
                <a:latin typeface="Futura PT Light" panose="020B0402020204020303" pitchFamily="34" charset="0"/>
              </a:rPr>
              <a:t>displays</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desktop</a:t>
            </a:r>
            <a:r>
              <a:rPr lang="de-DE" dirty="0">
                <a:latin typeface="Futura PT Light" panose="020B0402020204020303" pitchFamily="34" charset="0"/>
              </a:rPr>
              <a:t> </a:t>
            </a:r>
            <a:r>
              <a:rPr lang="de-DE" dirty="0" err="1">
                <a:latin typeface="Futura PT Light" panose="020B0402020204020303" pitchFamily="34" charset="0"/>
              </a:rPr>
              <a:t>mirroring</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enhancement</a:t>
            </a:r>
            <a:r>
              <a:rPr lang="de-DE" dirty="0">
                <a:latin typeface="Futura PT Light" panose="020B0402020204020303" pitchFamily="34" charset="0"/>
              </a:rPr>
              <a:t> </a:t>
            </a:r>
          </a:p>
        </p:txBody>
      </p:sp>
      <p:sp>
        <p:nvSpPr>
          <p:cNvPr id="8" name="Rechteck 7">
            <a:extLst>
              <a:ext uri="{FF2B5EF4-FFF2-40B4-BE49-F238E27FC236}">
                <a16:creationId xmlns:a16="http://schemas.microsoft.com/office/drawing/2014/main" id="{24757204-5097-4775-1EE3-163B101FDADD}"/>
              </a:ext>
            </a:extLst>
          </p:cNvPr>
          <p:cNvSpPr/>
          <p:nvPr/>
        </p:nvSpPr>
        <p:spPr>
          <a:xfrm>
            <a:off x="547056" y="29831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PORTABLE 5-IN-1 MINI DOCKING STATION 4K HDMI DP PD 100W</a:t>
            </a:r>
          </a:p>
        </p:txBody>
      </p:sp>
      <p:pic>
        <p:nvPicPr>
          <p:cNvPr id="7" name="Grafik 6" descr="Ein Bild, das Gerät, Elektronisches Gerät, Elektronik, Handy enthält.&#10;&#10;Automatisch generierte Beschreibung">
            <a:extLst>
              <a:ext uri="{FF2B5EF4-FFF2-40B4-BE49-F238E27FC236}">
                <a16:creationId xmlns:a16="http://schemas.microsoft.com/office/drawing/2014/main" id="{4F5298E2-5F3E-8C85-FEDD-8BB23077A9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2105" y="3137391"/>
            <a:ext cx="3354040" cy="3315945"/>
          </a:xfrm>
          <a:prstGeom prst="rect">
            <a:avLst/>
          </a:prstGeom>
        </p:spPr>
      </p:pic>
    </p:spTree>
    <p:extLst>
      <p:ext uri="{BB962C8B-B14F-4D97-AF65-F5344CB8AC3E}">
        <p14:creationId xmlns:p14="http://schemas.microsoft.com/office/powerpoint/2010/main" val="1976656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61288"/>
            <a:ext cx="5868652"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err="1">
                <a:latin typeface="Futura PT Light" panose="020B0402020204020303" pitchFamily="34" charset="0"/>
              </a:rPr>
              <a:t>DisplayPort</a:t>
            </a:r>
            <a:r>
              <a:rPr lang="de-DE" dirty="0">
                <a:latin typeface="Futura PT Light" panose="020B0402020204020303" pitchFamily="34" charset="0"/>
              </a:rPr>
              <a:t>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30 Hz</a:t>
            </a:r>
          </a:p>
          <a:p>
            <a:pPr marL="311663" lvl="1" indent="-342900">
              <a:lnSpc>
                <a:spcPts val="2840"/>
              </a:lnSpc>
              <a:buFont typeface="+mj-lt"/>
              <a:buAutoNum type="arabicPeriod"/>
            </a:pPr>
            <a:r>
              <a:rPr lang="de-DE" dirty="0">
                <a:latin typeface="Futura PT Light" panose="020B0402020204020303" pitchFamily="34" charset="0"/>
              </a:rPr>
              <a:t>VGA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1080p/60 Hz</a:t>
            </a:r>
          </a:p>
          <a:p>
            <a:pPr marL="311663" lvl="1" indent="-342900">
              <a:lnSpc>
                <a:spcPts val="2840"/>
              </a:lnSpc>
              <a:buFont typeface="+mj-lt"/>
              <a:buAutoNum type="arabicPeriod"/>
            </a:pPr>
            <a:r>
              <a:rPr lang="de-DE" dirty="0">
                <a:latin typeface="Futura PT Light" panose="020B0402020204020303" pitchFamily="34" charset="0"/>
              </a:rPr>
              <a:t>HDMI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30 Hz</a:t>
            </a: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USB-A 3.0 </a:t>
            </a:r>
            <a:r>
              <a:rPr lang="de-DE" dirty="0" err="1">
                <a:latin typeface="Futura PT Light" panose="020B0402020204020303" pitchFamily="34" charset="0"/>
              </a:rPr>
              <a:t>port</a:t>
            </a:r>
            <a:endParaRPr lang="de-DE" dirty="0">
              <a:latin typeface="Futura PT Light" panose="020B0402020204020303" pitchFamily="34" charset="0"/>
            </a:endParaRPr>
          </a:p>
        </p:txBody>
      </p:sp>
      <p:pic>
        <p:nvPicPr>
          <p:cNvPr id="9" name="Grafik 8" descr="Ein Bild, das Text, Entwurf, Diagramm, Zeichnung enthält.&#10;&#10;Automatisch generierte Beschreibung">
            <a:extLst>
              <a:ext uri="{FF2B5EF4-FFF2-40B4-BE49-F238E27FC236}">
                <a16:creationId xmlns:a16="http://schemas.microsoft.com/office/drawing/2014/main" id="{2F2C5EB4-94C7-E517-4769-0A421CDA2F0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140116" y="2317171"/>
            <a:ext cx="2632324" cy="4352189"/>
          </a:xfrm>
          <a:prstGeom prst="rect">
            <a:avLst/>
          </a:prstGeom>
        </p:spPr>
      </p:pic>
      <p:sp>
        <p:nvSpPr>
          <p:cNvPr id="2" name="Rechteck 7">
            <a:extLst>
              <a:ext uri="{FF2B5EF4-FFF2-40B4-BE49-F238E27FC236}">
                <a16:creationId xmlns:a16="http://schemas.microsoft.com/office/drawing/2014/main" id="{7EF81E68-E196-8ADD-3D23-12FF181A8A98}"/>
              </a:ext>
            </a:extLst>
          </p:cNvPr>
          <p:cNvSpPr/>
          <p:nvPr/>
        </p:nvSpPr>
        <p:spPr>
          <a:xfrm>
            <a:off x="547056" y="29831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
        <p:nvSpPr>
          <p:cNvPr id="3" name="Rechteck 23">
            <a:extLst>
              <a:ext uri="{FF2B5EF4-FFF2-40B4-BE49-F238E27FC236}">
                <a16:creationId xmlns:a16="http://schemas.microsoft.com/office/drawing/2014/main" id="{F0582753-AAA6-E6C6-1C18-469132116877}"/>
              </a:ext>
            </a:extLst>
          </p:cNvPr>
          <p:cNvSpPr/>
          <p:nvPr/>
        </p:nvSpPr>
        <p:spPr>
          <a:xfrm>
            <a:off x="407368" y="1772816"/>
            <a:ext cx="9829092" cy="1200329"/>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PORTABLE 5-IN-1 MINI DOCKING STATION 4K HDMI DP PD 100W</a:t>
            </a:r>
          </a:p>
        </p:txBody>
      </p:sp>
    </p:spTree>
    <p:extLst>
      <p:ext uri="{BB962C8B-B14F-4D97-AF65-F5344CB8AC3E}">
        <p14:creationId xmlns:p14="http://schemas.microsoft.com/office/powerpoint/2010/main" val="291324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47056" y="3377951"/>
            <a:ext cx="5580620"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Connects</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of</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a:t>
            </a:r>
            <a:r>
              <a:rPr lang="de-DE" dirty="0" err="1">
                <a:latin typeface="Futura PT Light" panose="020B0402020204020303" pitchFamily="34" charset="0"/>
              </a:rPr>
              <a:t>DisplayPort</a:t>
            </a:r>
            <a:r>
              <a:rPr lang="de-DE" dirty="0">
                <a:latin typeface="Futura PT Light" panose="020B0402020204020303" pitchFamily="34" charset="0"/>
              </a:rPr>
              <a:t>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2x HDMI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 </a:t>
            </a:r>
            <a:r>
              <a:rPr lang="de-DE" dirty="0" err="1">
                <a:latin typeface="Futura PT Light" panose="020B0402020204020303" pitchFamily="34" charset="0"/>
              </a:rPr>
              <a:t>resolution</a:t>
            </a:r>
            <a:r>
              <a:rPr lang="de-DE" dirty="0">
                <a:latin typeface="Futura PT Light" panose="020B0402020204020303" pitchFamily="34" charset="0"/>
              </a:rPr>
              <a:t>, </a:t>
            </a:r>
          </a:p>
          <a:p>
            <a:pPr lvl="1">
              <a:lnSpc>
                <a:spcPts val="2840"/>
              </a:lnSpc>
            </a:pPr>
            <a:r>
              <a:rPr lang="de-DE" dirty="0">
                <a:latin typeface="Futura PT Light" panose="020B0402020204020303" pitchFamily="34" charset="0"/>
              </a:rPr>
              <a:t>4x USB-A, 2x USB-C </a:t>
            </a:r>
            <a:r>
              <a:rPr lang="de-DE" dirty="0" err="1">
                <a:latin typeface="Futura PT Light" panose="020B0402020204020303" pitchFamily="34" charset="0"/>
              </a:rPr>
              <a:t>ports</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lvl="1">
              <a:lnSpc>
                <a:spcPts val="2840"/>
              </a:lnSpc>
            </a:pPr>
            <a:r>
              <a:rPr lang="de-DE" dirty="0">
                <a:latin typeface="Futura PT Light" panose="020B0402020204020303" pitchFamily="34" charset="0"/>
              </a:rPr>
              <a:t>Ethernet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1000 Mbps, SD/</a:t>
            </a: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3,5mm </a:t>
            </a:r>
            <a:r>
              <a:rPr lang="de-DE" dirty="0" err="1">
                <a:latin typeface="Futura PT Light" panose="020B0402020204020303" pitchFamily="34" charset="0"/>
              </a:rPr>
              <a:t>audio</a:t>
            </a:r>
            <a:r>
              <a:rPr lang="de-DE" dirty="0">
                <a:latin typeface="Futura PT Light" panose="020B0402020204020303" pitchFamily="34" charset="0"/>
              </a:rPr>
              <a:t>/</a:t>
            </a:r>
            <a:r>
              <a:rPr lang="de-DE" dirty="0" err="1">
                <a:latin typeface="Futura PT Light" panose="020B0402020204020303" pitchFamily="34" charset="0"/>
              </a:rPr>
              <a:t>microphone</a:t>
            </a:r>
            <a:r>
              <a:rPr lang="de-DE" dirty="0">
                <a:latin typeface="Futura PT Light" panose="020B0402020204020303" pitchFamily="34" charset="0"/>
              </a:rPr>
              <a:t> </a:t>
            </a:r>
            <a:r>
              <a:rPr lang="de-DE" dirty="0" err="1">
                <a:latin typeface="Futura PT Light" panose="020B0402020204020303" pitchFamily="34" charset="0"/>
              </a:rPr>
              <a:t>combo</a:t>
            </a:r>
            <a:r>
              <a:rPr lang="de-DE" dirty="0">
                <a:latin typeface="Futura PT Light" panose="020B0402020204020303" pitchFamily="34" charset="0"/>
              </a:rPr>
              <a:t> socket</a:t>
            </a:r>
          </a:p>
          <a:p>
            <a:pPr lvl="1">
              <a:lnSpc>
                <a:spcPts val="2840"/>
              </a:lnSpc>
            </a:pPr>
            <a:r>
              <a:rPr lang="de-DE" dirty="0">
                <a:latin typeface="Futura PT Light" panose="020B0402020204020303" pitchFamily="34" charset="0"/>
              </a:rPr>
              <a:t>Aluminium </a:t>
            </a:r>
            <a:r>
              <a:rPr lang="de-DE" dirty="0" err="1">
                <a:latin typeface="Futura PT Light" panose="020B0402020204020303" pitchFamily="34" charset="0"/>
              </a:rPr>
              <a:t>housing</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optimised</a:t>
            </a:r>
            <a:r>
              <a:rPr lang="de-DE" dirty="0">
                <a:latin typeface="Futura PT Light" panose="020B0402020204020303" pitchFamily="34" charset="0"/>
              </a:rPr>
              <a:t> </a:t>
            </a:r>
            <a:r>
              <a:rPr lang="de-DE" dirty="0" err="1">
                <a:latin typeface="Futura PT Light" panose="020B0402020204020303" pitchFamily="34" charset="0"/>
              </a:rPr>
              <a:t>heat</a:t>
            </a:r>
            <a:r>
              <a:rPr lang="de-DE" dirty="0">
                <a:latin typeface="Futura PT Light" panose="020B0402020204020303" pitchFamily="34" charset="0"/>
              </a:rPr>
              <a:t> </a:t>
            </a:r>
            <a:r>
              <a:rPr lang="de-DE" dirty="0" err="1">
                <a:latin typeface="Futura PT Light" panose="020B0402020204020303" pitchFamily="34" charset="0"/>
              </a:rPr>
              <a:t>transfer</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Compact </a:t>
            </a:r>
            <a:r>
              <a:rPr lang="de-DE" dirty="0" err="1">
                <a:latin typeface="Futura PT Light" panose="020B0402020204020303" pitchFamily="34" charset="0"/>
              </a:rPr>
              <a:t>and</a:t>
            </a:r>
            <a:r>
              <a:rPr lang="de-DE" dirty="0">
                <a:latin typeface="Futura PT Light" panose="020B0402020204020303" pitchFamily="34" charset="0"/>
              </a:rPr>
              <a:t> portable </a:t>
            </a:r>
            <a:r>
              <a:rPr lang="de-DE" dirty="0" err="1">
                <a:latin typeface="Futura PT Light" panose="020B0402020204020303" pitchFamily="34" charset="0"/>
              </a:rPr>
              <a:t>docking</a:t>
            </a:r>
            <a:r>
              <a:rPr lang="de-DE" dirty="0">
                <a:latin typeface="Futura PT Light" panose="020B0402020204020303" pitchFamily="34" charset="0"/>
              </a:rPr>
              <a:t> </a:t>
            </a:r>
            <a:r>
              <a:rPr lang="de-DE" dirty="0" err="1">
                <a:latin typeface="Futura PT Light" panose="020B0402020204020303" pitchFamily="34" charset="0"/>
              </a:rPr>
              <a:t>station</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2 multiple </a:t>
            </a:r>
            <a:r>
              <a:rPr lang="de-DE" dirty="0" err="1">
                <a:latin typeface="Futura PT Light" panose="020B0402020204020303" pitchFamily="34" charset="0"/>
              </a:rPr>
              <a:t>displays</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desktop</a:t>
            </a:r>
            <a:r>
              <a:rPr lang="de-DE" dirty="0">
                <a:latin typeface="Futura PT Light" panose="020B0402020204020303" pitchFamily="34" charset="0"/>
              </a:rPr>
              <a:t> </a:t>
            </a:r>
            <a:r>
              <a:rPr lang="de-DE" dirty="0" err="1">
                <a:latin typeface="Futura PT Light" panose="020B0402020204020303" pitchFamily="34" charset="0"/>
              </a:rPr>
              <a:t>mirroring</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enhancement</a:t>
            </a:r>
            <a:r>
              <a:rPr lang="de-DE" dirty="0">
                <a:latin typeface="Futura PT Light" panose="020B0402020204020303" pitchFamily="34" charset="0"/>
              </a:rPr>
              <a:t> </a:t>
            </a:r>
          </a:p>
        </p:txBody>
      </p:sp>
      <p:sp>
        <p:nvSpPr>
          <p:cNvPr id="8" name="Rechteck 7">
            <a:extLst>
              <a:ext uri="{FF2B5EF4-FFF2-40B4-BE49-F238E27FC236}">
                <a16:creationId xmlns:a16="http://schemas.microsoft.com/office/drawing/2014/main" id="{24757204-5097-4775-1EE3-163B101FDADD}"/>
              </a:ext>
            </a:extLst>
          </p:cNvPr>
          <p:cNvSpPr/>
          <p:nvPr/>
        </p:nvSpPr>
        <p:spPr>
          <a:xfrm>
            <a:off x="547056" y="29969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820891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13-IN-1 DOCKING STATION 4K HDMI/DP PD 100W</a:t>
            </a:r>
          </a:p>
        </p:txBody>
      </p:sp>
      <p:pic>
        <p:nvPicPr>
          <p:cNvPr id="9" name="Grafik 8" descr="Ein Bild, das Elektronik, Elektronisches Gerät, Kabel, Gerät enthält.&#10;&#10;Automatisch generierte Beschreibung">
            <a:extLst>
              <a:ext uri="{FF2B5EF4-FFF2-40B4-BE49-F238E27FC236}">
                <a16:creationId xmlns:a16="http://schemas.microsoft.com/office/drawing/2014/main" id="{427A886A-39EB-303C-7B27-D3EF784A9E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08168" y="2394489"/>
            <a:ext cx="2177024" cy="3986839"/>
          </a:xfrm>
          <a:prstGeom prst="rect">
            <a:avLst/>
          </a:prstGeom>
        </p:spPr>
      </p:pic>
    </p:spTree>
    <p:extLst>
      <p:ext uri="{BB962C8B-B14F-4D97-AF65-F5344CB8AC3E}">
        <p14:creationId xmlns:p14="http://schemas.microsoft.com/office/powerpoint/2010/main" val="2380814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24393"/>
            <a:ext cx="5580620" cy="3132894"/>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a:t>
            </a:r>
            <a:r>
              <a:rPr lang="de-DE" dirty="0" err="1">
                <a:latin typeface="Futura PT Light" panose="020B0402020204020303" pitchFamily="34" charset="0"/>
              </a:rPr>
              <a:t>notebook</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Display Port </a:t>
            </a:r>
            <a:r>
              <a:rPr lang="de-DE" dirty="0" err="1">
                <a:latin typeface="Futura PT Light" panose="020B0402020204020303" pitchFamily="34" charset="0"/>
              </a:rPr>
              <a:t>video</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4k/60 Hz</a:t>
            </a:r>
          </a:p>
          <a:p>
            <a:pPr marL="311663" lvl="1" indent="-342900">
              <a:lnSpc>
                <a:spcPts val="2840"/>
              </a:lnSpc>
              <a:buFont typeface="+mj-lt"/>
              <a:buAutoNum type="arabicPeriod"/>
            </a:pPr>
            <a:r>
              <a:rPr lang="de-DE" dirty="0">
                <a:latin typeface="Futura PT Light" panose="020B0402020204020303" pitchFamily="34" charset="0"/>
              </a:rPr>
              <a:t>HDMI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4k/60 Hz</a:t>
            </a:r>
          </a:p>
          <a:p>
            <a:pPr marL="311663" lvl="1" indent="-342900">
              <a:lnSpc>
                <a:spcPts val="2840"/>
              </a:lnSpc>
              <a:buFont typeface="+mj-lt"/>
              <a:buAutoNum type="arabicPeriod"/>
            </a:pPr>
            <a:r>
              <a:rPr lang="de-DE" dirty="0">
                <a:latin typeface="Futura PT Light" panose="020B0402020204020303" pitchFamily="34" charset="0"/>
              </a:rPr>
              <a:t>USB-C 2.0 </a:t>
            </a:r>
            <a:r>
              <a:rPr lang="de-DE" dirty="0" err="1">
                <a:latin typeface="Futura PT Light" panose="020B0402020204020303" pitchFamily="34" charset="0"/>
              </a:rPr>
              <a:t>port</a:t>
            </a:r>
            <a:endParaRPr lang="de-DE" dirty="0">
              <a:latin typeface="Futura PT Light" panose="020B0402020204020303" pitchFamily="34" charset="0"/>
            </a:endParaRPr>
          </a:p>
          <a:p>
            <a:pPr marL="311663" lvl="1" indent="-342900">
              <a:lnSpc>
                <a:spcPts val="2840"/>
              </a:lnSpc>
              <a:buFont typeface="+mj-lt"/>
              <a:buAutoNum type="arabicPeriod"/>
            </a:pPr>
            <a:r>
              <a:rPr lang="de-DE" dirty="0">
                <a:latin typeface="Futura PT Light" panose="020B0402020204020303" pitchFamily="34" charset="0"/>
              </a:rPr>
              <a:t>3,5 mm </a:t>
            </a:r>
            <a:r>
              <a:rPr lang="de-DE" dirty="0" err="1">
                <a:latin typeface="Futura PT Light" panose="020B0402020204020303" pitchFamily="34" charset="0"/>
              </a:rPr>
              <a:t>audio</a:t>
            </a:r>
            <a:r>
              <a:rPr lang="de-DE" dirty="0">
                <a:latin typeface="Futura PT Light" panose="020B0402020204020303" pitchFamily="34" charset="0"/>
              </a:rPr>
              <a:t>/</a:t>
            </a:r>
            <a:r>
              <a:rPr lang="de-DE" dirty="0" err="1">
                <a:latin typeface="Futura PT Light" panose="020B0402020204020303" pitchFamily="34" charset="0"/>
              </a:rPr>
              <a:t>microphone</a:t>
            </a:r>
            <a:r>
              <a:rPr lang="de-DE" dirty="0">
                <a:latin typeface="Futura PT Light" panose="020B0402020204020303" pitchFamily="34" charset="0"/>
              </a:rPr>
              <a:t> </a:t>
            </a:r>
            <a:r>
              <a:rPr lang="de-DE" dirty="0" err="1">
                <a:latin typeface="Futura PT Light" panose="020B0402020204020303" pitchFamily="34" charset="0"/>
              </a:rPr>
              <a:t>combo</a:t>
            </a:r>
            <a:r>
              <a:rPr lang="de-DE" dirty="0">
                <a:latin typeface="Futura PT Light" panose="020B0402020204020303" pitchFamily="34" charset="0"/>
              </a:rPr>
              <a:t> socket</a:t>
            </a:r>
          </a:p>
          <a:p>
            <a:pPr marL="311663" lvl="1" indent="-342900">
              <a:lnSpc>
                <a:spcPts val="2840"/>
              </a:lnSpc>
              <a:buFont typeface="+mj-lt"/>
              <a:buAutoNum type="arabicPeriod"/>
            </a:pPr>
            <a:r>
              <a:rPr lang="de-DE" dirty="0">
                <a:latin typeface="Futura PT Light" panose="020B0402020204020303" pitchFamily="34" charset="0"/>
              </a:rPr>
              <a:t>Ethernet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up</a:t>
            </a:r>
            <a:r>
              <a:rPr lang="de-DE" dirty="0">
                <a:latin typeface="Futura PT Light" panose="020B0402020204020303" pitchFamily="34" charset="0"/>
              </a:rPr>
              <a:t> </a:t>
            </a:r>
            <a:r>
              <a:rPr lang="de-DE" dirty="0" err="1">
                <a:latin typeface="Futura PT Light" panose="020B0402020204020303" pitchFamily="34" charset="0"/>
              </a:rPr>
              <a:t>to</a:t>
            </a:r>
            <a:r>
              <a:rPr lang="de-DE" dirty="0">
                <a:latin typeface="Futura PT Light" panose="020B0402020204020303" pitchFamily="34" charset="0"/>
              </a:rPr>
              <a:t> 1000 Mbps</a:t>
            </a:r>
          </a:p>
          <a:p>
            <a:pPr marL="311663" lvl="1" indent="-342900">
              <a:lnSpc>
                <a:spcPts val="2840"/>
              </a:lnSpc>
              <a:buFont typeface="+mj-lt"/>
              <a:buAutoNum type="arabicPeriod"/>
            </a:pPr>
            <a:r>
              <a:rPr lang="de-DE" dirty="0">
                <a:latin typeface="Futura PT Light" panose="020B0402020204020303" pitchFamily="34" charset="0"/>
              </a:rPr>
              <a:t>SD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marL="311663" lvl="1" indent="-342900">
              <a:lnSpc>
                <a:spcPts val="2840"/>
              </a:lnSpc>
              <a:buFont typeface="+mj-lt"/>
              <a:buAutoNum type="arabicPeriod"/>
            </a:pPr>
            <a:r>
              <a:rPr lang="de-DE" dirty="0" err="1">
                <a:latin typeface="Futura PT Light" panose="020B0402020204020303" pitchFamily="34" charset="0"/>
              </a:rPr>
              <a:t>MicroSD</a:t>
            </a:r>
            <a:r>
              <a:rPr lang="de-DE" dirty="0">
                <a:latin typeface="Futura PT Light" panose="020B0402020204020303" pitchFamily="34" charset="0"/>
              </a:rPr>
              <a:t> </a:t>
            </a:r>
            <a:r>
              <a:rPr lang="de-DE" dirty="0" err="1">
                <a:latin typeface="Futura PT Light" panose="020B0402020204020303" pitchFamily="34" charset="0"/>
              </a:rPr>
              <a:t>card</a:t>
            </a:r>
            <a:r>
              <a:rPr lang="de-DE" dirty="0">
                <a:latin typeface="Futura PT Light" panose="020B0402020204020303" pitchFamily="34" charset="0"/>
              </a:rPr>
              <a:t> </a:t>
            </a:r>
            <a:r>
              <a:rPr lang="de-DE" dirty="0" err="1">
                <a:latin typeface="Futura PT Light" panose="020B0402020204020303" pitchFamily="34" charset="0"/>
              </a:rPr>
              <a:t>slot</a:t>
            </a:r>
            <a:endParaRPr lang="de-DE" dirty="0">
              <a:latin typeface="Futura PT Light" panose="020B0402020204020303" pitchFamily="34" charset="0"/>
            </a:endParaRPr>
          </a:p>
          <a:p>
            <a:pPr marL="311663" lvl="1" indent="-342900">
              <a:lnSpc>
                <a:spcPts val="2840"/>
              </a:lnSpc>
              <a:buFont typeface="+mj-lt"/>
              <a:buAutoNum type="arabicPeriod"/>
            </a:pP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3006796"/>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80288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13-IN-1 DOCKING STATION 4K HDMI/DP PD 100W</a:t>
            </a:r>
          </a:p>
        </p:txBody>
      </p:sp>
      <p:pic>
        <p:nvPicPr>
          <p:cNvPr id="19" name="Grafik 18" descr="Ein Bild, das Text, Diagramm, Zeichnung, Entwurf enthält.&#10;&#10;Automatisch generierte Beschreibung">
            <a:extLst>
              <a:ext uri="{FF2B5EF4-FFF2-40B4-BE49-F238E27FC236}">
                <a16:creationId xmlns:a16="http://schemas.microsoft.com/office/drawing/2014/main" id="{677448E0-A2D1-E173-2A8D-0DA9F14FB96D}"/>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132004" y="2996952"/>
            <a:ext cx="5256584" cy="3368338"/>
          </a:xfrm>
          <a:prstGeom prst="rect">
            <a:avLst/>
          </a:prstGeom>
        </p:spPr>
      </p:pic>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4979876" y="5808668"/>
            <a:ext cx="5580620" cy="648617"/>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ts val="2840"/>
              </a:lnSpc>
              <a:buNone/>
            </a:pPr>
            <a:r>
              <a:rPr lang="de-DE" dirty="0">
                <a:latin typeface="Futura PT Light" panose="020B0402020204020303" pitchFamily="34" charset="0"/>
              </a:rPr>
              <a:t>10.   USB-A 2.0 </a:t>
            </a:r>
            <a:r>
              <a:rPr lang="de-DE" dirty="0" err="1">
                <a:latin typeface="Futura PT Light" panose="020B0402020204020303" pitchFamily="34" charset="0"/>
              </a:rPr>
              <a:t>port</a:t>
            </a:r>
            <a:endParaRPr lang="de-DE" dirty="0">
              <a:latin typeface="Futura PT Light" panose="020B0402020204020303" pitchFamily="34" charset="0"/>
            </a:endParaRPr>
          </a:p>
          <a:p>
            <a:pPr marL="0" lvl="1" indent="0">
              <a:lnSpc>
                <a:spcPts val="2840"/>
              </a:lnSpc>
              <a:buNone/>
            </a:pPr>
            <a:r>
              <a:rPr lang="de-DE" dirty="0">
                <a:latin typeface="Futura PT Light" panose="020B0402020204020303" pitchFamily="34" charset="0"/>
              </a:rPr>
              <a:t>11.    USB-A 3.0 </a:t>
            </a:r>
            <a:r>
              <a:rPr lang="de-DE" dirty="0" err="1">
                <a:latin typeface="Futura PT Light" panose="020B0402020204020303" pitchFamily="34" charset="0"/>
              </a:rPr>
              <a:t>port</a:t>
            </a:r>
            <a:endParaRPr lang="de-DE" dirty="0">
              <a:latin typeface="Futura PT Light" panose="020B0402020204020303" pitchFamily="34" charset="0"/>
            </a:endParaRPr>
          </a:p>
          <a:p>
            <a:pPr marL="342900" lvl="1" indent="-342900">
              <a:lnSpc>
                <a:spcPts val="2840"/>
              </a:lnSpc>
              <a:buAutoNum type="arabicPlain" startAt="9"/>
            </a:pPr>
            <a:endParaRPr lang="de-DE" dirty="0">
              <a:latin typeface="Futura PT Light" panose="020B0402020204020303" pitchFamily="34" charset="0"/>
            </a:endParaRPr>
          </a:p>
        </p:txBody>
      </p:sp>
    </p:spTree>
    <p:extLst>
      <p:ext uri="{BB962C8B-B14F-4D97-AF65-F5344CB8AC3E}">
        <p14:creationId xmlns:p14="http://schemas.microsoft.com/office/powerpoint/2010/main" val="72468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7F381-EB41-9D5D-D1A0-709A810B539E}"/>
            </a:ext>
          </a:extLst>
        </p:cNvPr>
        <p:cNvGrpSpPr/>
        <p:nvPr/>
      </p:nvGrpSpPr>
      <p:grpSpPr>
        <a:xfrm>
          <a:off x="0" y="0"/>
          <a:ext cx="0" cy="0"/>
          <a:chOff x="0" y="0"/>
          <a:chExt cx="0" cy="0"/>
        </a:xfrm>
      </p:grpSpPr>
      <p:sp>
        <p:nvSpPr>
          <p:cNvPr id="47" name="Ellipse 46">
            <a:extLst>
              <a:ext uri="{FF2B5EF4-FFF2-40B4-BE49-F238E27FC236}">
                <a16:creationId xmlns:a16="http://schemas.microsoft.com/office/drawing/2014/main" id="{998BC46B-D275-DED7-9E7F-5BB662195552}"/>
              </a:ext>
            </a:extLst>
          </p:cNvPr>
          <p:cNvSpPr/>
          <p:nvPr/>
        </p:nvSpPr>
        <p:spPr>
          <a:xfrm>
            <a:off x="2889105" y="5909310"/>
            <a:ext cx="123111" cy="123111"/>
          </a:xfrm>
          <a:prstGeom prst="ellipse">
            <a:avLst/>
          </a:prstGeom>
          <a:solidFill>
            <a:schemeClr val="accent4"/>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9" name="Ellipse 58">
            <a:extLst>
              <a:ext uri="{FF2B5EF4-FFF2-40B4-BE49-F238E27FC236}">
                <a16:creationId xmlns:a16="http://schemas.microsoft.com/office/drawing/2014/main" id="{E941CA1A-9771-5D34-9843-97CE7306FF7F}"/>
              </a:ext>
            </a:extLst>
          </p:cNvPr>
          <p:cNvSpPr/>
          <p:nvPr/>
        </p:nvSpPr>
        <p:spPr>
          <a:xfrm>
            <a:off x="288910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grpSp>
        <p:nvGrpSpPr>
          <p:cNvPr id="10" name="Group 9">
            <a:extLst>
              <a:ext uri="{FF2B5EF4-FFF2-40B4-BE49-F238E27FC236}">
                <a16:creationId xmlns:a16="http://schemas.microsoft.com/office/drawing/2014/main" id="{D76DB143-87FD-2B79-177B-CFD27966108A}"/>
              </a:ext>
            </a:extLst>
          </p:cNvPr>
          <p:cNvGrpSpPr/>
          <p:nvPr/>
        </p:nvGrpSpPr>
        <p:grpSpPr>
          <a:xfrm>
            <a:off x="4799856" y="1880828"/>
            <a:ext cx="6660740" cy="4623379"/>
            <a:chOff x="3433836" y="1156073"/>
            <a:chExt cx="7774732" cy="5792754"/>
          </a:xfrm>
        </p:grpSpPr>
        <p:sp>
          <p:nvSpPr>
            <p:cNvPr id="3" name="TextBox 173">
              <a:extLst>
                <a:ext uri="{FF2B5EF4-FFF2-40B4-BE49-F238E27FC236}">
                  <a16:creationId xmlns:a16="http://schemas.microsoft.com/office/drawing/2014/main" id="{7695BB0C-7E43-44CF-7116-512C06155A78}"/>
                </a:ext>
              </a:extLst>
            </p:cNvPr>
            <p:cNvSpPr txBox="1"/>
            <p:nvPr/>
          </p:nvSpPr>
          <p:spPr>
            <a:xfrm>
              <a:off x="4102699" y="1192341"/>
              <a:ext cx="1310142" cy="253916"/>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C202547-920D-202E-2C85-395B30188945}"/>
                </a:ext>
              </a:extLst>
            </p:cNvPr>
            <p:cNvCxnSpPr>
              <a:cxnSpLocks/>
            </p:cNvCxnSpPr>
            <p:nvPr/>
          </p:nvCxnSpPr>
          <p:spPr>
            <a:xfrm flipV="1">
              <a:off x="3938578" y="1215088"/>
              <a:ext cx="45324" cy="55622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2ECB2506-0F53-9EA5-F953-69269FD14175}"/>
                </a:ext>
              </a:extLst>
            </p:cNvPr>
            <p:cNvCxnSpPr/>
            <p:nvPr/>
          </p:nvCxnSpPr>
          <p:spPr>
            <a:xfrm>
              <a:off x="3797883" y="6626597"/>
              <a:ext cx="7344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C57B4283-327C-A322-60A5-E2086B4164D0}"/>
                </a:ext>
              </a:extLst>
            </p:cNvPr>
            <p:cNvSpPr txBox="1"/>
            <p:nvPr/>
          </p:nvSpPr>
          <p:spPr>
            <a:xfrm>
              <a:off x="4237360" y="6640330"/>
              <a:ext cx="1254001"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Adapter</a:t>
              </a:r>
            </a:p>
          </p:txBody>
        </p:sp>
        <p:sp>
          <p:nvSpPr>
            <p:cNvPr id="11" name="TextBox 173">
              <a:extLst>
                <a:ext uri="{FF2B5EF4-FFF2-40B4-BE49-F238E27FC236}">
                  <a16:creationId xmlns:a16="http://schemas.microsoft.com/office/drawing/2014/main" id="{498AD11F-60F8-F42F-076A-740BAE75A1A2}"/>
                </a:ext>
              </a:extLst>
            </p:cNvPr>
            <p:cNvSpPr txBox="1"/>
            <p:nvPr/>
          </p:nvSpPr>
          <p:spPr>
            <a:xfrm>
              <a:off x="3441697" y="469381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8001D3F1-346E-9C82-7AC5-12BE510B4287}"/>
                </a:ext>
              </a:extLst>
            </p:cNvPr>
            <p:cNvSpPr txBox="1"/>
            <p:nvPr/>
          </p:nvSpPr>
          <p:spPr>
            <a:xfrm>
              <a:off x="3441697" y="3715142"/>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65€</a:t>
              </a:r>
            </a:p>
          </p:txBody>
        </p:sp>
        <p:sp>
          <p:nvSpPr>
            <p:cNvPr id="13" name="TextBox 173">
              <a:extLst>
                <a:ext uri="{FF2B5EF4-FFF2-40B4-BE49-F238E27FC236}">
                  <a16:creationId xmlns:a16="http://schemas.microsoft.com/office/drawing/2014/main" id="{54B7ECBC-8F97-501E-F6A9-E64D9CAA3EB7}"/>
                </a:ext>
              </a:extLst>
            </p:cNvPr>
            <p:cNvSpPr txBox="1"/>
            <p:nvPr/>
          </p:nvSpPr>
          <p:spPr>
            <a:xfrm>
              <a:off x="3445525" y="2818156"/>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D77DB5BF-6245-6415-A627-1EC80A96E140}"/>
                </a:ext>
              </a:extLst>
            </p:cNvPr>
            <p:cNvSpPr txBox="1"/>
            <p:nvPr/>
          </p:nvSpPr>
          <p:spPr>
            <a:xfrm>
              <a:off x="3445525" y="2075749"/>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CB2AEF04-9E35-4113-D855-5F93DC733FDF}"/>
                </a:ext>
              </a:extLst>
            </p:cNvPr>
            <p:cNvSpPr txBox="1"/>
            <p:nvPr/>
          </p:nvSpPr>
          <p:spPr>
            <a:xfrm>
              <a:off x="3434887" y="548242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77DEE939-8FA0-748E-65B9-F1783B773E6A}"/>
                </a:ext>
              </a:extLst>
            </p:cNvPr>
            <p:cNvSpPr txBox="1"/>
            <p:nvPr/>
          </p:nvSpPr>
          <p:spPr>
            <a:xfrm>
              <a:off x="6782839" y="6640330"/>
              <a:ext cx="1445582"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Multifunctional Hubs</a:t>
              </a:r>
            </a:p>
          </p:txBody>
        </p:sp>
        <p:sp>
          <p:nvSpPr>
            <p:cNvPr id="20" name="TextBox 173">
              <a:extLst>
                <a:ext uri="{FF2B5EF4-FFF2-40B4-BE49-F238E27FC236}">
                  <a16:creationId xmlns:a16="http://schemas.microsoft.com/office/drawing/2014/main" id="{A6620CC0-6F74-6CFE-FE01-276FEF74A10F}"/>
                </a:ext>
              </a:extLst>
            </p:cNvPr>
            <p:cNvSpPr txBox="1"/>
            <p:nvPr/>
          </p:nvSpPr>
          <p:spPr>
            <a:xfrm>
              <a:off x="7042640" y="5715564"/>
              <a:ext cx="758816"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D32060</a:t>
              </a:r>
            </a:p>
          </p:txBody>
        </p:sp>
        <p:pic>
          <p:nvPicPr>
            <p:cNvPr id="2" name="图片 24">
              <a:extLst>
                <a:ext uri="{FF2B5EF4-FFF2-40B4-BE49-F238E27FC236}">
                  <a16:creationId xmlns:a16="http://schemas.microsoft.com/office/drawing/2014/main" id="{87B2256B-E5E3-4C89-96EA-6DCDA08B42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7429" y="6145959"/>
              <a:ext cx="559510" cy="347322"/>
            </a:xfrm>
            <a:prstGeom prst="rect">
              <a:avLst/>
            </a:prstGeom>
            <a:noFill/>
            <a:ln w="9525">
              <a:noFill/>
            </a:ln>
          </p:spPr>
        </p:pic>
        <p:pic>
          <p:nvPicPr>
            <p:cNvPr id="4" name="图片 26">
              <a:extLst>
                <a:ext uri="{FF2B5EF4-FFF2-40B4-BE49-F238E27FC236}">
                  <a16:creationId xmlns:a16="http://schemas.microsoft.com/office/drawing/2014/main" id="{2F7183F4-3542-4D57-9294-7C0DC4B42B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9625" y="5392235"/>
              <a:ext cx="507276" cy="309782"/>
            </a:xfrm>
            <a:prstGeom prst="rect">
              <a:avLst/>
            </a:prstGeom>
            <a:noFill/>
            <a:ln w="9525">
              <a:noFill/>
            </a:ln>
          </p:spPr>
        </p:pic>
        <p:pic>
          <p:nvPicPr>
            <p:cNvPr id="5" name="图片 23">
              <a:extLst>
                <a:ext uri="{FF2B5EF4-FFF2-40B4-BE49-F238E27FC236}">
                  <a16:creationId xmlns:a16="http://schemas.microsoft.com/office/drawing/2014/main" id="{576D4116-BA6A-4453-86C0-E63E172889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5250" y="6145958"/>
              <a:ext cx="489296" cy="350048"/>
            </a:xfrm>
            <a:prstGeom prst="rect">
              <a:avLst/>
            </a:prstGeom>
            <a:noFill/>
            <a:ln w="9525">
              <a:noFill/>
            </a:ln>
          </p:spPr>
        </p:pic>
        <p:sp>
          <p:nvSpPr>
            <p:cNvPr id="8" name="TextBox 173">
              <a:extLst>
                <a:ext uri="{FF2B5EF4-FFF2-40B4-BE49-F238E27FC236}">
                  <a16:creationId xmlns:a16="http://schemas.microsoft.com/office/drawing/2014/main" id="{AD49A83E-81BA-2603-1A9E-BC21C73CD237}"/>
                </a:ext>
              </a:extLst>
            </p:cNvPr>
            <p:cNvSpPr txBox="1"/>
            <p:nvPr/>
          </p:nvSpPr>
          <p:spPr>
            <a:xfrm>
              <a:off x="4887887" y="5964328"/>
              <a:ext cx="71585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D32047</a:t>
              </a:r>
            </a:p>
          </p:txBody>
        </p:sp>
        <p:sp>
          <p:nvSpPr>
            <p:cNvPr id="17" name="TextBox 173">
              <a:extLst>
                <a:ext uri="{FF2B5EF4-FFF2-40B4-BE49-F238E27FC236}">
                  <a16:creationId xmlns:a16="http://schemas.microsoft.com/office/drawing/2014/main" id="{679122CD-F974-08BE-6D7E-0F0C4F5C7A6D}"/>
                </a:ext>
              </a:extLst>
            </p:cNvPr>
            <p:cNvSpPr txBox="1"/>
            <p:nvPr/>
          </p:nvSpPr>
          <p:spPr>
            <a:xfrm>
              <a:off x="4316344" y="5309322"/>
              <a:ext cx="72861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D32048</a:t>
              </a:r>
            </a:p>
          </p:txBody>
        </p:sp>
        <p:sp>
          <p:nvSpPr>
            <p:cNvPr id="18" name="Ellipse 17">
              <a:extLst>
                <a:ext uri="{FF2B5EF4-FFF2-40B4-BE49-F238E27FC236}">
                  <a16:creationId xmlns:a16="http://schemas.microsoft.com/office/drawing/2014/main" id="{1C87BF30-2A5B-3BA8-6C0D-19CC3D13201F}"/>
                </a:ext>
              </a:extLst>
            </p:cNvPr>
            <p:cNvSpPr/>
            <p:nvPr/>
          </p:nvSpPr>
          <p:spPr>
            <a:xfrm>
              <a:off x="4517542" y="6341441"/>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F5C4544C-7905-B743-35D8-6B585D406B7C}"/>
                </a:ext>
              </a:extLst>
            </p:cNvPr>
            <p:cNvSpPr/>
            <p:nvPr/>
          </p:nvSpPr>
          <p:spPr>
            <a:xfrm>
              <a:off x="5432139" y="634144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D6E70477-4C19-39DC-CE2B-E714021A3C69}"/>
                </a:ext>
              </a:extLst>
            </p:cNvPr>
            <p:cNvSpPr/>
            <p:nvPr/>
          </p:nvSpPr>
          <p:spPr>
            <a:xfrm>
              <a:off x="4041144" y="5671884"/>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3" name="Grafik 22" descr="Ein Bild, das Kabel, Elektronik, Elektronisches Gerät, Gerät enthält.&#10;&#10;Automatisch generierte Beschreibung">
              <a:extLst>
                <a:ext uri="{FF2B5EF4-FFF2-40B4-BE49-F238E27FC236}">
                  <a16:creationId xmlns:a16="http://schemas.microsoft.com/office/drawing/2014/main" id="{4C424FF1-00C1-CD1B-CABA-4C31E83E72EC}"/>
                </a:ext>
              </a:extLst>
            </p:cNvPr>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35614" y="5063257"/>
              <a:ext cx="796479" cy="1022929"/>
            </a:xfrm>
            <a:prstGeom prst="rect">
              <a:avLst/>
            </a:prstGeom>
          </p:spPr>
        </p:pic>
        <p:sp>
          <p:nvSpPr>
            <p:cNvPr id="24" name="TextBox 173">
              <a:extLst>
                <a:ext uri="{FF2B5EF4-FFF2-40B4-BE49-F238E27FC236}">
                  <a16:creationId xmlns:a16="http://schemas.microsoft.com/office/drawing/2014/main" id="{78C09153-8763-D00F-8024-F2AEA3EAD7A4}"/>
                </a:ext>
              </a:extLst>
            </p:cNvPr>
            <p:cNvSpPr txBox="1"/>
            <p:nvPr/>
          </p:nvSpPr>
          <p:spPr>
            <a:xfrm>
              <a:off x="5891652" y="6164383"/>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D32046</a:t>
              </a:r>
            </a:p>
          </p:txBody>
        </p:sp>
        <p:sp>
          <p:nvSpPr>
            <p:cNvPr id="27" name="Ellipse 26">
              <a:extLst>
                <a:ext uri="{FF2B5EF4-FFF2-40B4-BE49-F238E27FC236}">
                  <a16:creationId xmlns:a16="http://schemas.microsoft.com/office/drawing/2014/main" id="{12BD641A-AD41-E23A-6F08-CE7DDEC407EC}"/>
                </a:ext>
              </a:extLst>
            </p:cNvPr>
            <p:cNvSpPr/>
            <p:nvPr/>
          </p:nvSpPr>
          <p:spPr>
            <a:xfrm>
              <a:off x="6689670" y="567260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8" name="TextBox 173">
              <a:extLst>
                <a:ext uri="{FF2B5EF4-FFF2-40B4-BE49-F238E27FC236}">
                  <a16:creationId xmlns:a16="http://schemas.microsoft.com/office/drawing/2014/main" id="{0A16E5A5-41C1-87AE-9A2C-96641B639765}"/>
                </a:ext>
              </a:extLst>
            </p:cNvPr>
            <p:cNvSpPr txBox="1"/>
            <p:nvPr/>
          </p:nvSpPr>
          <p:spPr>
            <a:xfrm>
              <a:off x="7617833" y="5292038"/>
              <a:ext cx="73369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D32061</a:t>
              </a:r>
            </a:p>
          </p:txBody>
        </p:sp>
        <p:sp>
          <p:nvSpPr>
            <p:cNvPr id="35" name="Ellipse 34">
              <a:extLst>
                <a:ext uri="{FF2B5EF4-FFF2-40B4-BE49-F238E27FC236}">
                  <a16:creationId xmlns:a16="http://schemas.microsoft.com/office/drawing/2014/main" id="{424F7C1D-B5E6-22F0-A37A-20C900E5E760}"/>
                </a:ext>
              </a:extLst>
            </p:cNvPr>
            <p:cNvSpPr/>
            <p:nvPr/>
          </p:nvSpPr>
          <p:spPr>
            <a:xfrm>
              <a:off x="7224823" y="5221522"/>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42" name="Grafik 41" descr="Ein Bild, das Text enthält.&#10;&#10;Automatisch generierte Beschreibung">
              <a:extLst>
                <a:ext uri="{FF2B5EF4-FFF2-40B4-BE49-F238E27FC236}">
                  <a16:creationId xmlns:a16="http://schemas.microsoft.com/office/drawing/2014/main" id="{4D20C25B-6B14-6386-FB67-7AE147B4924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26649" y="4480224"/>
              <a:ext cx="872808" cy="1120752"/>
            </a:xfrm>
            <a:prstGeom prst="rect">
              <a:avLst/>
            </a:prstGeom>
          </p:spPr>
        </p:pic>
        <p:sp>
          <p:nvSpPr>
            <p:cNvPr id="43" name="TextBox 173">
              <a:extLst>
                <a:ext uri="{FF2B5EF4-FFF2-40B4-BE49-F238E27FC236}">
                  <a16:creationId xmlns:a16="http://schemas.microsoft.com/office/drawing/2014/main" id="{96E70E61-EA09-CDA0-E68A-D49915AFA7CC}"/>
                </a:ext>
              </a:extLst>
            </p:cNvPr>
            <p:cNvSpPr txBox="1"/>
            <p:nvPr/>
          </p:nvSpPr>
          <p:spPr>
            <a:xfrm>
              <a:off x="5989001" y="3799605"/>
              <a:ext cx="85190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D32062</a:t>
              </a:r>
            </a:p>
          </p:txBody>
        </p:sp>
        <p:pic>
          <p:nvPicPr>
            <p:cNvPr id="44" name="Grafik 43" descr="Ein Bild, das Elektronik, Elektronisches Gerät, Gerät, Kabel enthält.&#10;&#10;Automatisch generierte Beschreibung">
              <a:extLst>
                <a:ext uri="{FF2B5EF4-FFF2-40B4-BE49-F238E27FC236}">
                  <a16:creationId xmlns:a16="http://schemas.microsoft.com/office/drawing/2014/main" id="{36B5EFCB-4EFC-44EF-809F-578BF80A91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588861" y="2987104"/>
              <a:ext cx="743232" cy="1044355"/>
            </a:xfrm>
            <a:prstGeom prst="rect">
              <a:avLst/>
            </a:prstGeom>
          </p:spPr>
        </p:pic>
        <p:sp>
          <p:nvSpPr>
            <p:cNvPr id="50" name="Ellipse 49">
              <a:extLst>
                <a:ext uri="{FF2B5EF4-FFF2-40B4-BE49-F238E27FC236}">
                  <a16:creationId xmlns:a16="http://schemas.microsoft.com/office/drawing/2014/main" id="{E3A8CCE0-2AC4-1804-F034-B1F48540C7D5}"/>
                </a:ext>
              </a:extLst>
            </p:cNvPr>
            <p:cNvSpPr/>
            <p:nvPr/>
          </p:nvSpPr>
          <p:spPr>
            <a:xfrm>
              <a:off x="6689670" y="3297978"/>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6" name="Grafik 55" descr="Ein Bild, das Elektronik, Kopfhörer, Elektronisches Gerät, Gerät enthält.&#10;&#10;Automatisch generierte Beschreibung">
              <a:extLst>
                <a:ext uri="{FF2B5EF4-FFF2-40B4-BE49-F238E27FC236}">
                  <a16:creationId xmlns:a16="http://schemas.microsoft.com/office/drawing/2014/main" id="{559AC94E-4C03-205B-8587-4FCCD6A0555D}"/>
                </a:ext>
              </a:extLst>
            </p:cNvPr>
            <p:cNvPicPr>
              <a:picLocks noChangeAspect="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332093" y="2464926"/>
              <a:ext cx="785497" cy="1044355"/>
            </a:xfrm>
            <a:prstGeom prst="rect">
              <a:avLst/>
            </a:prstGeom>
          </p:spPr>
        </p:pic>
        <p:sp>
          <p:nvSpPr>
            <p:cNvPr id="62" name="Ellipse 61">
              <a:extLst>
                <a:ext uri="{FF2B5EF4-FFF2-40B4-BE49-F238E27FC236}">
                  <a16:creationId xmlns:a16="http://schemas.microsoft.com/office/drawing/2014/main" id="{74CFC18A-F63A-4737-C5A6-E5620B9E8FDA}"/>
                </a:ext>
              </a:extLst>
            </p:cNvPr>
            <p:cNvSpPr/>
            <p:nvPr/>
          </p:nvSpPr>
          <p:spPr>
            <a:xfrm>
              <a:off x="7444794" y="2957923"/>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5" name="TextBox 173">
              <a:extLst>
                <a:ext uri="{FF2B5EF4-FFF2-40B4-BE49-F238E27FC236}">
                  <a16:creationId xmlns:a16="http://schemas.microsoft.com/office/drawing/2014/main" id="{04EE9088-9394-DF2C-0B5B-CE3F3E224AEB}"/>
                </a:ext>
              </a:extLst>
            </p:cNvPr>
            <p:cNvSpPr txBox="1"/>
            <p:nvPr/>
          </p:nvSpPr>
          <p:spPr>
            <a:xfrm>
              <a:off x="7801455" y="3324749"/>
              <a:ext cx="743232"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D32059</a:t>
              </a:r>
            </a:p>
          </p:txBody>
        </p:sp>
        <p:pic>
          <p:nvPicPr>
            <p:cNvPr id="63" name="Grafik 62" descr="USB-C Mobile  4-in-1 Docking Station HDMI">
              <a:extLst>
                <a:ext uri="{FF2B5EF4-FFF2-40B4-BE49-F238E27FC236}">
                  <a16:creationId xmlns:a16="http://schemas.microsoft.com/office/drawing/2014/main" id="{036B2F3C-3950-1A32-D948-BCAEBC262D7D}"/>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351533" y="3606001"/>
              <a:ext cx="610588" cy="764740"/>
            </a:xfrm>
            <a:prstGeom prst="rect">
              <a:avLst/>
            </a:prstGeom>
            <a:noFill/>
            <a:extLst>
              <a:ext uri="{909E8E84-426E-40DD-AFC4-6F175D3DCCD1}">
                <a14:hiddenFill xmlns:a14="http://schemas.microsoft.com/office/drawing/2010/main">
                  <a:solidFill>
                    <a:srgbClr val="FFFFFF"/>
                  </a:solidFill>
                </a14:hiddenFill>
              </a:ext>
            </a:extLst>
          </p:spPr>
        </p:pic>
        <p:sp>
          <p:nvSpPr>
            <p:cNvPr id="64" name="Ellipse 63">
              <a:extLst>
                <a:ext uri="{FF2B5EF4-FFF2-40B4-BE49-F238E27FC236}">
                  <a16:creationId xmlns:a16="http://schemas.microsoft.com/office/drawing/2014/main" id="{3BE1AFE6-E594-7363-5F66-DE254ACE8618}"/>
                </a:ext>
              </a:extLst>
            </p:cNvPr>
            <p:cNvSpPr/>
            <p:nvPr/>
          </p:nvSpPr>
          <p:spPr>
            <a:xfrm>
              <a:off x="8239150" y="3878023"/>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5" name="TextBox 173">
              <a:extLst>
                <a:ext uri="{FF2B5EF4-FFF2-40B4-BE49-F238E27FC236}">
                  <a16:creationId xmlns:a16="http://schemas.microsoft.com/office/drawing/2014/main" id="{AE9048E3-FBE2-0E46-617B-945299F457B7}"/>
                </a:ext>
              </a:extLst>
            </p:cNvPr>
            <p:cNvSpPr txBox="1"/>
            <p:nvPr/>
          </p:nvSpPr>
          <p:spPr>
            <a:xfrm>
              <a:off x="8657013" y="4222231"/>
              <a:ext cx="734753"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D31730</a:t>
              </a:r>
            </a:p>
          </p:txBody>
        </p:sp>
        <p:pic>
          <p:nvPicPr>
            <p:cNvPr id="66" name="Grafik 65" descr="USB-C Hub 4-in-1">
              <a:extLst>
                <a:ext uri="{FF2B5EF4-FFF2-40B4-BE49-F238E27FC236}">
                  <a16:creationId xmlns:a16="http://schemas.microsoft.com/office/drawing/2014/main" id="{F9614E62-42FC-C025-727E-3F5E8F01EA9D}"/>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303129" y="4568361"/>
              <a:ext cx="610588" cy="776080"/>
            </a:xfrm>
            <a:prstGeom prst="rect">
              <a:avLst/>
            </a:prstGeom>
            <a:noFill/>
            <a:extLst>
              <a:ext uri="{909E8E84-426E-40DD-AFC4-6F175D3DCCD1}">
                <a14:hiddenFill xmlns:a14="http://schemas.microsoft.com/office/drawing/2010/main">
                  <a:solidFill>
                    <a:srgbClr val="FFFFFF"/>
                  </a:solidFill>
                </a14:hiddenFill>
              </a:ext>
            </a:extLst>
          </p:spPr>
        </p:pic>
        <p:sp>
          <p:nvSpPr>
            <p:cNvPr id="67" name="TextBox 173">
              <a:extLst>
                <a:ext uri="{FF2B5EF4-FFF2-40B4-BE49-F238E27FC236}">
                  <a16:creationId xmlns:a16="http://schemas.microsoft.com/office/drawing/2014/main" id="{E9ECFE2D-B428-4E6A-1A1D-530A7B712594}"/>
                </a:ext>
              </a:extLst>
            </p:cNvPr>
            <p:cNvSpPr txBox="1"/>
            <p:nvPr/>
          </p:nvSpPr>
          <p:spPr>
            <a:xfrm>
              <a:off x="8362261" y="5253291"/>
              <a:ext cx="789244"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D31731</a:t>
              </a:r>
            </a:p>
          </p:txBody>
        </p:sp>
        <p:sp>
          <p:nvSpPr>
            <p:cNvPr id="68" name="Ellipse 67">
              <a:extLst>
                <a:ext uri="{FF2B5EF4-FFF2-40B4-BE49-F238E27FC236}">
                  <a16:creationId xmlns:a16="http://schemas.microsoft.com/office/drawing/2014/main" id="{7EE6CB8C-2599-C911-A4AA-4E0A521F13DA}"/>
                </a:ext>
              </a:extLst>
            </p:cNvPr>
            <p:cNvSpPr/>
            <p:nvPr/>
          </p:nvSpPr>
          <p:spPr>
            <a:xfrm>
              <a:off x="8228422" y="4913372"/>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pic>
          <p:nvPicPr>
            <p:cNvPr id="69" name="Picture 4" descr="USB-C Mobile Dockingstation 9-in-1 HDMI">
              <a:extLst>
                <a:ext uri="{FF2B5EF4-FFF2-40B4-BE49-F238E27FC236}">
                  <a16:creationId xmlns:a16="http://schemas.microsoft.com/office/drawing/2014/main" id="{28356265-5EAC-445B-9C20-81E17E5E6A5C}"/>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690041" y="1677602"/>
              <a:ext cx="743232" cy="859978"/>
            </a:xfrm>
            <a:prstGeom prst="rect">
              <a:avLst/>
            </a:prstGeom>
            <a:noFill/>
            <a:extLst>
              <a:ext uri="{909E8E84-426E-40DD-AFC4-6F175D3DCCD1}">
                <a14:hiddenFill xmlns:a14="http://schemas.microsoft.com/office/drawing/2010/main">
                  <a:solidFill>
                    <a:srgbClr val="FFFFFF"/>
                  </a:solidFill>
                </a14:hiddenFill>
              </a:ext>
            </a:extLst>
          </p:spPr>
        </p:pic>
        <p:sp>
          <p:nvSpPr>
            <p:cNvPr id="70" name="Ellipse 69">
              <a:extLst>
                <a:ext uri="{FF2B5EF4-FFF2-40B4-BE49-F238E27FC236}">
                  <a16:creationId xmlns:a16="http://schemas.microsoft.com/office/drawing/2014/main" id="{B915E546-D415-2050-1A29-CF6F8159AEB9}"/>
                </a:ext>
              </a:extLst>
            </p:cNvPr>
            <p:cNvSpPr/>
            <p:nvPr/>
          </p:nvSpPr>
          <p:spPr>
            <a:xfrm>
              <a:off x="6689669" y="2221351"/>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71" name="TextBox 173">
              <a:extLst>
                <a:ext uri="{FF2B5EF4-FFF2-40B4-BE49-F238E27FC236}">
                  <a16:creationId xmlns:a16="http://schemas.microsoft.com/office/drawing/2014/main" id="{5BF33F85-1512-0860-9EF0-CA981AAC9BEF}"/>
                </a:ext>
              </a:extLst>
            </p:cNvPr>
            <p:cNvSpPr txBox="1"/>
            <p:nvPr/>
          </p:nvSpPr>
          <p:spPr>
            <a:xfrm>
              <a:off x="7057608" y="1737199"/>
              <a:ext cx="941848"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D31729</a:t>
              </a:r>
            </a:p>
          </p:txBody>
        </p:sp>
        <p:sp>
          <p:nvSpPr>
            <p:cNvPr id="73" name="TextBox 173">
              <a:extLst>
                <a:ext uri="{FF2B5EF4-FFF2-40B4-BE49-F238E27FC236}">
                  <a16:creationId xmlns:a16="http://schemas.microsoft.com/office/drawing/2014/main" id="{CF8391DE-DA53-D692-4B8A-6D8B6BBA2FCE}"/>
                </a:ext>
              </a:extLst>
            </p:cNvPr>
            <p:cNvSpPr txBox="1"/>
            <p:nvPr/>
          </p:nvSpPr>
          <p:spPr>
            <a:xfrm>
              <a:off x="3433836" y="612089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4" name="TextBox 173">
              <a:extLst>
                <a:ext uri="{FF2B5EF4-FFF2-40B4-BE49-F238E27FC236}">
                  <a16:creationId xmlns:a16="http://schemas.microsoft.com/office/drawing/2014/main" id="{00A05CC2-9E5C-0B8A-0FAC-BFC9E4CDAB78}"/>
                </a:ext>
              </a:extLst>
            </p:cNvPr>
            <p:cNvSpPr txBox="1"/>
            <p:nvPr/>
          </p:nvSpPr>
          <p:spPr>
            <a:xfrm>
              <a:off x="9746692" y="6635937"/>
              <a:ext cx="1461876"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Docking Stations I</a:t>
              </a:r>
            </a:p>
          </p:txBody>
        </p:sp>
        <p:sp>
          <p:nvSpPr>
            <p:cNvPr id="75" name="TextBox 173">
              <a:extLst>
                <a:ext uri="{FF2B5EF4-FFF2-40B4-BE49-F238E27FC236}">
                  <a16:creationId xmlns:a16="http://schemas.microsoft.com/office/drawing/2014/main" id="{DBD90BEE-4598-D83B-2194-C870A08B9A08}"/>
                </a:ext>
              </a:extLst>
            </p:cNvPr>
            <p:cNvSpPr txBox="1"/>
            <p:nvPr/>
          </p:nvSpPr>
          <p:spPr>
            <a:xfrm>
              <a:off x="10307728" y="3583021"/>
              <a:ext cx="80042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D32064</a:t>
              </a:r>
            </a:p>
          </p:txBody>
        </p:sp>
        <p:pic>
          <p:nvPicPr>
            <p:cNvPr id="76" name="Grafik 75" descr="Ein Bild, das Gerät, Elektronisches Gerät, Elektronik, Handy enthält.&#10;&#10;Automatisch generierte Beschreibung">
              <a:extLst>
                <a:ext uri="{FF2B5EF4-FFF2-40B4-BE49-F238E27FC236}">
                  <a16:creationId xmlns:a16="http://schemas.microsoft.com/office/drawing/2014/main" id="{D24FA8EE-B195-683C-25E4-36690A257F6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9746692" y="3064377"/>
              <a:ext cx="743232" cy="734790"/>
            </a:xfrm>
            <a:prstGeom prst="rect">
              <a:avLst/>
            </a:prstGeom>
          </p:spPr>
        </p:pic>
        <p:sp>
          <p:nvSpPr>
            <p:cNvPr id="77" name="Ellipse 76">
              <a:extLst>
                <a:ext uri="{FF2B5EF4-FFF2-40B4-BE49-F238E27FC236}">
                  <a16:creationId xmlns:a16="http://schemas.microsoft.com/office/drawing/2014/main" id="{8BC2C45F-0979-6EEF-B733-D4CDD7A0321D}"/>
                </a:ext>
              </a:extLst>
            </p:cNvPr>
            <p:cNvSpPr/>
            <p:nvPr/>
          </p:nvSpPr>
          <p:spPr>
            <a:xfrm>
              <a:off x="9869790" y="3486076"/>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29CD8A89-C219-3AED-E600-2F070DD1057F}"/>
                </a:ext>
              </a:extLst>
            </p:cNvPr>
            <p:cNvSpPr txBox="1"/>
            <p:nvPr/>
          </p:nvSpPr>
          <p:spPr>
            <a:xfrm>
              <a:off x="10081145" y="5414272"/>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D32063</a:t>
              </a:r>
            </a:p>
          </p:txBody>
        </p:sp>
        <p:pic>
          <p:nvPicPr>
            <p:cNvPr id="79" name="Grafik 78" descr="Ein Bild, das Gerät, Kabel, Text, Smartphone enthält.&#10;&#10;Automatisch generierte Beschreibung">
              <a:extLst>
                <a:ext uri="{FF2B5EF4-FFF2-40B4-BE49-F238E27FC236}">
                  <a16:creationId xmlns:a16="http://schemas.microsoft.com/office/drawing/2014/main" id="{63FA91A5-7385-AB29-A79E-5EFF033956F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9642012" y="4840940"/>
              <a:ext cx="800427" cy="679408"/>
            </a:xfrm>
            <a:prstGeom prst="rect">
              <a:avLst/>
            </a:prstGeom>
          </p:spPr>
        </p:pic>
        <p:sp>
          <p:nvSpPr>
            <p:cNvPr id="80" name="Ellipse 79">
              <a:extLst>
                <a:ext uri="{FF2B5EF4-FFF2-40B4-BE49-F238E27FC236}">
                  <a16:creationId xmlns:a16="http://schemas.microsoft.com/office/drawing/2014/main" id="{B3D76FE7-581A-D00C-8F66-BEE34807C177}"/>
                </a:ext>
              </a:extLst>
            </p:cNvPr>
            <p:cNvSpPr/>
            <p:nvPr/>
          </p:nvSpPr>
          <p:spPr>
            <a:xfrm>
              <a:off x="9828821" y="5223577"/>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A2147295-FE63-89FC-6205-487FB89AA4D9}"/>
                </a:ext>
              </a:extLst>
            </p:cNvPr>
            <p:cNvSpPr txBox="1"/>
            <p:nvPr/>
          </p:nvSpPr>
          <p:spPr>
            <a:xfrm>
              <a:off x="9391766" y="1407092"/>
              <a:ext cx="74323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D32065</a:t>
              </a:r>
            </a:p>
          </p:txBody>
        </p:sp>
        <p:pic>
          <p:nvPicPr>
            <p:cNvPr id="83" name="Grafik 82" descr="Ein Bild, das Elektronik, Elektronisches Gerät, Kabel, Gerät enthält.&#10;&#10;Automatisch generierte Beschreibung">
              <a:extLst>
                <a:ext uri="{FF2B5EF4-FFF2-40B4-BE49-F238E27FC236}">
                  <a16:creationId xmlns:a16="http://schemas.microsoft.com/office/drawing/2014/main" id="{72A48E8F-77F3-C390-DE00-F35AD5773EC7}"/>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9909839" y="1156073"/>
              <a:ext cx="609867" cy="1116864"/>
            </a:xfrm>
            <a:prstGeom prst="rect">
              <a:avLst/>
            </a:prstGeom>
          </p:spPr>
        </p:pic>
        <p:sp>
          <p:nvSpPr>
            <p:cNvPr id="84" name="Ellipse 83">
              <a:extLst>
                <a:ext uri="{FF2B5EF4-FFF2-40B4-BE49-F238E27FC236}">
                  <a16:creationId xmlns:a16="http://schemas.microsoft.com/office/drawing/2014/main" id="{BB2239D2-0F42-4188-7DA8-E02BC915606B}"/>
                </a:ext>
              </a:extLst>
            </p:cNvPr>
            <p:cNvSpPr/>
            <p:nvPr/>
          </p:nvSpPr>
          <p:spPr>
            <a:xfrm>
              <a:off x="9863773" y="129793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6" name="TextBox 173">
              <a:extLst>
                <a:ext uri="{FF2B5EF4-FFF2-40B4-BE49-F238E27FC236}">
                  <a16:creationId xmlns:a16="http://schemas.microsoft.com/office/drawing/2014/main" id="{0AC3AA0B-0CEE-9FB4-87AA-EB84C0F259FB}"/>
                </a:ext>
              </a:extLst>
            </p:cNvPr>
            <p:cNvSpPr txBox="1"/>
            <p:nvPr/>
          </p:nvSpPr>
          <p:spPr>
            <a:xfrm>
              <a:off x="3442044" y="1204715"/>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88" name="Gerader Verbinder 87">
              <a:extLst>
                <a:ext uri="{FF2B5EF4-FFF2-40B4-BE49-F238E27FC236}">
                  <a16:creationId xmlns:a16="http://schemas.microsoft.com/office/drawing/2014/main" id="{E787F73C-D80D-0F13-DBCD-3B246257A775}"/>
                </a:ext>
              </a:extLst>
            </p:cNvPr>
            <p:cNvCxnSpPr/>
            <p:nvPr/>
          </p:nvCxnSpPr>
          <p:spPr>
            <a:xfrm>
              <a:off x="3983902" y="1484454"/>
              <a:ext cx="0" cy="422488"/>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72" name="Rechteck 7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
        <p:nvSpPr>
          <p:cNvPr id="85" name="Rechteck 84">
            <a:extLst>
              <a:ext uri="{FF2B5EF4-FFF2-40B4-BE49-F238E27FC236}">
                <a16:creationId xmlns:a16="http://schemas.microsoft.com/office/drawing/2014/main" id="{24757204-5097-4775-1EE3-163B101FDADD}"/>
              </a:ext>
            </a:extLst>
          </p:cNvPr>
          <p:cNvSpPr/>
          <p:nvPr/>
        </p:nvSpPr>
        <p:spPr>
          <a:xfrm>
            <a:off x="547056" y="5551256"/>
            <a:ext cx="195490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NEW</a:t>
            </a: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EXISTING</a:t>
            </a:r>
          </a:p>
        </p:txBody>
      </p:sp>
    </p:spTree>
    <p:extLst>
      <p:ext uri="{BB962C8B-B14F-4D97-AF65-F5344CB8AC3E}">
        <p14:creationId xmlns:p14="http://schemas.microsoft.com/office/powerpoint/2010/main" val="3648133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E932-2AB6-1B54-0E96-F703E70FB266}"/>
            </a:ext>
          </a:extLst>
        </p:cNvPr>
        <p:cNvGrpSpPr/>
        <p:nvPr/>
      </p:nvGrpSpPr>
      <p:grpSpPr>
        <a:xfrm>
          <a:off x="0" y="0"/>
          <a:ext cx="0" cy="0"/>
          <a:chOff x="0" y="0"/>
          <a:chExt cx="0" cy="0"/>
        </a:xfrm>
      </p:grpSpPr>
      <p:sp>
        <p:nvSpPr>
          <p:cNvPr id="76" name="Ellipse 75">
            <a:extLst>
              <a:ext uri="{FF2B5EF4-FFF2-40B4-BE49-F238E27FC236}">
                <a16:creationId xmlns:a16="http://schemas.microsoft.com/office/drawing/2014/main" id="{17E6A6B2-23A5-3AAB-1CEB-F9BA2BA63467}"/>
              </a:ext>
            </a:extLst>
          </p:cNvPr>
          <p:cNvSpPr/>
          <p:nvPr/>
        </p:nvSpPr>
        <p:spPr>
          <a:xfrm>
            <a:off x="2905361" y="6202577"/>
            <a:ext cx="123111" cy="123111"/>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6" name="Picture 2" descr="USB-C 11-in-1 Docking Station 5K HDMI/DP PD 100W">
            <a:extLst>
              <a:ext uri="{FF2B5EF4-FFF2-40B4-BE49-F238E27FC236}">
                <a16:creationId xmlns:a16="http://schemas.microsoft.com/office/drawing/2014/main" id="{735A246B-B365-B8E1-71F1-D633C079A9A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75112" y="3763476"/>
            <a:ext cx="800201" cy="3467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73">
            <a:extLst>
              <a:ext uri="{FF2B5EF4-FFF2-40B4-BE49-F238E27FC236}">
                <a16:creationId xmlns:a16="http://schemas.microsoft.com/office/drawing/2014/main" id="{7427C78A-0F3D-5ED9-CA00-9DD7C6395C75}"/>
              </a:ext>
            </a:extLst>
          </p:cNvPr>
          <p:cNvSpPr txBox="1"/>
          <p:nvPr/>
        </p:nvSpPr>
        <p:spPr>
          <a:xfrm>
            <a:off x="5213946" y="1944582"/>
            <a:ext cx="1073492" cy="20722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41FF6F85-1218-83B5-6985-980CE2DF6FD4}"/>
              </a:ext>
            </a:extLst>
          </p:cNvPr>
          <p:cNvCxnSpPr>
            <a:cxnSpLocks/>
          </p:cNvCxnSpPr>
          <p:nvPr/>
        </p:nvCxnSpPr>
        <p:spPr>
          <a:xfrm flipV="1">
            <a:off x="5229284" y="1896889"/>
            <a:ext cx="0" cy="30125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87D04C9-05B9-3B7C-1EDA-056E71E910F5}"/>
              </a:ext>
            </a:extLst>
          </p:cNvPr>
          <p:cNvCxnSpPr/>
          <p:nvPr/>
        </p:nvCxnSpPr>
        <p:spPr>
          <a:xfrm>
            <a:off x="5082279" y="6330419"/>
            <a:ext cx="601746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631646F6-778A-28F0-E4C3-4B23833A98AB}"/>
              </a:ext>
            </a:extLst>
          </p:cNvPr>
          <p:cNvSpPr txBox="1"/>
          <p:nvPr/>
        </p:nvSpPr>
        <p:spPr>
          <a:xfrm>
            <a:off x="5440120" y="6341627"/>
            <a:ext cx="1447967"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Docking Stations II</a:t>
            </a:r>
          </a:p>
        </p:txBody>
      </p:sp>
      <p:sp>
        <p:nvSpPr>
          <p:cNvPr id="11" name="TextBox 173">
            <a:extLst>
              <a:ext uri="{FF2B5EF4-FFF2-40B4-BE49-F238E27FC236}">
                <a16:creationId xmlns:a16="http://schemas.microsoft.com/office/drawing/2014/main" id="{EBA6922D-3A7C-5D35-D445-339D1AFB8243}"/>
              </a:ext>
            </a:extLst>
          </p:cNvPr>
          <p:cNvSpPr txBox="1"/>
          <p:nvPr/>
        </p:nvSpPr>
        <p:spPr>
          <a:xfrm>
            <a:off x="4775796" y="4753038"/>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AEC9D71-122A-1EC4-382D-C5C3A4B601CE}"/>
              </a:ext>
            </a:extLst>
          </p:cNvPr>
          <p:cNvSpPr txBox="1"/>
          <p:nvPr/>
        </p:nvSpPr>
        <p:spPr>
          <a:xfrm>
            <a:off x="4775796" y="3954329"/>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200€</a:t>
            </a:r>
          </a:p>
        </p:txBody>
      </p:sp>
      <p:sp>
        <p:nvSpPr>
          <p:cNvPr id="13" name="TextBox 173">
            <a:extLst>
              <a:ext uri="{FF2B5EF4-FFF2-40B4-BE49-F238E27FC236}">
                <a16:creationId xmlns:a16="http://schemas.microsoft.com/office/drawing/2014/main" id="{831D4BC6-AA85-9FFA-6256-24C8EE81FDD5}"/>
              </a:ext>
            </a:extLst>
          </p:cNvPr>
          <p:cNvSpPr txBox="1"/>
          <p:nvPr/>
        </p:nvSpPr>
        <p:spPr>
          <a:xfrm>
            <a:off x="4778933" y="327241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6E3F548D-AC81-BB3A-4C39-D6F99DF36C75}"/>
              </a:ext>
            </a:extLst>
          </p:cNvPr>
          <p:cNvSpPr txBox="1"/>
          <p:nvPr/>
        </p:nvSpPr>
        <p:spPr>
          <a:xfrm>
            <a:off x="4778933" y="2616391"/>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7898BA49-739C-8A1E-C173-CC729D87D5C1}"/>
              </a:ext>
            </a:extLst>
          </p:cNvPr>
          <p:cNvSpPr txBox="1"/>
          <p:nvPr/>
        </p:nvSpPr>
        <p:spPr>
          <a:xfrm>
            <a:off x="4770216" y="539663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3" name="TextBox 173">
            <a:extLst>
              <a:ext uri="{FF2B5EF4-FFF2-40B4-BE49-F238E27FC236}">
                <a16:creationId xmlns:a16="http://schemas.microsoft.com/office/drawing/2014/main" id="{2064604B-4C91-2C46-89ED-6D13DA56A0B0}"/>
              </a:ext>
            </a:extLst>
          </p:cNvPr>
          <p:cNvSpPr txBox="1"/>
          <p:nvPr/>
        </p:nvSpPr>
        <p:spPr>
          <a:xfrm>
            <a:off x="4769355" y="603460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0" name="TextBox 173">
            <a:extLst>
              <a:ext uri="{FF2B5EF4-FFF2-40B4-BE49-F238E27FC236}">
                <a16:creationId xmlns:a16="http://schemas.microsoft.com/office/drawing/2014/main" id="{E99AF80B-EE31-E391-2396-244663A097DD}"/>
              </a:ext>
            </a:extLst>
          </p:cNvPr>
          <p:cNvSpPr txBox="1"/>
          <p:nvPr/>
        </p:nvSpPr>
        <p:spPr>
          <a:xfrm>
            <a:off x="4775796" y="194458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51" name="Gerader Verbinder 50">
            <a:extLst>
              <a:ext uri="{FF2B5EF4-FFF2-40B4-BE49-F238E27FC236}">
                <a16:creationId xmlns:a16="http://schemas.microsoft.com/office/drawing/2014/main" id="{346C5489-7D30-9912-DA80-1863B694DAC7}"/>
              </a:ext>
            </a:extLst>
          </p:cNvPr>
          <p:cNvCxnSpPr>
            <a:cxnSpLocks/>
          </p:cNvCxnSpPr>
          <p:nvPr/>
        </p:nvCxnSpPr>
        <p:spPr>
          <a:xfrm>
            <a:off x="5230830" y="4827622"/>
            <a:ext cx="0" cy="1614477"/>
          </a:xfrm>
          <a:prstGeom prst="line">
            <a:avLst/>
          </a:prstGeom>
          <a:ln>
            <a:prstDash val="solid"/>
          </a:ln>
        </p:spPr>
        <p:style>
          <a:lnRef idx="1">
            <a:schemeClr val="dk1"/>
          </a:lnRef>
          <a:fillRef idx="0">
            <a:schemeClr val="dk1"/>
          </a:fillRef>
          <a:effectRef idx="0">
            <a:schemeClr val="dk1"/>
          </a:effectRef>
          <a:fontRef idx="minor">
            <a:schemeClr val="tx1"/>
          </a:fontRef>
        </p:style>
      </p:cxnSp>
      <p:pic>
        <p:nvPicPr>
          <p:cNvPr id="74" name="Grafik 73" descr="cahdmidvidockpro-3">
            <a:extLst>
              <a:ext uri="{FF2B5EF4-FFF2-40B4-BE49-F238E27FC236}">
                <a16:creationId xmlns:a16="http://schemas.microsoft.com/office/drawing/2014/main" id="{405CD724-D33D-458E-973D-17F4BE2B56C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38916" y="5733283"/>
            <a:ext cx="909146" cy="648045"/>
          </a:xfrm>
          <a:prstGeom prst="rect">
            <a:avLst/>
          </a:prstGeom>
          <a:noFill/>
          <a:extLst>
            <a:ext uri="{909E8E84-426E-40DD-AFC4-6F175D3DCCD1}">
              <a14:hiddenFill xmlns:a14="http://schemas.microsoft.com/office/drawing/2010/main">
                <a:solidFill>
                  <a:srgbClr val="FFFFFF"/>
                </a:solidFill>
              </a14:hiddenFill>
            </a:ext>
          </a:extLst>
        </p:spPr>
      </p:pic>
      <p:sp>
        <p:nvSpPr>
          <p:cNvPr id="77" name="Ellipse 76">
            <a:extLst>
              <a:ext uri="{FF2B5EF4-FFF2-40B4-BE49-F238E27FC236}">
                <a16:creationId xmlns:a16="http://schemas.microsoft.com/office/drawing/2014/main" id="{AD2516EF-4A69-E101-26E9-C322AC4DB65D}"/>
              </a:ext>
            </a:extLst>
          </p:cNvPr>
          <p:cNvSpPr/>
          <p:nvPr/>
        </p:nvSpPr>
        <p:spPr>
          <a:xfrm>
            <a:off x="5425631" y="621512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046CC47A-65E7-09F4-BC4C-E96418A235D4}"/>
              </a:ext>
            </a:extLst>
          </p:cNvPr>
          <p:cNvSpPr txBox="1"/>
          <p:nvPr/>
        </p:nvSpPr>
        <p:spPr>
          <a:xfrm>
            <a:off x="5966172" y="6153241"/>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D31950</a:t>
            </a:r>
          </a:p>
        </p:txBody>
      </p:sp>
      <p:pic>
        <p:nvPicPr>
          <p:cNvPr id="79" name="Grafik 78" descr="c31hdmidpdockpd100-3">
            <a:extLst>
              <a:ext uri="{FF2B5EF4-FFF2-40B4-BE49-F238E27FC236}">
                <a16:creationId xmlns:a16="http://schemas.microsoft.com/office/drawing/2014/main" id="{A4C55A02-909D-4B52-8CD5-98425F10218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329166" y="5224011"/>
            <a:ext cx="868316" cy="474284"/>
          </a:xfrm>
          <a:prstGeom prst="rect">
            <a:avLst/>
          </a:prstGeom>
          <a:noFill/>
          <a:extLst>
            <a:ext uri="{909E8E84-426E-40DD-AFC4-6F175D3DCCD1}">
              <a14:hiddenFill xmlns:a14="http://schemas.microsoft.com/office/drawing/2010/main">
                <a:solidFill>
                  <a:srgbClr val="FFFFFF"/>
                </a:solidFill>
              </a14:hiddenFill>
            </a:ext>
          </a:extLst>
        </p:spPr>
      </p:pic>
      <p:sp>
        <p:nvSpPr>
          <p:cNvPr id="80" name="Ellipse 79">
            <a:extLst>
              <a:ext uri="{FF2B5EF4-FFF2-40B4-BE49-F238E27FC236}">
                <a16:creationId xmlns:a16="http://schemas.microsoft.com/office/drawing/2014/main" id="{ADDB06BC-D888-13BD-ACE2-7F58AC2FCFAC}"/>
              </a:ext>
            </a:extLst>
          </p:cNvPr>
          <p:cNvSpPr/>
          <p:nvPr/>
        </p:nvSpPr>
        <p:spPr>
          <a:xfrm>
            <a:off x="5374238" y="559082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07705840-4DBD-AFF3-F393-CEFF52E8EE14}"/>
              </a:ext>
            </a:extLst>
          </p:cNvPr>
          <p:cNvSpPr txBox="1"/>
          <p:nvPr/>
        </p:nvSpPr>
        <p:spPr>
          <a:xfrm>
            <a:off x="6037288" y="551563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D31949</a:t>
            </a:r>
          </a:p>
        </p:txBody>
      </p:sp>
      <p:sp>
        <p:nvSpPr>
          <p:cNvPr id="84" name="TextBox 173">
            <a:extLst>
              <a:ext uri="{FF2B5EF4-FFF2-40B4-BE49-F238E27FC236}">
                <a16:creationId xmlns:a16="http://schemas.microsoft.com/office/drawing/2014/main" id="{4FAE3281-E414-2919-4B70-EA7A828F371D}"/>
              </a:ext>
            </a:extLst>
          </p:cNvPr>
          <p:cNvSpPr txBox="1"/>
          <p:nvPr/>
        </p:nvSpPr>
        <p:spPr>
          <a:xfrm>
            <a:off x="5907525" y="3678518"/>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D31953</a:t>
            </a:r>
          </a:p>
        </p:txBody>
      </p:sp>
      <p:sp>
        <p:nvSpPr>
          <p:cNvPr id="85" name="Ellipse 84">
            <a:extLst>
              <a:ext uri="{FF2B5EF4-FFF2-40B4-BE49-F238E27FC236}">
                <a16:creationId xmlns:a16="http://schemas.microsoft.com/office/drawing/2014/main" id="{8ABD88B1-54CC-A0B4-EF42-314600C4DAB8}"/>
              </a:ext>
            </a:extLst>
          </p:cNvPr>
          <p:cNvSpPr/>
          <p:nvPr/>
        </p:nvSpPr>
        <p:spPr>
          <a:xfrm>
            <a:off x="5374238" y="377283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8" name="Picture 4" descr="USB-C 13-in-1 Docking Station 5K HDMI/DP PD 65W">
            <a:extLst>
              <a:ext uri="{FF2B5EF4-FFF2-40B4-BE49-F238E27FC236}">
                <a16:creationId xmlns:a16="http://schemas.microsoft.com/office/drawing/2014/main" id="{55DFBD5A-5156-E025-8CA4-ECA5621DB53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346308" y="2901745"/>
            <a:ext cx="951083" cy="360799"/>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173">
            <a:extLst>
              <a:ext uri="{FF2B5EF4-FFF2-40B4-BE49-F238E27FC236}">
                <a16:creationId xmlns:a16="http://schemas.microsoft.com/office/drawing/2014/main" id="{DB260C96-579F-83C8-467C-1EAFF664CEBE}"/>
              </a:ext>
            </a:extLst>
          </p:cNvPr>
          <p:cNvSpPr txBox="1"/>
          <p:nvPr/>
        </p:nvSpPr>
        <p:spPr>
          <a:xfrm>
            <a:off x="5395682" y="317535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D31952</a:t>
            </a:r>
          </a:p>
        </p:txBody>
      </p:sp>
      <p:sp>
        <p:nvSpPr>
          <p:cNvPr id="87" name="Ellipse 86">
            <a:extLst>
              <a:ext uri="{FF2B5EF4-FFF2-40B4-BE49-F238E27FC236}">
                <a16:creationId xmlns:a16="http://schemas.microsoft.com/office/drawing/2014/main" id="{48A1DF84-32D3-8494-F385-35E94FF69164}"/>
              </a:ext>
            </a:extLst>
          </p:cNvPr>
          <p:cNvSpPr/>
          <p:nvPr/>
        </p:nvSpPr>
        <p:spPr>
          <a:xfrm>
            <a:off x="5383873" y="3116975"/>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50" name="Picture 6" descr="USB-C 12-in-1 Docking Station 5K HDMI/DP PD 100W">
            <a:extLst>
              <a:ext uri="{FF2B5EF4-FFF2-40B4-BE49-F238E27FC236}">
                <a16:creationId xmlns:a16="http://schemas.microsoft.com/office/drawing/2014/main" id="{EA47B2F5-4C75-79F8-BDB7-D192D855587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526505" y="2296519"/>
            <a:ext cx="731629" cy="338334"/>
          </a:xfrm>
          <a:prstGeom prst="rect">
            <a:avLst/>
          </a:prstGeom>
          <a:noFill/>
          <a:extLst>
            <a:ext uri="{909E8E84-426E-40DD-AFC4-6F175D3DCCD1}">
              <a14:hiddenFill xmlns:a14="http://schemas.microsoft.com/office/drawing/2010/main">
                <a:solidFill>
                  <a:srgbClr val="FFFFFF"/>
                </a:solidFill>
              </a14:hiddenFill>
            </a:ext>
          </a:extLst>
        </p:spPr>
      </p:pic>
      <p:sp>
        <p:nvSpPr>
          <p:cNvPr id="89" name="Ellipse 88">
            <a:extLst>
              <a:ext uri="{FF2B5EF4-FFF2-40B4-BE49-F238E27FC236}">
                <a16:creationId xmlns:a16="http://schemas.microsoft.com/office/drawing/2014/main" id="{91D2B35A-A420-3B6D-BD34-468C5D22ED4F}"/>
              </a:ext>
            </a:extLst>
          </p:cNvPr>
          <p:cNvSpPr/>
          <p:nvPr/>
        </p:nvSpPr>
        <p:spPr>
          <a:xfrm>
            <a:off x="5390831" y="233778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TextBox 173">
            <a:extLst>
              <a:ext uri="{FF2B5EF4-FFF2-40B4-BE49-F238E27FC236}">
                <a16:creationId xmlns:a16="http://schemas.microsoft.com/office/drawing/2014/main" id="{D0256B52-A653-8670-4725-F1DD32A297E7}"/>
              </a:ext>
            </a:extLst>
          </p:cNvPr>
          <p:cNvSpPr txBox="1"/>
          <p:nvPr/>
        </p:nvSpPr>
        <p:spPr>
          <a:xfrm>
            <a:off x="5357309" y="247891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D31951</a:t>
            </a:r>
          </a:p>
        </p:txBody>
      </p:sp>
      <p:pic>
        <p:nvPicPr>
          <p:cNvPr id="6152" name="Picture 8" descr="TB4 10-in-1 Docking Station 8K TB4/HDMI PD 96W">
            <a:extLst>
              <a:ext uri="{FF2B5EF4-FFF2-40B4-BE49-F238E27FC236}">
                <a16:creationId xmlns:a16="http://schemas.microsoft.com/office/drawing/2014/main" id="{D8D84E85-7FB6-9F56-CF96-E96EF093422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438910" y="2001578"/>
            <a:ext cx="855917" cy="369925"/>
          </a:xfrm>
          <a:prstGeom prst="rect">
            <a:avLst/>
          </a:prstGeom>
          <a:noFill/>
          <a:extLst>
            <a:ext uri="{909E8E84-426E-40DD-AFC4-6F175D3DCCD1}">
              <a14:hiddenFill xmlns:a14="http://schemas.microsoft.com/office/drawing/2010/main">
                <a:solidFill>
                  <a:srgbClr val="FFFFFF"/>
                </a:solidFill>
              </a14:hiddenFill>
            </a:ext>
          </a:extLst>
        </p:spPr>
      </p:pic>
      <p:sp>
        <p:nvSpPr>
          <p:cNvPr id="91" name="Ellipse 90">
            <a:extLst>
              <a:ext uri="{FF2B5EF4-FFF2-40B4-BE49-F238E27FC236}">
                <a16:creationId xmlns:a16="http://schemas.microsoft.com/office/drawing/2014/main" id="{B2B9A6F5-215E-0AE4-0C71-05FEEAF6C67A}"/>
              </a:ext>
            </a:extLst>
          </p:cNvPr>
          <p:cNvSpPr/>
          <p:nvPr/>
        </p:nvSpPr>
        <p:spPr>
          <a:xfrm>
            <a:off x="6488502" y="1934149"/>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TextBox 173">
            <a:extLst>
              <a:ext uri="{FF2B5EF4-FFF2-40B4-BE49-F238E27FC236}">
                <a16:creationId xmlns:a16="http://schemas.microsoft.com/office/drawing/2014/main" id="{4A6709DE-38A2-4D52-1206-E43284CE8605}"/>
              </a:ext>
            </a:extLst>
          </p:cNvPr>
          <p:cNvSpPr txBox="1"/>
          <p:nvPr/>
        </p:nvSpPr>
        <p:spPr>
          <a:xfrm>
            <a:off x="6438909" y="227711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D32006</a:t>
            </a:r>
          </a:p>
        </p:txBody>
      </p:sp>
      <p:sp>
        <p:nvSpPr>
          <p:cNvPr id="38" name="Rechteck 37">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
        <p:nvSpPr>
          <p:cNvPr id="40" name="Rechteck 39">
            <a:extLst>
              <a:ext uri="{FF2B5EF4-FFF2-40B4-BE49-F238E27FC236}">
                <a16:creationId xmlns:a16="http://schemas.microsoft.com/office/drawing/2014/main" id="{24757204-5097-4775-1EE3-163B101FDADD}"/>
              </a:ext>
            </a:extLst>
          </p:cNvPr>
          <p:cNvSpPr/>
          <p:nvPr/>
        </p:nvSpPr>
        <p:spPr>
          <a:xfrm>
            <a:off x="547056" y="5551256"/>
            <a:ext cx="1671815"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endParaRPr lang="en-US" sz="1200" spc="200" dirty="0">
              <a:solidFill>
                <a:srgbClr val="818387"/>
              </a:solidFill>
              <a:latin typeface="Futura PT Book" panose="020B0502020204020303" pitchFamily="34" charset="77"/>
              <a:cs typeface="Futura Medium" panose="020B0602020204020303" pitchFamily="34" charset="-79"/>
            </a:endParaRPr>
          </a:p>
          <a:p>
            <a:pPr>
              <a:lnSpc>
                <a:spcPct val="150000"/>
              </a:lnSpc>
              <a:buClr>
                <a:srgbClr val="BFBFBF"/>
              </a:buClr>
            </a:pPr>
            <a:endParaRPr lang="en-US" sz="1200" spc="200" dirty="0">
              <a:solidFill>
                <a:srgbClr val="818387"/>
              </a:solidFill>
              <a:latin typeface="Futura PT Book" panose="020B0502020204020303" pitchFamily="34" charset="77"/>
              <a:cs typeface="Futura Medium" panose="020B0602020204020303" pitchFamily="34" charset="-79"/>
            </a:endParaRP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PROJECT ONLY</a:t>
            </a:r>
          </a:p>
        </p:txBody>
      </p:sp>
    </p:spTree>
    <p:extLst>
      <p:ext uri="{BB962C8B-B14F-4D97-AF65-F5344CB8AC3E}">
        <p14:creationId xmlns:p14="http://schemas.microsoft.com/office/powerpoint/2010/main" val="104043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C3687-0438-9A98-5388-B9342472351F}"/>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0BCBE007-3037-F77F-69F2-0690D0ABBE21}"/>
              </a:ext>
            </a:extLst>
          </p:cNvPr>
          <p:cNvSpPr>
            <a:spLocks noGrp="1"/>
          </p:cNvSpPr>
          <p:nvPr>
            <p:ph type="body" sz="quarter" idx="11"/>
          </p:nvPr>
        </p:nvSpPr>
        <p:spPr/>
        <p:txBody>
          <a:bodyPr/>
          <a:lstStyle/>
          <a:p>
            <a:r>
              <a:rPr lang="de-DE" dirty="0"/>
              <a:t>Working </a:t>
            </a:r>
            <a:r>
              <a:rPr lang="de-DE" dirty="0" err="1"/>
              <a:t>with</a:t>
            </a:r>
            <a:r>
              <a:rPr lang="de-DE" dirty="0"/>
              <a:t> mobile </a:t>
            </a:r>
            <a:r>
              <a:rPr lang="de-DE" dirty="0" err="1"/>
              <a:t>devices</a:t>
            </a:r>
            <a:r>
              <a:rPr lang="de-DE" dirty="0"/>
              <a:t> </a:t>
            </a:r>
            <a:r>
              <a:rPr lang="de-DE" dirty="0" err="1"/>
              <a:t>requires</a:t>
            </a:r>
            <a:r>
              <a:rPr lang="de-DE" dirty="0"/>
              <a:t> </a:t>
            </a:r>
            <a:r>
              <a:rPr lang="de-DE" dirty="0" err="1"/>
              <a:t>to</a:t>
            </a:r>
            <a:r>
              <a:rPr lang="de-DE" dirty="0"/>
              <a:t> </a:t>
            </a:r>
            <a:r>
              <a:rPr lang="de-DE" dirty="0" err="1"/>
              <a:t>charge</a:t>
            </a:r>
            <a:r>
              <a:rPr lang="de-DE" dirty="0"/>
              <a:t> </a:t>
            </a:r>
            <a:r>
              <a:rPr lang="de-DE" dirty="0" err="1"/>
              <a:t>them</a:t>
            </a:r>
            <a:r>
              <a:rPr lang="de-DE" dirty="0"/>
              <a:t> </a:t>
            </a:r>
            <a:r>
              <a:rPr lang="de-DE" dirty="0" err="1"/>
              <a:t>every</a:t>
            </a:r>
            <a:r>
              <a:rPr lang="de-DE" dirty="0"/>
              <a:t> </a:t>
            </a:r>
            <a:r>
              <a:rPr lang="de-DE" dirty="0" err="1"/>
              <a:t>now</a:t>
            </a:r>
            <a:r>
              <a:rPr lang="de-DE" dirty="0"/>
              <a:t> and </a:t>
            </a:r>
            <a:r>
              <a:rPr lang="de-DE" dirty="0" err="1"/>
              <a:t>then</a:t>
            </a:r>
            <a:r>
              <a:rPr lang="de-DE" dirty="0"/>
              <a:t>. </a:t>
            </a:r>
            <a:r>
              <a:rPr lang="de-DE" dirty="0" err="1"/>
              <a:t>Thanks</a:t>
            </a:r>
            <a:r>
              <a:rPr lang="de-DE" dirty="0"/>
              <a:t> </a:t>
            </a:r>
            <a:r>
              <a:rPr lang="de-DE" dirty="0" err="1"/>
              <a:t>to</a:t>
            </a:r>
            <a:r>
              <a:rPr lang="de-DE" dirty="0"/>
              <a:t> </a:t>
            </a:r>
            <a:r>
              <a:rPr lang="de-DE" dirty="0" err="1"/>
              <a:t>latest</a:t>
            </a:r>
            <a:r>
              <a:rPr lang="de-DE" dirty="0"/>
              <a:t> </a:t>
            </a:r>
            <a:r>
              <a:rPr lang="de-DE" dirty="0" err="1"/>
              <a:t>regulations</a:t>
            </a:r>
            <a:r>
              <a:rPr lang="de-DE" dirty="0"/>
              <a:t>, </a:t>
            </a:r>
            <a:r>
              <a:rPr lang="de-DE" dirty="0" err="1"/>
              <a:t>many</a:t>
            </a:r>
            <a:r>
              <a:rPr lang="de-DE" dirty="0"/>
              <a:t> </a:t>
            </a:r>
            <a:r>
              <a:rPr lang="de-DE" dirty="0" err="1"/>
              <a:t>devices</a:t>
            </a:r>
            <a:r>
              <a:rPr lang="de-DE" dirty="0"/>
              <a:t> </a:t>
            </a:r>
            <a:r>
              <a:rPr lang="de-DE" dirty="0" err="1"/>
              <a:t>are</a:t>
            </a:r>
            <a:r>
              <a:rPr lang="de-DE" dirty="0"/>
              <a:t> </a:t>
            </a:r>
            <a:r>
              <a:rPr lang="de-DE" dirty="0" err="1"/>
              <a:t>using</a:t>
            </a:r>
            <a:r>
              <a:rPr lang="de-DE" dirty="0"/>
              <a:t> USB </a:t>
            </a:r>
            <a:r>
              <a:rPr lang="de-DE" dirty="0" err="1"/>
              <a:t>connections</a:t>
            </a:r>
            <a:r>
              <a:rPr lang="de-DE" dirty="0"/>
              <a:t> </a:t>
            </a:r>
            <a:r>
              <a:rPr lang="de-DE" dirty="0" err="1"/>
              <a:t>for</a:t>
            </a:r>
            <a:r>
              <a:rPr lang="de-DE" dirty="0"/>
              <a:t> </a:t>
            </a:r>
            <a:r>
              <a:rPr lang="de-DE" dirty="0" err="1"/>
              <a:t>charging</a:t>
            </a:r>
            <a:r>
              <a:rPr lang="de-DE" dirty="0"/>
              <a:t>.</a:t>
            </a:r>
            <a:endParaRPr lang="en-US" dirty="0"/>
          </a:p>
          <a:p>
            <a:pPr>
              <a:lnSpc>
                <a:spcPts val="1840"/>
              </a:lnSpc>
            </a:pPr>
            <a:endParaRPr lang="de-DE" dirty="0"/>
          </a:p>
        </p:txBody>
      </p:sp>
      <p:pic>
        <p:nvPicPr>
          <p:cNvPr id="1028" name="Picture 4" descr="universal charger vs multiple smartphone chargers">
            <a:extLst>
              <a:ext uri="{FF2B5EF4-FFF2-40B4-BE49-F238E27FC236}">
                <a16:creationId xmlns:a16="http://schemas.microsoft.com/office/drawing/2014/main" id="{0B7C4DF3-745D-59F3-A76C-B2FE4AF5059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87888" y="2564905"/>
            <a:ext cx="6320419" cy="3604980"/>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CHARGERS</a:t>
            </a:r>
          </a:p>
        </p:txBody>
      </p:sp>
    </p:spTree>
    <p:extLst>
      <p:ext uri="{BB962C8B-B14F-4D97-AF65-F5344CB8AC3E}">
        <p14:creationId xmlns:p14="http://schemas.microsoft.com/office/powerpoint/2010/main" val="3106876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pic>
        <p:nvPicPr>
          <p:cNvPr id="16" name="Grafik 15" descr="Ein Bild, das Kabel enthält.&#10;&#10;Automatisch generierte Beschreibung">
            <a:extLst>
              <a:ext uri="{FF2B5EF4-FFF2-40B4-BE49-F238E27FC236}">
                <a16:creationId xmlns:a16="http://schemas.microsoft.com/office/drawing/2014/main" id="{31F6CB5B-F391-42FB-11B7-E0DE9DFF59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9976" y="2276872"/>
            <a:ext cx="4423714" cy="4423714"/>
          </a:xfrm>
          <a:prstGeom prst="rect">
            <a:avLst/>
          </a:prstGeom>
        </p:spPr>
      </p:pic>
      <p:pic>
        <p:nvPicPr>
          <p:cNvPr id="20" name="Grafik 19">
            <a:extLst>
              <a:ext uri="{FF2B5EF4-FFF2-40B4-BE49-F238E27FC236}">
                <a16:creationId xmlns:a16="http://schemas.microsoft.com/office/drawing/2014/main" id="{182D133B-1382-A51C-2366-4D6497A70D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9516" y="2406794"/>
            <a:ext cx="4423714" cy="4423714"/>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COMPACT LAPTOP GAN CHARGER (65W)</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328592"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2x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1x USB-A </a:t>
            </a:r>
            <a:r>
              <a:rPr lang="de-DE" dirty="0" err="1">
                <a:latin typeface="Futura PT Light" panose="020B0402020204020303" pitchFamily="34" charset="0"/>
              </a:rPr>
              <a:t>port</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Universal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tablets</a:t>
            </a:r>
            <a:r>
              <a:rPr lang="de-DE" dirty="0">
                <a:latin typeface="Futura PT Light" panose="020B0402020204020303" pitchFamily="34" charset="0"/>
              </a:rPr>
              <a:t>, </a:t>
            </a:r>
            <a:r>
              <a:rPr lang="de-DE" dirty="0" err="1">
                <a:latin typeface="Futura PT Light" panose="020B0402020204020303" pitchFamily="34" charset="0"/>
              </a:rPr>
              <a:t>smartphones</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laptops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EU- </a:t>
            </a:r>
            <a:r>
              <a:rPr lang="de-DE" dirty="0" err="1">
                <a:latin typeface="Futura PT Light" panose="020B0402020204020303" pitchFamily="34" charset="0"/>
              </a:rPr>
              <a:t>and</a:t>
            </a:r>
            <a:r>
              <a:rPr lang="de-DE" dirty="0">
                <a:latin typeface="Futura PT Light" panose="020B0402020204020303" pitchFamily="34" charset="0"/>
              </a:rPr>
              <a:t> UK-version </a:t>
            </a:r>
            <a:r>
              <a:rPr lang="de-DE" dirty="0" err="1">
                <a:latin typeface="Futura PT Light" panose="020B0402020204020303" pitchFamily="34" charset="0"/>
              </a:rPr>
              <a:t>available</a:t>
            </a:r>
            <a:endParaRPr lang="de-DE" dirty="0">
              <a:latin typeface="Futura PT Light" panose="020B0402020204020303" pitchFamily="34" charset="0"/>
            </a:endParaRPr>
          </a:p>
          <a:p>
            <a:pPr lvl="1">
              <a:lnSpc>
                <a:spcPts val="2840"/>
              </a:lnSpc>
            </a:pPr>
            <a:r>
              <a:rPr lang="de-DE" dirty="0" err="1">
                <a:latin typeface="Futura PT Light" panose="020B0402020204020303" pitchFamily="34" charset="0"/>
              </a:rPr>
              <a:t>Protected</a:t>
            </a:r>
            <a:r>
              <a:rPr lang="de-DE" dirty="0">
                <a:latin typeface="Futura PT Light" panose="020B0402020204020303" pitchFamily="34" charset="0"/>
              </a:rPr>
              <a:t> </a:t>
            </a:r>
            <a:r>
              <a:rPr lang="de-DE" dirty="0" err="1">
                <a:latin typeface="Futura PT Light" panose="020B0402020204020303" pitchFamily="34" charset="0"/>
              </a:rPr>
              <a:t>against</a:t>
            </a:r>
            <a:r>
              <a:rPr lang="de-DE" dirty="0">
                <a:latin typeface="Futura PT Light" panose="020B0402020204020303" pitchFamily="34" charset="0"/>
              </a:rPr>
              <a:t> </a:t>
            </a:r>
            <a:r>
              <a:rPr lang="de-DE" dirty="0" err="1">
                <a:latin typeface="Futura PT Light" panose="020B0402020204020303" pitchFamily="34" charset="0"/>
              </a:rPr>
              <a:t>over-yoltage</a:t>
            </a:r>
            <a:r>
              <a:rPr lang="de-DE" dirty="0">
                <a:latin typeface="Futura PT Light" panose="020B0402020204020303" pitchFamily="34" charset="0"/>
              </a:rPr>
              <a:t>, </a:t>
            </a:r>
            <a:r>
              <a:rPr lang="de-DE" dirty="0" err="1">
                <a:latin typeface="Futura PT Light" panose="020B0402020204020303" pitchFamily="34" charset="0"/>
              </a:rPr>
              <a:t>over-current</a:t>
            </a:r>
            <a:r>
              <a:rPr lang="de-DE" dirty="0">
                <a:latin typeface="Futura PT Light" panose="020B0402020204020303" pitchFamily="34" charset="0"/>
              </a:rPr>
              <a:t>, </a:t>
            </a:r>
            <a:r>
              <a:rPr lang="de-DE" dirty="0" err="1">
                <a:latin typeface="Futura PT Light" panose="020B0402020204020303" pitchFamily="34" charset="0"/>
              </a:rPr>
              <a:t>short</a:t>
            </a:r>
            <a:r>
              <a:rPr lang="de-DE" dirty="0">
                <a:latin typeface="Futura PT Light" panose="020B0402020204020303" pitchFamily="34" charset="0"/>
              </a:rPr>
              <a:t> </a:t>
            </a:r>
            <a:r>
              <a:rPr lang="de-DE" dirty="0" err="1">
                <a:latin typeface="Futura PT Light" panose="020B0402020204020303" pitchFamily="34" charset="0"/>
              </a:rPr>
              <a:t>circuit</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overheating</a:t>
            </a:r>
            <a:endParaRPr lang="de-DE" dirty="0">
              <a:latin typeface="Futura PT Light" panose="020B0402020204020303" pitchFamily="34" charset="0"/>
            </a:endParaRPr>
          </a:p>
          <a:p>
            <a:pPr lvl="1">
              <a:lnSpc>
                <a:spcPts val="2840"/>
              </a:lnSpc>
            </a:pPr>
            <a:r>
              <a:rPr lang="de-DE" dirty="0" err="1">
                <a:latin typeface="Futura PT Light" panose="020B0402020204020303" pitchFamily="34" charset="0"/>
              </a:rPr>
              <a:t>Chargers</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newest</a:t>
            </a:r>
            <a:r>
              <a:rPr lang="de-DE" dirty="0">
                <a:latin typeface="Futura PT Light" panose="020B0402020204020303" pitchFamily="34" charset="0"/>
              </a:rPr>
              <a:t> Gallium-Nitrit </a:t>
            </a:r>
            <a:r>
              <a:rPr lang="de-DE" dirty="0" err="1">
                <a:latin typeface="Futura PT Light" panose="020B0402020204020303" pitchFamily="34" charset="0"/>
              </a:rPr>
              <a:t>technology</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compact</a:t>
            </a:r>
            <a:r>
              <a:rPr lang="de-DE" dirty="0">
                <a:latin typeface="Futura PT Light" panose="020B0402020204020303" pitchFamily="34" charset="0"/>
              </a:rPr>
              <a:t> </a:t>
            </a:r>
            <a:r>
              <a:rPr lang="de-DE" dirty="0" err="1">
                <a:latin typeface="Futura PT Light" panose="020B0402020204020303" pitchFamily="34" charset="0"/>
              </a:rPr>
              <a:t>size</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efficient</a:t>
            </a:r>
            <a:r>
              <a:rPr lang="de-DE" dirty="0">
                <a:latin typeface="Futura PT Light" panose="020B0402020204020303" pitchFamily="34" charset="0"/>
              </a:rPr>
              <a:t> </a:t>
            </a:r>
            <a:r>
              <a:rPr lang="de-DE" dirty="0" err="1">
                <a:latin typeface="Futura PT Light" panose="020B0402020204020303" pitchFamily="34" charset="0"/>
              </a:rPr>
              <a:t>charging</a:t>
            </a:r>
            <a:endParaRPr lang="de-DE" dirty="0">
              <a:latin typeface="Futura PT Light" panose="020B0402020204020303" pitchFamily="34" charset="0"/>
            </a:endParaRPr>
          </a:p>
        </p:txBody>
      </p:sp>
    </p:spTree>
    <p:extLst>
      <p:ext uri="{BB962C8B-B14F-4D97-AF65-F5344CB8AC3E}">
        <p14:creationId xmlns:p14="http://schemas.microsoft.com/office/powerpoint/2010/main" val="37077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COMPACT 3-PORT GAN CHARGER (65W)</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28146" y="3392996"/>
            <a:ext cx="11508513" cy="3096344"/>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Maximum power:		65 W</a:t>
            </a:r>
          </a:p>
          <a:p>
            <a:pPr lvl="1">
              <a:lnSpc>
                <a:spcPts val="2840"/>
              </a:lnSpc>
            </a:pPr>
            <a:r>
              <a:rPr lang="de-DE" dirty="0">
                <a:latin typeface="Futura PT Light" panose="020B0402020204020303" pitchFamily="34" charset="0"/>
              </a:rPr>
              <a:t>Input			AC 		100-240 V 50/60 Hz 2.5 A</a:t>
            </a:r>
          </a:p>
          <a:p>
            <a:pPr lvl="1">
              <a:lnSpc>
                <a:spcPts val="2840"/>
              </a:lnSpc>
            </a:pPr>
            <a:r>
              <a:rPr lang="de-DE" b="0" spc="50" dirty="0">
                <a:latin typeface="Futura PT Light" panose="020B0402020204020303" pitchFamily="34" charset="0"/>
              </a:rPr>
              <a:t>Single Port:		</a:t>
            </a:r>
            <a:r>
              <a:rPr lang="pt-BR" b="0" spc="50" dirty="0">
                <a:latin typeface="Futura PT Light" panose="020B0402020204020303" pitchFamily="34" charset="0"/>
              </a:rPr>
              <a:t>USB-C1/2:	5V/3A, 9V/3A, 12V/3A, 15V/3A, 20V/3.25A (60W max)</a:t>
            </a:r>
            <a:br>
              <a:rPr lang="pt-BR" b="0" spc="50" dirty="0">
                <a:latin typeface="Futura PT Light" panose="020B0402020204020303" pitchFamily="34" charset="0"/>
              </a:rPr>
            </a:br>
            <a:r>
              <a:rPr lang="pt-BR" b="0" spc="50" dirty="0">
                <a:latin typeface="Futura PT Light" panose="020B0402020204020303" pitchFamily="34" charset="0"/>
              </a:rPr>
              <a:t> 			USB-A: 		4.5V/5A, 5V/4.5A, 9V/3A, 12V/2.5A, 20V/1.5A (30W max)</a:t>
            </a:r>
          </a:p>
          <a:p>
            <a:pPr lvl="1">
              <a:lnSpc>
                <a:spcPts val="2840"/>
              </a:lnSpc>
            </a:pPr>
            <a:r>
              <a:rPr lang="pt-BR" b="0" spc="50" dirty="0">
                <a:latin typeface="Futura PT Light" panose="020B0402020204020303" pitchFamily="34" charset="0"/>
              </a:rPr>
              <a:t>Double Port:		USB-C1+USB-C2:	45W (5V/9V/12V/15V/3A, 20V/2.25A) + 20W (5V/3A, 9V/2.2A, 12V/1.67A)</a:t>
            </a:r>
            <a:br>
              <a:rPr lang="pt-BR" b="0" spc="50" dirty="0">
                <a:latin typeface="Futura PT Light" panose="020B0402020204020303" pitchFamily="34" charset="0"/>
              </a:rPr>
            </a:br>
            <a:r>
              <a:rPr lang="pt-BR" b="0" spc="50" dirty="0">
                <a:latin typeface="Futura PT Light" panose="020B0402020204020303" pitchFamily="34" charset="0"/>
              </a:rPr>
              <a:t> 			USB-C1+USB-A: 	5W (5V/9V/12V/15V/3A, 20V/2.25A) + 18W (5V/3A, 9V/2A, 12V/1.5A)</a:t>
            </a:r>
            <a:br>
              <a:rPr lang="pt-BR" b="0" spc="50" dirty="0">
                <a:latin typeface="Futura PT Light" panose="020B0402020204020303" pitchFamily="34" charset="0"/>
              </a:rPr>
            </a:br>
            <a:r>
              <a:rPr lang="pt-BR" b="0" spc="50" dirty="0">
                <a:latin typeface="Futura PT Light" panose="020B0402020204020303" pitchFamily="34" charset="0"/>
              </a:rPr>
              <a:t> 			USB-C2+USB-A: 	5V/3A (share)</a:t>
            </a:r>
          </a:p>
          <a:p>
            <a:pPr lvl="1">
              <a:lnSpc>
                <a:spcPts val="2840"/>
              </a:lnSpc>
            </a:pPr>
            <a:r>
              <a:rPr lang="pt-BR" b="0" spc="50" dirty="0">
                <a:latin typeface="Futura PT Light" panose="020B0402020204020303" pitchFamily="34" charset="0"/>
              </a:rPr>
              <a:t>Triple Port:		USB-C1+C2+A:	</a:t>
            </a:r>
            <a:r>
              <a:rPr lang="pl-PL" b="0" spc="50" dirty="0">
                <a:latin typeface="Futura PT Light" panose="020B0402020204020303" pitchFamily="34" charset="0"/>
              </a:rPr>
              <a:t>45W (5V/9V/12V/15V/3A, 20V/2.25A)</a:t>
            </a:r>
            <a:r>
              <a:rPr lang="de-DE" b="0" spc="50" dirty="0">
                <a:latin typeface="Futura PT Light" panose="020B0402020204020303" pitchFamily="34" charset="0"/>
              </a:rPr>
              <a:t> + 5V/3A (</a:t>
            </a:r>
            <a:r>
              <a:rPr lang="de-DE" b="0" spc="50" dirty="0" err="1">
                <a:latin typeface="Futura PT Light" panose="020B0402020204020303" pitchFamily="34" charset="0"/>
              </a:rPr>
              <a:t>shared</a:t>
            </a:r>
            <a:r>
              <a:rPr lang="de-DE" b="0" spc="50" dirty="0">
                <a:latin typeface="Futura PT Light" panose="020B0402020204020303" pitchFamily="34" charset="0"/>
              </a:rPr>
              <a:t> C2/A)</a:t>
            </a:r>
          </a:p>
          <a:p>
            <a:pPr lvl="1">
              <a:lnSpc>
                <a:spcPts val="2840"/>
              </a:lnSpc>
            </a:pPr>
            <a:endParaRPr lang="de-DE" dirty="0">
              <a:latin typeface="Futura PT Light" panose="020B0402020204020303" pitchFamily="34" charset="0"/>
            </a:endParaRPr>
          </a:p>
        </p:txBody>
      </p:sp>
    </p:spTree>
    <p:extLst>
      <p:ext uri="{BB962C8B-B14F-4D97-AF65-F5344CB8AC3E}">
        <p14:creationId xmlns:p14="http://schemas.microsoft.com/office/powerpoint/2010/main" val="4214852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D09E-4C64-7F3B-61C1-8A000FD74343}"/>
            </a:ext>
          </a:extLst>
        </p:cNvPr>
        <p:cNvGrpSpPr/>
        <p:nvPr/>
      </p:nvGrpSpPr>
      <p:grpSpPr>
        <a:xfrm>
          <a:off x="0" y="0"/>
          <a:ext cx="0" cy="0"/>
          <a:chOff x="0" y="0"/>
          <a:chExt cx="0" cy="0"/>
        </a:xfrm>
      </p:grpSpPr>
      <p:pic>
        <p:nvPicPr>
          <p:cNvPr id="10" name="Grafik 9" descr="Ein Bild, das Gerät, Elektronik, Kabel, Elektronisches Gerät enthält.&#10;&#10;Automatisch generierte Beschreibung">
            <a:extLst>
              <a:ext uri="{FF2B5EF4-FFF2-40B4-BE49-F238E27FC236}">
                <a16:creationId xmlns:a16="http://schemas.microsoft.com/office/drawing/2014/main" id="{CDB4127D-0F5A-46E8-9DEC-C409348691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60096" y="2703229"/>
            <a:ext cx="3672179" cy="3876189"/>
          </a:xfrm>
          <a:prstGeom prst="rect">
            <a:avLst/>
          </a:prstGeom>
        </p:spPr>
      </p:pic>
      <p:sp>
        <p:nvSpPr>
          <p:cNvPr id="16"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5724636"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de-DE" dirty="0">
                <a:latin typeface="Futura PT Light" panose="020B0402020204020303" pitchFamily="34" charset="0"/>
              </a:rPr>
              <a:t>2x USB-C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1x USB-A </a:t>
            </a:r>
            <a:r>
              <a:rPr lang="de-DE" dirty="0" err="1">
                <a:latin typeface="Futura PT Light" panose="020B0402020204020303" pitchFamily="34" charset="0"/>
              </a:rPr>
              <a:t>port</a:t>
            </a:r>
            <a:endParaRPr lang="de-DE" dirty="0">
              <a:latin typeface="Futura PT Light" panose="020B0402020204020303" pitchFamily="34" charset="0"/>
            </a:endParaRPr>
          </a:p>
          <a:p>
            <a:pPr lvl="1">
              <a:lnSpc>
                <a:spcPts val="2840"/>
              </a:lnSpc>
              <a:spcAft>
                <a:spcPts val="600"/>
              </a:spcAft>
            </a:pPr>
            <a:r>
              <a:rPr lang="de-DE" dirty="0">
                <a:latin typeface="Futura PT Light" panose="020B0402020204020303" pitchFamily="34" charset="0"/>
              </a:rPr>
              <a:t>Universal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tablets</a:t>
            </a:r>
            <a:r>
              <a:rPr lang="de-DE" dirty="0">
                <a:latin typeface="Futura PT Light" panose="020B0402020204020303" pitchFamily="34" charset="0"/>
              </a:rPr>
              <a:t>, </a:t>
            </a:r>
            <a:r>
              <a:rPr lang="de-DE" dirty="0" err="1">
                <a:latin typeface="Futura PT Light" panose="020B0402020204020303" pitchFamily="34" charset="0"/>
              </a:rPr>
              <a:t>smartphones</a:t>
            </a:r>
            <a:r>
              <a:rPr lang="de-DE" dirty="0">
                <a:latin typeface="Futura PT Light" panose="020B0402020204020303" pitchFamily="34" charset="0"/>
              </a:rPr>
              <a:t>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laptops</a:t>
            </a:r>
            <a:endParaRPr lang="de-DE" dirty="0">
              <a:latin typeface="Futura PT Light" panose="020B0402020204020303" pitchFamily="34" charset="0"/>
            </a:endParaRPr>
          </a:p>
          <a:p>
            <a:pPr lvl="1">
              <a:lnSpc>
                <a:spcPts val="2840"/>
              </a:lnSpc>
              <a:spcAft>
                <a:spcPts val="600"/>
              </a:spcAft>
            </a:pPr>
            <a:r>
              <a:rPr lang="de-DE" dirty="0">
                <a:latin typeface="Futura PT Light" panose="020B0402020204020303" pitchFamily="34" charset="0"/>
              </a:rPr>
              <a:t>EU- </a:t>
            </a:r>
            <a:r>
              <a:rPr lang="de-DE" dirty="0" err="1">
                <a:latin typeface="Futura PT Light" panose="020B0402020204020303" pitchFamily="34" charset="0"/>
              </a:rPr>
              <a:t>and</a:t>
            </a:r>
            <a:r>
              <a:rPr lang="de-DE" dirty="0">
                <a:latin typeface="Futura PT Light" panose="020B0402020204020303" pitchFamily="34" charset="0"/>
              </a:rPr>
              <a:t> UK-power </a:t>
            </a:r>
            <a:r>
              <a:rPr lang="de-DE" dirty="0" err="1">
                <a:latin typeface="Futura PT Light" panose="020B0402020204020303" pitchFamily="34" charset="0"/>
              </a:rPr>
              <a:t>cable</a:t>
            </a:r>
            <a:r>
              <a:rPr lang="de-DE" dirty="0">
                <a:latin typeface="Futura PT Light" panose="020B0402020204020303" pitchFamily="34" charset="0"/>
              </a:rPr>
              <a:t> plus USB-C </a:t>
            </a:r>
            <a:r>
              <a:rPr lang="de-DE" dirty="0" err="1">
                <a:latin typeface="Futura PT Light" panose="020B0402020204020303" pitchFamily="34" charset="0"/>
              </a:rPr>
              <a:t>connection</a:t>
            </a:r>
            <a:r>
              <a:rPr lang="de-DE" dirty="0">
                <a:latin typeface="Futura PT Light" panose="020B0402020204020303" pitchFamily="34" charset="0"/>
              </a:rPr>
              <a:t> </a:t>
            </a:r>
            <a:r>
              <a:rPr lang="de-DE" dirty="0" err="1">
                <a:latin typeface="Futura PT Light" panose="020B0402020204020303" pitchFamily="34" charset="0"/>
              </a:rPr>
              <a:t>cable</a:t>
            </a:r>
            <a:r>
              <a:rPr lang="de-DE" dirty="0">
                <a:latin typeface="Futura PT Light" panose="020B0402020204020303" pitchFamily="34" charset="0"/>
              </a:rPr>
              <a:t> </a:t>
            </a:r>
            <a:r>
              <a:rPr lang="de-DE" dirty="0" err="1">
                <a:latin typeface="Futura PT Light" panose="020B0402020204020303" pitchFamily="34" charset="0"/>
              </a:rPr>
              <a:t>included</a:t>
            </a:r>
            <a:endParaRPr lang="de-DE" dirty="0">
              <a:latin typeface="Futura PT Light" panose="020B0402020204020303" pitchFamily="34" charset="0"/>
            </a:endParaRPr>
          </a:p>
          <a:p>
            <a:pPr lvl="1">
              <a:lnSpc>
                <a:spcPts val="2840"/>
              </a:lnSpc>
              <a:spcAft>
                <a:spcPts val="600"/>
              </a:spcAft>
            </a:pPr>
            <a:r>
              <a:rPr lang="de-DE" dirty="0" err="1">
                <a:latin typeface="Futura PT Light" panose="020B0402020204020303" pitchFamily="34" charset="0"/>
              </a:rPr>
              <a:t>Protected</a:t>
            </a:r>
            <a:r>
              <a:rPr lang="de-DE" dirty="0">
                <a:latin typeface="Futura PT Light" panose="020B0402020204020303" pitchFamily="34" charset="0"/>
              </a:rPr>
              <a:t> </a:t>
            </a:r>
            <a:r>
              <a:rPr lang="de-DE" dirty="0" err="1">
                <a:latin typeface="Futura PT Light" panose="020B0402020204020303" pitchFamily="34" charset="0"/>
              </a:rPr>
              <a:t>against</a:t>
            </a:r>
            <a:r>
              <a:rPr lang="de-DE" dirty="0">
                <a:latin typeface="Futura PT Light" panose="020B0402020204020303" pitchFamily="34" charset="0"/>
              </a:rPr>
              <a:t> </a:t>
            </a:r>
            <a:r>
              <a:rPr lang="de-DE" dirty="0" err="1">
                <a:latin typeface="Futura PT Light" panose="020B0402020204020303" pitchFamily="34" charset="0"/>
              </a:rPr>
              <a:t>over-voltage</a:t>
            </a:r>
            <a:r>
              <a:rPr lang="de-DE" dirty="0">
                <a:latin typeface="Futura PT Light" panose="020B0402020204020303" pitchFamily="34" charset="0"/>
              </a:rPr>
              <a:t>, </a:t>
            </a:r>
            <a:r>
              <a:rPr lang="de-DE" dirty="0" err="1">
                <a:latin typeface="Futura PT Light" panose="020B0402020204020303" pitchFamily="34" charset="0"/>
              </a:rPr>
              <a:t>over-current</a:t>
            </a:r>
            <a:r>
              <a:rPr lang="de-DE" dirty="0">
                <a:latin typeface="Futura PT Light" panose="020B0402020204020303" pitchFamily="34" charset="0"/>
              </a:rPr>
              <a:t>, </a:t>
            </a:r>
            <a:r>
              <a:rPr lang="de-DE" dirty="0" err="1">
                <a:latin typeface="Futura PT Light" panose="020B0402020204020303" pitchFamily="34" charset="0"/>
              </a:rPr>
              <a:t>short</a:t>
            </a:r>
            <a:r>
              <a:rPr lang="de-DE" dirty="0">
                <a:latin typeface="Futura PT Light" panose="020B0402020204020303" pitchFamily="34" charset="0"/>
              </a:rPr>
              <a:t> </a:t>
            </a:r>
            <a:r>
              <a:rPr lang="de-DE" dirty="0" err="1">
                <a:latin typeface="Futura PT Light" panose="020B0402020204020303" pitchFamily="34" charset="0"/>
              </a:rPr>
              <a:t>circuit</a:t>
            </a:r>
            <a:r>
              <a:rPr lang="de-DE" dirty="0">
                <a:latin typeface="Futura PT Light" panose="020B0402020204020303" pitchFamily="34" charset="0"/>
              </a:rPr>
              <a:t>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overheating</a:t>
            </a:r>
            <a:endParaRPr lang="de-DE" dirty="0">
              <a:latin typeface="Futura PT Light" panose="020B0402020204020303" pitchFamily="34" charset="0"/>
            </a:endParaRPr>
          </a:p>
          <a:p>
            <a:pPr lvl="1">
              <a:lnSpc>
                <a:spcPts val="2840"/>
              </a:lnSpc>
              <a:spcAft>
                <a:spcPts val="600"/>
              </a:spcAft>
            </a:pPr>
            <a:r>
              <a:rPr lang="de-DE" dirty="0" err="1">
                <a:latin typeface="Futura PT Light" panose="020B0402020204020303" pitchFamily="34" charset="0"/>
              </a:rPr>
              <a:t>Convenient</a:t>
            </a:r>
            <a:r>
              <a:rPr lang="de-DE" dirty="0">
                <a:latin typeface="Futura PT Light" panose="020B0402020204020303" pitchFamily="34" charset="0"/>
              </a:rPr>
              <a:t> </a:t>
            </a:r>
            <a:r>
              <a:rPr lang="de-DE" dirty="0" err="1">
                <a:latin typeface="Futura PT Light" panose="020B0402020204020303" pitchFamily="34" charset="0"/>
              </a:rPr>
              <a:t>charging</a:t>
            </a:r>
            <a:r>
              <a:rPr lang="de-DE" dirty="0">
                <a:latin typeface="Futura PT Light" panose="020B0402020204020303" pitchFamily="34" charset="0"/>
              </a:rPr>
              <a:t> </a:t>
            </a:r>
            <a:r>
              <a:rPr lang="de-DE" dirty="0" err="1">
                <a:latin typeface="Futura PT Light" panose="020B0402020204020303" pitchFamily="34" charset="0"/>
              </a:rPr>
              <a:t>device</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desktop</a:t>
            </a:r>
            <a:endParaRPr lang="de-DE" dirty="0">
              <a:latin typeface="Futura PT Light" panose="020B0402020204020303" pitchFamily="34" charset="0"/>
            </a:endParaRPr>
          </a:p>
          <a:p>
            <a:pPr lvl="1">
              <a:lnSpc>
                <a:spcPts val="2840"/>
              </a:lnSpc>
              <a:spcAft>
                <a:spcPts val="600"/>
              </a:spcAft>
            </a:pPr>
            <a:endParaRPr lang="de-DE" dirty="0">
              <a:solidFill>
                <a:srgbClr val="818387"/>
              </a:solidFill>
              <a:latin typeface="Futura PT Light" panose="020B0402020204020303" pitchFamily="34" charset="0"/>
              <a:cs typeface="Futura Medium" panose="020B0602020204020303"/>
            </a:endParaRPr>
          </a:p>
          <a:p>
            <a:pPr lvl="1">
              <a:lnSpc>
                <a:spcPts val="2840"/>
              </a:lnSpc>
              <a:spcAft>
                <a:spcPts val="600"/>
              </a:spcAft>
            </a:pPr>
            <a:endParaRPr lang="de-DE" dirty="0">
              <a:solidFill>
                <a:srgbClr val="818387"/>
              </a:solidFill>
              <a:latin typeface="Futura PT Light" panose="020B0402020204020303" pitchFamily="34" charset="0"/>
              <a:cs typeface="Futura Medium" panose="020B0602020204020303"/>
            </a:endParaRPr>
          </a:p>
          <a:p>
            <a:pPr lvl="1">
              <a:lnSpc>
                <a:spcPts val="2840"/>
              </a:lnSpc>
              <a:spcAft>
                <a:spcPts val="600"/>
              </a:spcAft>
            </a:pPr>
            <a:endParaRPr lang="de-DE" dirty="0">
              <a:latin typeface="Futura PT Light" panose="020B0402020204020303" pitchFamily="34" charset="0"/>
            </a:endParaRPr>
          </a:p>
          <a:p>
            <a:pPr lvl="1">
              <a:lnSpc>
                <a:spcPts val="2840"/>
              </a:lnSpc>
              <a:spcAft>
                <a:spcPts val="600"/>
              </a:spcAft>
            </a:pPr>
            <a:endParaRPr lang="de-DE" dirty="0">
              <a:latin typeface="Futura PT Light" panose="020B0402020204020303" pitchFamily="34" charset="0"/>
            </a:endParaRPr>
          </a:p>
        </p:txBody>
      </p:sp>
      <p:sp>
        <p:nvSpPr>
          <p:cNvPr id="19" name="Rechteck 18">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20" name="Rechteck 19">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3-PORT DESKTOP CHARGER UNIVERSAL (65W)</a:t>
            </a:r>
          </a:p>
        </p:txBody>
      </p:sp>
    </p:spTree>
    <p:extLst>
      <p:ext uri="{BB962C8B-B14F-4D97-AF65-F5344CB8AC3E}">
        <p14:creationId xmlns:p14="http://schemas.microsoft.com/office/powerpoint/2010/main" val="2935600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6D8CC-E951-9EBB-5E65-79DF110DDF62}"/>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3-PORT DESKTOP CHARGER UNIVERSAL (65W)</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8136904"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de-DE" dirty="0">
                <a:latin typeface="Futura PT Light" panose="020B0402020204020303" pitchFamily="34" charset="0"/>
              </a:rPr>
              <a:t>Maximum power	 	65W</a:t>
            </a:r>
          </a:p>
          <a:p>
            <a:pPr lvl="1">
              <a:lnSpc>
                <a:spcPts val="2840"/>
              </a:lnSpc>
              <a:spcAft>
                <a:spcPts val="600"/>
              </a:spcAft>
            </a:pPr>
            <a:r>
              <a:rPr lang="de-DE" dirty="0">
                <a:latin typeface="Futura PT Light" panose="020B0402020204020303" pitchFamily="34" charset="0"/>
              </a:rPr>
              <a:t>Input:			AC 100-240V 50/60Hz 2.5A</a:t>
            </a:r>
          </a:p>
          <a:p>
            <a:pPr lvl="1">
              <a:lnSpc>
                <a:spcPts val="2840"/>
              </a:lnSpc>
              <a:spcAft>
                <a:spcPts val="600"/>
              </a:spcAft>
            </a:pPr>
            <a:r>
              <a:rPr lang="de-DE" dirty="0">
                <a:latin typeface="Futura PT Light" panose="020B0402020204020303" pitchFamily="34" charset="0"/>
              </a:rPr>
              <a:t>Output:		         	</a:t>
            </a:r>
            <a:r>
              <a:rPr lang="pt-BR" dirty="0">
                <a:latin typeface="Futura PT Light" panose="020B0402020204020303" pitchFamily="34" charset="0"/>
              </a:rPr>
              <a:t>USB-C: 5,9,12,15,20V/3.25ª</a:t>
            </a:r>
          </a:p>
          <a:p>
            <a:pPr marL="2743200" lvl="6" indent="0">
              <a:lnSpc>
                <a:spcPts val="2840"/>
              </a:lnSpc>
              <a:spcAft>
                <a:spcPts val="600"/>
              </a:spcAft>
              <a:buNone/>
            </a:pPr>
            <a:r>
              <a:rPr lang="pt-BR" sz="1600" dirty="0">
                <a:solidFill>
                  <a:srgbClr val="3D3D3D"/>
                </a:solidFill>
                <a:latin typeface="Futura PT Light" panose="020B0402020204020303" pitchFamily="34" charset="0"/>
              </a:rPr>
              <a:t>USB-A: 5V/3A,9V/3A,12V/3A,20V/3A</a:t>
            </a: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a:spcAft>
                <a:spcPts val="600"/>
              </a:spcAft>
              <a:buClr>
                <a:srgbClr val="818387"/>
              </a:buClr>
            </a:pPr>
            <a:r>
              <a:rPr lang="de-DE" sz="1200" dirty="0">
                <a:solidFill>
                  <a:srgbClr val="818387"/>
                </a:solidFill>
                <a:latin typeface="Futura PT Light" panose="020B0402020204020303" pitchFamily="34" charset="0"/>
                <a:cs typeface="Futura Medium" panose="020B0602020204020303"/>
              </a:rPr>
              <a:t> :</a:t>
            </a:r>
          </a:p>
        </p:txBody>
      </p:sp>
    </p:spTree>
    <p:extLst>
      <p:ext uri="{BB962C8B-B14F-4D97-AF65-F5344CB8AC3E}">
        <p14:creationId xmlns:p14="http://schemas.microsoft.com/office/powerpoint/2010/main" val="2140532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BA15B-FCAE-BD83-3B47-E44078531ABC}"/>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E66EAFFA-8C68-E5CC-53C6-6E4096E0CD82}"/>
              </a:ext>
            </a:extLst>
          </p:cNvPr>
          <p:cNvSpPr txBox="1"/>
          <p:nvPr/>
        </p:nvSpPr>
        <p:spPr>
          <a:xfrm>
            <a:off x="3755740" y="1942237"/>
            <a:ext cx="1255042" cy="24049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09791A5D-1338-C05F-7221-40E7AA4D9EDA}"/>
              </a:ext>
            </a:extLst>
          </p:cNvPr>
          <p:cNvCxnSpPr/>
          <p:nvPr/>
        </p:nvCxnSpPr>
        <p:spPr>
          <a:xfrm flipV="1">
            <a:off x="4169617" y="2191668"/>
            <a:ext cx="34490" cy="4184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B0AD242B-2BCE-58EA-C992-ECC52988D4E1}"/>
              </a:ext>
            </a:extLst>
          </p:cNvPr>
          <p:cNvCxnSpPr/>
          <p:nvPr/>
        </p:nvCxnSpPr>
        <p:spPr>
          <a:xfrm>
            <a:off x="4031658" y="6249596"/>
            <a:ext cx="703513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8131A776-E154-5C65-F0A2-3DC6B6D2832B}"/>
              </a:ext>
            </a:extLst>
          </p:cNvPr>
          <p:cNvSpPr txBox="1"/>
          <p:nvPr/>
        </p:nvSpPr>
        <p:spPr>
          <a:xfrm>
            <a:off x="4452652" y="6262602"/>
            <a:ext cx="1201262"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Car Charger</a:t>
            </a:r>
          </a:p>
        </p:txBody>
      </p:sp>
      <p:sp>
        <p:nvSpPr>
          <p:cNvPr id="10" name="TextBox 173">
            <a:extLst>
              <a:ext uri="{FF2B5EF4-FFF2-40B4-BE49-F238E27FC236}">
                <a16:creationId xmlns:a16="http://schemas.microsoft.com/office/drawing/2014/main" id="{3185DF33-DE5A-5207-223E-0A898BFBCB43}"/>
              </a:ext>
            </a:extLst>
          </p:cNvPr>
          <p:cNvSpPr txBox="1"/>
          <p:nvPr/>
        </p:nvSpPr>
        <p:spPr>
          <a:xfrm>
            <a:off x="9687984" y="6262602"/>
            <a:ext cx="1268231"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Desktop Charger</a:t>
            </a:r>
          </a:p>
        </p:txBody>
      </p:sp>
      <p:sp>
        <p:nvSpPr>
          <p:cNvPr id="11" name="TextBox 173">
            <a:extLst>
              <a:ext uri="{FF2B5EF4-FFF2-40B4-BE49-F238E27FC236}">
                <a16:creationId xmlns:a16="http://schemas.microsoft.com/office/drawing/2014/main" id="{93CA40B1-2FA2-E5B3-4673-3A55CD5C1808}"/>
              </a:ext>
            </a:extLst>
          </p:cNvPr>
          <p:cNvSpPr txBox="1"/>
          <p:nvPr/>
        </p:nvSpPr>
        <p:spPr>
          <a:xfrm>
            <a:off x="3795822" y="478912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C7B2E96D-6606-497A-A58C-C06E5F2CE5A6}"/>
              </a:ext>
            </a:extLst>
          </p:cNvPr>
          <p:cNvSpPr txBox="1"/>
          <p:nvPr/>
        </p:nvSpPr>
        <p:spPr>
          <a:xfrm>
            <a:off x="3795822" y="386220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75€</a:t>
            </a:r>
          </a:p>
        </p:txBody>
      </p:sp>
      <p:sp>
        <p:nvSpPr>
          <p:cNvPr id="13" name="TextBox 173">
            <a:extLst>
              <a:ext uri="{FF2B5EF4-FFF2-40B4-BE49-F238E27FC236}">
                <a16:creationId xmlns:a16="http://schemas.microsoft.com/office/drawing/2014/main" id="{7AC2B285-9ECF-CC53-721E-5D9BFFF45851}"/>
              </a:ext>
            </a:extLst>
          </p:cNvPr>
          <p:cNvSpPr txBox="1"/>
          <p:nvPr/>
        </p:nvSpPr>
        <p:spPr>
          <a:xfrm>
            <a:off x="3799489" y="3012646"/>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705BBEB9-9AED-1CC2-57D7-33841B4FEEE2}"/>
              </a:ext>
            </a:extLst>
          </p:cNvPr>
          <p:cNvSpPr txBox="1"/>
          <p:nvPr/>
        </p:nvSpPr>
        <p:spPr>
          <a:xfrm>
            <a:off x="3799489" y="2309495"/>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D87B6376-357E-7FE3-7C88-6CF82D01AF16}"/>
              </a:ext>
            </a:extLst>
          </p:cNvPr>
          <p:cNvSpPr txBox="1"/>
          <p:nvPr/>
        </p:nvSpPr>
        <p:spPr>
          <a:xfrm>
            <a:off x="3789299" y="5716044"/>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0F49858E-BBE9-E746-A7F0-4E7BCDE752B7}"/>
              </a:ext>
            </a:extLst>
          </p:cNvPr>
          <p:cNvSpPr txBox="1"/>
          <p:nvPr/>
        </p:nvSpPr>
        <p:spPr>
          <a:xfrm>
            <a:off x="6018240" y="6262602"/>
            <a:ext cx="1268231"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Compact Charger</a:t>
            </a:r>
          </a:p>
        </p:txBody>
      </p:sp>
      <p:pic>
        <p:nvPicPr>
          <p:cNvPr id="19" name="Picture 2">
            <a:extLst>
              <a:ext uri="{FF2B5EF4-FFF2-40B4-BE49-F238E27FC236}">
                <a16:creationId xmlns:a16="http://schemas.microsoft.com/office/drawing/2014/main" id="{F3CEAA96-A854-8C65-5F04-FC79177FED30}"/>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bwMode="auto">
          <a:xfrm>
            <a:off x="4281721" y="3611691"/>
            <a:ext cx="1029651" cy="101802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TextBox 173">
            <a:extLst>
              <a:ext uri="{FF2B5EF4-FFF2-40B4-BE49-F238E27FC236}">
                <a16:creationId xmlns:a16="http://schemas.microsoft.com/office/drawing/2014/main" id="{80967FA1-F6E7-442B-55F8-97774B0B372F}"/>
              </a:ext>
            </a:extLst>
          </p:cNvPr>
          <p:cNvSpPr txBox="1"/>
          <p:nvPr/>
        </p:nvSpPr>
        <p:spPr>
          <a:xfrm>
            <a:off x="4746878" y="4153006"/>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D31932</a:t>
            </a:r>
          </a:p>
        </p:txBody>
      </p:sp>
      <p:sp>
        <p:nvSpPr>
          <p:cNvPr id="29" name="TextBox 173">
            <a:extLst>
              <a:ext uri="{FF2B5EF4-FFF2-40B4-BE49-F238E27FC236}">
                <a16:creationId xmlns:a16="http://schemas.microsoft.com/office/drawing/2014/main" id="{74410DC3-E702-4FC5-613D-CAF3566CCF38}"/>
              </a:ext>
            </a:extLst>
          </p:cNvPr>
          <p:cNvSpPr txBox="1"/>
          <p:nvPr/>
        </p:nvSpPr>
        <p:spPr>
          <a:xfrm>
            <a:off x="10153761" y="2723551"/>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D31893</a:t>
            </a:r>
          </a:p>
        </p:txBody>
      </p:sp>
      <p:pic>
        <p:nvPicPr>
          <p:cNvPr id="30" name="Picture 8">
            <a:extLst>
              <a:ext uri="{FF2B5EF4-FFF2-40B4-BE49-F238E27FC236}">
                <a16:creationId xmlns:a16="http://schemas.microsoft.com/office/drawing/2014/main" id="{9320F0C5-2809-F331-E801-275A851E6F9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9525833" y="1880828"/>
            <a:ext cx="1330807" cy="13157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Grafik 32">
            <a:extLst>
              <a:ext uri="{FF2B5EF4-FFF2-40B4-BE49-F238E27FC236}">
                <a16:creationId xmlns:a16="http://schemas.microsoft.com/office/drawing/2014/main" id="{165AB025-6485-1470-CD94-63112D20A71C}"/>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8042480" y="2840986"/>
            <a:ext cx="833820" cy="1005368"/>
          </a:xfrm>
          <a:prstGeom prst="rect">
            <a:avLst/>
          </a:prstGeom>
          <a:ln>
            <a:noFill/>
          </a:ln>
        </p:spPr>
      </p:pic>
      <p:pic>
        <p:nvPicPr>
          <p:cNvPr id="34" name="Grafik 33">
            <a:extLst>
              <a:ext uri="{FF2B5EF4-FFF2-40B4-BE49-F238E27FC236}">
                <a16:creationId xmlns:a16="http://schemas.microsoft.com/office/drawing/2014/main" id="{AA730AA0-9816-888B-7C77-18872570E27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58118" y="4937161"/>
            <a:ext cx="784332" cy="885149"/>
          </a:xfrm>
          <a:prstGeom prst="rect">
            <a:avLst/>
          </a:prstGeom>
          <a:ln>
            <a:noFill/>
          </a:ln>
        </p:spPr>
      </p:pic>
      <p:sp>
        <p:nvSpPr>
          <p:cNvPr id="36" name="TextBox 173">
            <a:extLst>
              <a:ext uri="{FF2B5EF4-FFF2-40B4-BE49-F238E27FC236}">
                <a16:creationId xmlns:a16="http://schemas.microsoft.com/office/drawing/2014/main" id="{DD7BEC16-61EE-1E26-B24C-A2FA3A48B0A3}"/>
              </a:ext>
            </a:extLst>
          </p:cNvPr>
          <p:cNvSpPr txBox="1"/>
          <p:nvPr/>
        </p:nvSpPr>
        <p:spPr>
          <a:xfrm>
            <a:off x="5950147" y="4470669"/>
            <a:ext cx="70170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D32054</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pic>
        <p:nvPicPr>
          <p:cNvPr id="37" name="Grafik 36" descr="Ein Bild, das Kabel enthält.&#10;&#10;Automatisch generierte Beschreibung">
            <a:extLst>
              <a:ext uri="{FF2B5EF4-FFF2-40B4-BE49-F238E27FC236}">
                <a16:creationId xmlns:a16="http://schemas.microsoft.com/office/drawing/2014/main" id="{898A6730-CA81-BB8C-9881-A8BF7A1CD66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32213" y="3750596"/>
            <a:ext cx="869583" cy="966385"/>
          </a:xfrm>
          <a:prstGeom prst="rect">
            <a:avLst/>
          </a:prstGeom>
          <a:ln>
            <a:noFill/>
          </a:ln>
        </p:spPr>
      </p:pic>
      <p:pic>
        <p:nvPicPr>
          <p:cNvPr id="38" name="Grafik 37">
            <a:extLst>
              <a:ext uri="{FF2B5EF4-FFF2-40B4-BE49-F238E27FC236}">
                <a16:creationId xmlns:a16="http://schemas.microsoft.com/office/drawing/2014/main" id="{633A0A37-52B7-268B-4830-BDE8D27E038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59670" y="3814626"/>
            <a:ext cx="965637" cy="1008258"/>
          </a:xfrm>
          <a:prstGeom prst="rect">
            <a:avLst/>
          </a:prstGeom>
          <a:ln>
            <a:noFill/>
          </a:ln>
        </p:spPr>
      </p:pic>
      <p:sp>
        <p:nvSpPr>
          <p:cNvPr id="39" name="Ellipse 38">
            <a:extLst>
              <a:ext uri="{FF2B5EF4-FFF2-40B4-BE49-F238E27FC236}">
                <a16:creationId xmlns:a16="http://schemas.microsoft.com/office/drawing/2014/main" id="{338F035B-BC01-E50A-9DA0-4AADC74CE3CE}"/>
              </a:ext>
            </a:extLst>
          </p:cNvPr>
          <p:cNvSpPr/>
          <p:nvPr/>
        </p:nvSpPr>
        <p:spPr>
          <a:xfrm>
            <a:off x="4420630" y="4134540"/>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0" name="Ellipse 39">
            <a:extLst>
              <a:ext uri="{FF2B5EF4-FFF2-40B4-BE49-F238E27FC236}">
                <a16:creationId xmlns:a16="http://schemas.microsoft.com/office/drawing/2014/main" id="{94646029-42DA-A2ED-7E5A-96D2B3A9B086}"/>
              </a:ext>
            </a:extLst>
          </p:cNvPr>
          <p:cNvSpPr/>
          <p:nvPr/>
        </p:nvSpPr>
        <p:spPr>
          <a:xfrm>
            <a:off x="5734925" y="4402310"/>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1" name="Ellipse 40">
            <a:extLst>
              <a:ext uri="{FF2B5EF4-FFF2-40B4-BE49-F238E27FC236}">
                <a16:creationId xmlns:a16="http://schemas.microsoft.com/office/drawing/2014/main" id="{713E8382-8CF7-7313-05E5-1CAADF5954A4}"/>
              </a:ext>
            </a:extLst>
          </p:cNvPr>
          <p:cNvSpPr/>
          <p:nvPr/>
        </p:nvSpPr>
        <p:spPr>
          <a:xfrm>
            <a:off x="5898056" y="527195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5" name="TextBox 173">
            <a:extLst>
              <a:ext uri="{FF2B5EF4-FFF2-40B4-BE49-F238E27FC236}">
                <a16:creationId xmlns:a16="http://schemas.microsoft.com/office/drawing/2014/main" id="{7503F00D-668F-FA4A-95F9-B3C6AB37E4C5}"/>
              </a:ext>
            </a:extLst>
          </p:cNvPr>
          <p:cNvSpPr txBox="1"/>
          <p:nvPr/>
        </p:nvSpPr>
        <p:spPr>
          <a:xfrm>
            <a:off x="8001838" y="6263140"/>
            <a:ext cx="1268231"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Travel Charger</a:t>
            </a:r>
          </a:p>
        </p:txBody>
      </p:sp>
      <p:sp>
        <p:nvSpPr>
          <p:cNvPr id="46" name="Ellipse 45">
            <a:extLst>
              <a:ext uri="{FF2B5EF4-FFF2-40B4-BE49-F238E27FC236}">
                <a16:creationId xmlns:a16="http://schemas.microsoft.com/office/drawing/2014/main" id="{3CB5E81F-47A2-C22B-FB18-773BE7B3D779}"/>
              </a:ext>
            </a:extLst>
          </p:cNvPr>
          <p:cNvSpPr/>
          <p:nvPr/>
        </p:nvSpPr>
        <p:spPr>
          <a:xfrm>
            <a:off x="7935072" y="348396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8" name="Ellipse 47">
            <a:extLst>
              <a:ext uri="{FF2B5EF4-FFF2-40B4-BE49-F238E27FC236}">
                <a16:creationId xmlns:a16="http://schemas.microsoft.com/office/drawing/2014/main" id="{59E32652-63A5-B24D-D67E-B145C77EB23C}"/>
              </a:ext>
            </a:extLst>
          </p:cNvPr>
          <p:cNvSpPr/>
          <p:nvPr/>
        </p:nvSpPr>
        <p:spPr>
          <a:xfrm>
            <a:off x="9687984" y="2659824"/>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9" name="TextBox 173">
            <a:extLst>
              <a:ext uri="{FF2B5EF4-FFF2-40B4-BE49-F238E27FC236}">
                <a16:creationId xmlns:a16="http://schemas.microsoft.com/office/drawing/2014/main" id="{0C307FD3-ACC9-D297-B3DC-643DD70DA436}"/>
              </a:ext>
            </a:extLst>
          </p:cNvPr>
          <p:cNvSpPr txBox="1"/>
          <p:nvPr/>
        </p:nvSpPr>
        <p:spPr>
          <a:xfrm>
            <a:off x="9983913" y="3659155"/>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D32056</a:t>
            </a:r>
          </a:p>
        </p:txBody>
      </p:sp>
      <p:pic>
        <p:nvPicPr>
          <p:cNvPr id="51" name="Grafik 50" descr="Ein Bild, das Gerät, Elektronik, Kabel, Elektronisches Gerät enthält.&#10;&#10;Automatisch generierte Beschreibung">
            <a:extLst>
              <a:ext uri="{FF2B5EF4-FFF2-40B4-BE49-F238E27FC236}">
                <a16:creationId xmlns:a16="http://schemas.microsoft.com/office/drawing/2014/main" id="{DBA3E3E6-8DFD-1486-F313-9E476092C04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625467" y="3033305"/>
            <a:ext cx="963961" cy="1006022"/>
          </a:xfrm>
          <a:prstGeom prst="rect">
            <a:avLst/>
          </a:prstGeom>
          <a:ln>
            <a:noFill/>
          </a:ln>
        </p:spPr>
      </p:pic>
      <p:sp>
        <p:nvSpPr>
          <p:cNvPr id="52" name="Ellipse 51">
            <a:extLst>
              <a:ext uri="{FF2B5EF4-FFF2-40B4-BE49-F238E27FC236}">
                <a16:creationId xmlns:a16="http://schemas.microsoft.com/office/drawing/2014/main" id="{994B18AC-7A2A-0F96-025C-57E4BC8AC599}"/>
              </a:ext>
            </a:extLst>
          </p:cNvPr>
          <p:cNvSpPr/>
          <p:nvPr/>
        </p:nvSpPr>
        <p:spPr>
          <a:xfrm>
            <a:off x="9687984" y="3266298"/>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4" name="Picture 6" descr="Laptop Ladegerät Universal (40W)">
            <a:extLst>
              <a:ext uri="{FF2B5EF4-FFF2-40B4-BE49-F238E27FC236}">
                <a16:creationId xmlns:a16="http://schemas.microsoft.com/office/drawing/2014/main" id="{00000000-0008-0000-0200-00000E000000}"/>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9649682" y="4081913"/>
            <a:ext cx="756813" cy="62272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7" name="TextBox 173">
            <a:extLst>
              <a:ext uri="{FF2B5EF4-FFF2-40B4-BE49-F238E27FC236}">
                <a16:creationId xmlns:a16="http://schemas.microsoft.com/office/drawing/2014/main" id="{B2A58529-DBE2-D7C2-F89D-47838DC39143}"/>
              </a:ext>
            </a:extLst>
          </p:cNvPr>
          <p:cNvSpPr txBox="1"/>
          <p:nvPr/>
        </p:nvSpPr>
        <p:spPr>
          <a:xfrm>
            <a:off x="10067371" y="4537679"/>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D31720</a:t>
            </a:r>
          </a:p>
        </p:txBody>
      </p:sp>
      <p:sp>
        <p:nvSpPr>
          <p:cNvPr id="60" name="Ellipse 59">
            <a:extLst>
              <a:ext uri="{FF2B5EF4-FFF2-40B4-BE49-F238E27FC236}">
                <a16:creationId xmlns:a16="http://schemas.microsoft.com/office/drawing/2014/main" id="{9456CEF4-0D4B-E107-E004-603F27884DB4}"/>
              </a:ext>
            </a:extLst>
          </p:cNvPr>
          <p:cNvSpPr/>
          <p:nvPr/>
        </p:nvSpPr>
        <p:spPr>
          <a:xfrm>
            <a:off x="9687983" y="4134540"/>
            <a:ext cx="117933" cy="11660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2" name="TextBox 173">
            <a:extLst>
              <a:ext uri="{FF2B5EF4-FFF2-40B4-BE49-F238E27FC236}">
                <a16:creationId xmlns:a16="http://schemas.microsoft.com/office/drawing/2014/main" id="{53450B94-0B32-10A0-34F7-A7DDAED7902F}"/>
              </a:ext>
            </a:extLst>
          </p:cNvPr>
          <p:cNvSpPr txBox="1"/>
          <p:nvPr/>
        </p:nvSpPr>
        <p:spPr>
          <a:xfrm>
            <a:off x="7984250" y="3623328"/>
            <a:ext cx="126663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D31983</a:t>
            </a:r>
          </a:p>
        </p:txBody>
      </p:sp>
      <p:sp>
        <p:nvSpPr>
          <p:cNvPr id="31" name="TextBox 173">
            <a:extLst>
              <a:ext uri="{FF2B5EF4-FFF2-40B4-BE49-F238E27FC236}">
                <a16:creationId xmlns:a16="http://schemas.microsoft.com/office/drawing/2014/main" id="{2DEA28D6-131A-2EA3-5753-F50D7149264C}"/>
              </a:ext>
            </a:extLst>
          </p:cNvPr>
          <p:cNvSpPr txBox="1"/>
          <p:nvPr/>
        </p:nvSpPr>
        <p:spPr>
          <a:xfrm>
            <a:off x="6291307" y="5600052"/>
            <a:ext cx="784810"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D31984</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61" name="TextBox 173">
            <a:extLst>
              <a:ext uri="{FF2B5EF4-FFF2-40B4-BE49-F238E27FC236}">
                <a16:creationId xmlns:a16="http://schemas.microsoft.com/office/drawing/2014/main" id="{0104063D-4E5B-E4AF-97BD-B0BA963F15B4}"/>
              </a:ext>
            </a:extLst>
          </p:cNvPr>
          <p:cNvSpPr txBox="1"/>
          <p:nvPr/>
        </p:nvSpPr>
        <p:spPr>
          <a:xfrm>
            <a:off x="6851117" y="4477172"/>
            <a:ext cx="78433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D32055</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44" name="Rechteck 43">
            <a:extLst>
              <a:ext uri="{FF2B5EF4-FFF2-40B4-BE49-F238E27FC236}">
                <a16:creationId xmlns:a16="http://schemas.microsoft.com/office/drawing/2014/main" id="{FF18875D-28D5-AC4B-9577-F5601B78FC3A}"/>
              </a:ext>
            </a:extLst>
          </p:cNvPr>
          <p:cNvSpPr/>
          <p:nvPr/>
        </p:nvSpPr>
        <p:spPr>
          <a:xfrm>
            <a:off x="407368" y="1772816"/>
            <a:ext cx="3178357"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
        <p:nvSpPr>
          <p:cNvPr id="55" name="Rechteck 54">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NEW</a:t>
            </a: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EXISTING</a:t>
            </a:r>
          </a:p>
          <a:p>
            <a:pPr>
              <a:lnSpc>
                <a:spcPct val="150000"/>
              </a:lnSpc>
              <a:buClr>
                <a:srgbClr val="BFBFBF"/>
              </a:buClr>
            </a:pPr>
            <a:endParaRPr lang="en-US" sz="1200" spc="200" dirty="0">
              <a:solidFill>
                <a:srgbClr val="818387"/>
              </a:solidFill>
              <a:latin typeface="Futura PT Book" panose="020B0502020204020303" pitchFamily="34" charset="77"/>
              <a:cs typeface="Futura Medium" panose="020B0602020204020303" pitchFamily="34" charset="-79"/>
            </a:endParaRPr>
          </a:p>
        </p:txBody>
      </p:sp>
      <p:sp>
        <p:nvSpPr>
          <p:cNvPr id="56" name="Ellipse 55">
            <a:extLst>
              <a:ext uri="{FF2B5EF4-FFF2-40B4-BE49-F238E27FC236}">
                <a16:creationId xmlns:a16="http://schemas.microsoft.com/office/drawing/2014/main" id="{998BC46B-D275-DED7-9E7F-5BB662195552}"/>
              </a:ext>
            </a:extLst>
          </p:cNvPr>
          <p:cNvSpPr/>
          <p:nvPr/>
        </p:nvSpPr>
        <p:spPr>
          <a:xfrm>
            <a:off x="2887181"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E941CA1A-9771-5D34-9843-97CE7306FF7F}"/>
              </a:ext>
            </a:extLst>
          </p:cNvPr>
          <p:cNvSpPr/>
          <p:nvPr/>
        </p:nvSpPr>
        <p:spPr>
          <a:xfrm>
            <a:off x="2887181"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5677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E19EF-CBE5-9A38-2B38-907A9E382F6E}"/>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4D0F8087-2D29-AF8C-75B6-A6E346696C38}"/>
              </a:ext>
            </a:extLst>
          </p:cNvPr>
          <p:cNvSpPr>
            <a:spLocks noGrp="1"/>
          </p:cNvSpPr>
          <p:nvPr>
            <p:ph type="body" sz="quarter" idx="11"/>
          </p:nvPr>
        </p:nvSpPr>
        <p:spPr/>
        <p:txBody>
          <a:bodyPr/>
          <a:lstStyle/>
          <a:p>
            <a:r>
              <a:rPr lang="de-DE" dirty="0" err="1"/>
              <a:t>Convenient</a:t>
            </a:r>
            <a:r>
              <a:rPr lang="de-DE" dirty="0"/>
              <a:t> </a:t>
            </a:r>
            <a:r>
              <a:rPr lang="de-DE" dirty="0" err="1"/>
              <a:t>input</a:t>
            </a:r>
            <a:r>
              <a:rPr lang="de-DE" dirty="0"/>
              <a:t> </a:t>
            </a:r>
            <a:r>
              <a:rPr lang="de-DE" dirty="0" err="1"/>
              <a:t>devices</a:t>
            </a:r>
            <a:r>
              <a:rPr lang="de-DE" dirty="0"/>
              <a:t>, </a:t>
            </a:r>
            <a:r>
              <a:rPr lang="de-DE" dirty="0" err="1"/>
              <a:t>be</a:t>
            </a:r>
            <a:r>
              <a:rPr lang="de-DE" dirty="0"/>
              <a:t> </a:t>
            </a:r>
            <a:r>
              <a:rPr lang="de-DE" dirty="0" err="1"/>
              <a:t>it</a:t>
            </a:r>
            <a:r>
              <a:rPr lang="de-DE" dirty="0"/>
              <a:t> </a:t>
            </a:r>
            <a:r>
              <a:rPr lang="de-DE" dirty="0" err="1"/>
              <a:t>for</a:t>
            </a:r>
            <a:r>
              <a:rPr lang="de-DE" dirty="0"/>
              <a:t> </a:t>
            </a:r>
            <a:r>
              <a:rPr lang="de-DE" dirty="0" err="1"/>
              <a:t>working</a:t>
            </a:r>
            <a:r>
              <a:rPr lang="de-DE" dirty="0"/>
              <a:t> at a </a:t>
            </a:r>
            <a:r>
              <a:rPr lang="de-DE" dirty="0" err="1"/>
              <a:t>desk</a:t>
            </a:r>
            <a:r>
              <a:rPr lang="de-DE" dirty="0"/>
              <a:t> </a:t>
            </a:r>
            <a:r>
              <a:rPr lang="de-DE" dirty="0" err="1"/>
              <a:t>or</a:t>
            </a:r>
            <a:r>
              <a:rPr lang="de-DE" dirty="0"/>
              <a:t> </a:t>
            </a:r>
            <a:r>
              <a:rPr lang="de-DE" dirty="0" err="1"/>
              <a:t>presenting</a:t>
            </a:r>
            <a:r>
              <a:rPr lang="de-DE" dirty="0"/>
              <a:t> </a:t>
            </a:r>
            <a:r>
              <a:rPr lang="de-DE" dirty="0" err="1"/>
              <a:t>content</a:t>
            </a:r>
            <a:r>
              <a:rPr lang="de-DE" dirty="0"/>
              <a:t> in a </a:t>
            </a:r>
            <a:r>
              <a:rPr lang="de-DE" dirty="0" err="1"/>
              <a:t>meeting</a:t>
            </a:r>
            <a:r>
              <a:rPr lang="de-DE" dirty="0"/>
              <a:t>, </a:t>
            </a:r>
            <a:r>
              <a:rPr lang="de-DE" dirty="0" err="1"/>
              <a:t>are</a:t>
            </a:r>
            <a:r>
              <a:rPr lang="de-DE" dirty="0"/>
              <a:t> </a:t>
            </a:r>
            <a:r>
              <a:rPr lang="de-DE" dirty="0" err="1"/>
              <a:t>key</a:t>
            </a:r>
            <a:r>
              <a:rPr lang="de-DE" dirty="0"/>
              <a:t> </a:t>
            </a:r>
            <a:r>
              <a:rPr lang="de-DE" dirty="0" err="1"/>
              <a:t>to</a:t>
            </a:r>
            <a:r>
              <a:rPr lang="de-DE" dirty="0"/>
              <a:t> </a:t>
            </a:r>
            <a:r>
              <a:rPr lang="de-DE" dirty="0" err="1"/>
              <a:t>efficient</a:t>
            </a:r>
            <a:r>
              <a:rPr lang="de-DE" dirty="0"/>
              <a:t> </a:t>
            </a:r>
            <a:r>
              <a:rPr lang="de-DE" dirty="0" err="1"/>
              <a:t>work</a:t>
            </a:r>
            <a:r>
              <a:rPr lang="de-DE" dirty="0"/>
              <a:t>. And </a:t>
            </a:r>
            <a:r>
              <a:rPr lang="de-DE" dirty="0" err="1"/>
              <a:t>having</a:t>
            </a:r>
            <a:r>
              <a:rPr lang="de-DE" dirty="0"/>
              <a:t> </a:t>
            </a:r>
            <a:r>
              <a:rPr lang="de-DE" dirty="0" err="1"/>
              <a:t>wireless</a:t>
            </a:r>
            <a:r>
              <a:rPr lang="de-DE" dirty="0"/>
              <a:t> </a:t>
            </a:r>
            <a:r>
              <a:rPr lang="de-DE" dirty="0" err="1"/>
              <a:t>devices</a:t>
            </a:r>
            <a:r>
              <a:rPr lang="de-DE" dirty="0"/>
              <a:t> </a:t>
            </a:r>
            <a:r>
              <a:rPr lang="de-DE" dirty="0" err="1"/>
              <a:t>equipped</a:t>
            </a:r>
            <a:r>
              <a:rPr lang="de-DE" dirty="0"/>
              <a:t> </a:t>
            </a:r>
            <a:r>
              <a:rPr lang="de-DE" dirty="0" err="1"/>
              <a:t>with</a:t>
            </a:r>
            <a:r>
              <a:rPr lang="de-DE" dirty="0"/>
              <a:t> </a:t>
            </a:r>
            <a:r>
              <a:rPr lang="de-DE" dirty="0" err="1"/>
              <a:t>rechargeable</a:t>
            </a:r>
            <a:r>
              <a:rPr lang="de-DE" dirty="0"/>
              <a:t> </a:t>
            </a:r>
            <a:r>
              <a:rPr lang="de-DE" dirty="0" err="1"/>
              <a:t>batteries</a:t>
            </a:r>
            <a:r>
              <a:rPr lang="de-DE" dirty="0"/>
              <a:t> </a:t>
            </a:r>
            <a:r>
              <a:rPr lang="de-DE" dirty="0" err="1"/>
              <a:t>helps</a:t>
            </a:r>
            <a:r>
              <a:rPr lang="de-DE" dirty="0"/>
              <a:t> </a:t>
            </a:r>
            <a:r>
              <a:rPr lang="de-DE" dirty="0" err="1"/>
              <a:t>saving</a:t>
            </a:r>
            <a:r>
              <a:rPr lang="de-DE" dirty="0"/>
              <a:t> </a:t>
            </a:r>
            <a:r>
              <a:rPr lang="de-DE" dirty="0" err="1"/>
              <a:t>the</a:t>
            </a:r>
            <a:r>
              <a:rPr lang="de-DE" dirty="0"/>
              <a:t> </a:t>
            </a:r>
            <a:r>
              <a:rPr lang="de-DE" dirty="0" err="1"/>
              <a:t>environment</a:t>
            </a:r>
            <a:r>
              <a:rPr lang="de-DE" dirty="0"/>
              <a:t> </a:t>
            </a:r>
            <a:r>
              <a:rPr lang="de-DE" dirty="0" err="1"/>
              <a:t>from</a:t>
            </a:r>
            <a:r>
              <a:rPr lang="de-DE" dirty="0"/>
              <a:t> </a:t>
            </a:r>
            <a:r>
              <a:rPr lang="de-DE" dirty="0" err="1"/>
              <a:t>battery</a:t>
            </a:r>
            <a:r>
              <a:rPr lang="de-DE" dirty="0"/>
              <a:t> </a:t>
            </a:r>
            <a:r>
              <a:rPr lang="de-DE" dirty="0" err="1"/>
              <a:t>waste</a:t>
            </a:r>
            <a:r>
              <a:rPr lang="de-DE" dirty="0"/>
              <a:t>.</a:t>
            </a:r>
          </a:p>
        </p:txBody>
      </p:sp>
      <p:sp>
        <p:nvSpPr>
          <p:cNvPr id="4" name="Textfeld 3">
            <a:extLst>
              <a:ext uri="{FF2B5EF4-FFF2-40B4-BE49-F238E27FC236}">
                <a16:creationId xmlns:a16="http://schemas.microsoft.com/office/drawing/2014/main" id="{A681B284-286F-41DA-6EDE-7DCC205E16D1}"/>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INPUT</a:t>
            </a:r>
          </a:p>
        </p:txBody>
      </p:sp>
      <p:pic>
        <p:nvPicPr>
          <p:cNvPr id="3" name="Picture 2" descr="A hand holding a mouse">
            <a:extLst>
              <a:ext uri="{FF2B5EF4-FFF2-40B4-BE49-F238E27FC236}">
                <a16:creationId xmlns:a16="http://schemas.microsoft.com/office/drawing/2014/main" id="{8A3C76E7-789F-6F26-E4C2-D80904D1A47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412684" cy="298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03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B5F3A-7FA2-0EF9-40FB-C4388DDDDEB8}"/>
            </a:ext>
          </a:extLst>
        </p:cNvPr>
        <p:cNvGrpSpPr/>
        <p:nvPr/>
      </p:nvGrpSpPr>
      <p:grpSpPr>
        <a:xfrm>
          <a:off x="0" y="0"/>
          <a:ext cx="0" cy="0"/>
          <a:chOff x="0" y="0"/>
          <a:chExt cx="0" cy="0"/>
        </a:xfrm>
      </p:grpSpPr>
      <p:pic>
        <p:nvPicPr>
          <p:cNvPr id="6" name="Grafik 5" descr="Ein Bild, das Computermaus, Maus enthält.&#10;&#10;Automatisch generierte Beschreibung">
            <a:extLst>
              <a:ext uri="{FF2B5EF4-FFF2-40B4-BE49-F238E27FC236}">
                <a16:creationId xmlns:a16="http://schemas.microsoft.com/office/drawing/2014/main" id="{DB9FE317-9DDC-9C8C-4A8F-E17AE52255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28248" y="2886822"/>
            <a:ext cx="2376264" cy="3494506"/>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D32044</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WIRELESS MOUSE BT/2.4G NOTEBOOK</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328592"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spcAft>
                <a:spcPts val="600"/>
              </a:spcAft>
            </a:pPr>
            <a:r>
              <a:rPr lang="de-DE" dirty="0">
                <a:latin typeface="Futura PT Light" panose="020B0402020204020303" pitchFamily="34" charset="0"/>
              </a:rPr>
              <a:t>Connection </a:t>
            </a:r>
            <a:r>
              <a:rPr lang="de-DE" dirty="0" err="1">
                <a:latin typeface="Futura PT Light" panose="020B0402020204020303" pitchFamily="34" charset="0"/>
              </a:rPr>
              <a:t>either</a:t>
            </a:r>
            <a:r>
              <a:rPr lang="de-DE" dirty="0">
                <a:latin typeface="Futura PT Light" panose="020B0402020204020303" pitchFamily="34" charset="0"/>
              </a:rPr>
              <a:t> </a:t>
            </a:r>
            <a:r>
              <a:rPr lang="de-DE" dirty="0" err="1">
                <a:latin typeface="Futura PT Light" panose="020B0402020204020303" pitchFamily="34" charset="0"/>
              </a:rPr>
              <a:t>directly</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Bluetooth </a:t>
            </a:r>
            <a:r>
              <a:rPr lang="de-DE" dirty="0" err="1">
                <a:latin typeface="Futura PT Light" panose="020B0402020204020303" pitchFamily="34" charset="0"/>
              </a:rPr>
              <a:t>or</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a:t>
            </a:r>
            <a:r>
              <a:rPr lang="de-DE" dirty="0" err="1">
                <a:latin typeface="Futura PT Light" panose="020B0402020204020303" pitchFamily="34" charset="0"/>
              </a:rPr>
              <a:t>the</a:t>
            </a:r>
            <a:r>
              <a:rPr lang="de-DE" dirty="0">
                <a:latin typeface="Futura PT Light" panose="020B0402020204020303" pitchFamily="34" charset="0"/>
              </a:rPr>
              <a:t> </a:t>
            </a:r>
            <a:r>
              <a:rPr lang="de-DE" dirty="0" err="1">
                <a:latin typeface="Futura PT Light" panose="020B0402020204020303" pitchFamily="34" charset="0"/>
              </a:rPr>
              <a:t>included</a:t>
            </a:r>
            <a:r>
              <a:rPr lang="de-DE" dirty="0">
                <a:latin typeface="Futura PT Light" panose="020B0402020204020303" pitchFamily="34" charset="0"/>
              </a:rPr>
              <a:t> 2.4GHz USB </a:t>
            </a:r>
            <a:r>
              <a:rPr lang="de-DE" dirty="0" err="1">
                <a:latin typeface="Futura PT Light" panose="020B0402020204020303" pitchFamily="34" charset="0"/>
              </a:rPr>
              <a:t>receiver</a:t>
            </a:r>
            <a:endParaRPr lang="de-DE" dirty="0">
              <a:latin typeface="Futura PT Light" panose="020B0402020204020303" pitchFamily="34" charset="0"/>
            </a:endParaRPr>
          </a:p>
          <a:p>
            <a:pPr lvl="1">
              <a:lnSpc>
                <a:spcPct val="150000"/>
              </a:lnSpc>
              <a:spcAft>
                <a:spcPts val="600"/>
              </a:spcAft>
            </a:pPr>
            <a:r>
              <a:rPr lang="de-DE" dirty="0" err="1">
                <a:latin typeface="Futura PT Light" panose="020B0402020204020303" pitchFamily="34" charset="0"/>
              </a:rPr>
              <a:t>Rechargeable</a:t>
            </a:r>
            <a:r>
              <a:rPr lang="de-DE" dirty="0">
                <a:latin typeface="Futura PT Light" panose="020B0402020204020303" pitchFamily="34" charset="0"/>
              </a:rPr>
              <a:t> </a:t>
            </a:r>
            <a:r>
              <a:rPr lang="de-DE" dirty="0" err="1">
                <a:latin typeface="Futura PT Light" panose="020B0402020204020303" pitchFamily="34" charset="0"/>
              </a:rPr>
              <a:t>battery</a:t>
            </a:r>
            <a:r>
              <a:rPr lang="de-DE" dirty="0">
                <a:latin typeface="Futura PT Light" panose="020B0402020204020303" pitchFamily="34" charset="0"/>
              </a:rPr>
              <a:t> </a:t>
            </a:r>
            <a:r>
              <a:rPr lang="de-DE" dirty="0" err="1">
                <a:latin typeface="Futura PT Light" panose="020B0402020204020303" pitchFamily="34" charset="0"/>
              </a:rPr>
              <a:t>with</a:t>
            </a:r>
            <a:r>
              <a:rPr lang="de-DE" dirty="0">
                <a:latin typeface="Futura PT Light" panose="020B0402020204020303" pitchFamily="34" charset="0"/>
              </a:rPr>
              <a:t> USB-C </a:t>
            </a:r>
            <a:r>
              <a:rPr lang="de-DE" dirty="0" err="1">
                <a:latin typeface="Futura PT Light" panose="020B0402020204020303" pitchFamily="34" charset="0"/>
              </a:rPr>
              <a:t>charging</a:t>
            </a:r>
            <a:r>
              <a:rPr lang="de-DE" dirty="0">
                <a:latin typeface="Futura PT Light" panose="020B0402020204020303" pitchFamily="34" charset="0"/>
              </a:rPr>
              <a:t> </a:t>
            </a:r>
            <a:r>
              <a:rPr lang="de-DE" dirty="0" err="1">
                <a:latin typeface="Futura PT Light" panose="020B0402020204020303" pitchFamily="34" charset="0"/>
              </a:rPr>
              <a:t>port</a:t>
            </a:r>
            <a:r>
              <a:rPr lang="de-DE" dirty="0">
                <a:latin typeface="Futura PT Light" panose="020B0402020204020303" pitchFamily="34" charset="0"/>
              </a:rPr>
              <a:t>, on/off </a:t>
            </a:r>
            <a:r>
              <a:rPr lang="de-DE" dirty="0" err="1">
                <a:latin typeface="Futura PT Light" panose="020B0402020204020303" pitchFamily="34" charset="0"/>
              </a:rPr>
              <a:t>switch</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a:t>
            </a:r>
            <a:r>
              <a:rPr lang="de-DE" dirty="0" err="1">
                <a:latin typeface="Futura PT Light" panose="020B0402020204020303" pitchFamily="34" charset="0"/>
              </a:rPr>
              <a:t>transportation</a:t>
            </a:r>
            <a:endParaRPr lang="de-DE" dirty="0">
              <a:latin typeface="Futura PT Light" panose="020B0402020204020303" pitchFamily="34" charset="0"/>
            </a:endParaRPr>
          </a:p>
          <a:p>
            <a:pPr lvl="1">
              <a:lnSpc>
                <a:spcPct val="150000"/>
              </a:lnSpc>
              <a:spcAft>
                <a:spcPts val="600"/>
              </a:spcAft>
            </a:pPr>
            <a:r>
              <a:rPr lang="de-DE" dirty="0" err="1">
                <a:latin typeface="Futura PT Light" panose="020B0402020204020303" pitchFamily="34" charset="0"/>
              </a:rPr>
              <a:t>Adjustable</a:t>
            </a:r>
            <a:r>
              <a:rPr lang="de-DE" dirty="0">
                <a:latin typeface="Futura PT Light" panose="020B0402020204020303" pitchFamily="34" charset="0"/>
              </a:rPr>
              <a:t> </a:t>
            </a:r>
            <a:r>
              <a:rPr lang="de-DE" dirty="0" err="1">
                <a:latin typeface="Futura PT Light" panose="020B0402020204020303" pitchFamily="34" charset="0"/>
              </a:rPr>
              <a:t>sensor</a:t>
            </a:r>
            <a:r>
              <a:rPr lang="de-DE" dirty="0">
                <a:latin typeface="Futura PT Light" panose="020B0402020204020303" pitchFamily="34" charset="0"/>
              </a:rPr>
              <a:t> </a:t>
            </a:r>
            <a:r>
              <a:rPr lang="de-DE" dirty="0" err="1">
                <a:latin typeface="Futura PT Light" panose="020B0402020204020303" pitchFamily="34" charset="0"/>
              </a:rPr>
              <a:t>sensitivity</a:t>
            </a:r>
            <a:r>
              <a:rPr lang="de-DE" dirty="0">
                <a:latin typeface="Futura PT Light" panose="020B0402020204020303" pitchFamily="34" charset="0"/>
              </a:rPr>
              <a:t> (800/1200/1600 dpi)</a:t>
            </a:r>
          </a:p>
          <a:p>
            <a:pPr lvl="1">
              <a:lnSpc>
                <a:spcPct val="150000"/>
              </a:lnSpc>
              <a:spcAft>
                <a:spcPts val="600"/>
              </a:spcAft>
            </a:pPr>
            <a:r>
              <a:rPr lang="de-DE" dirty="0">
                <a:latin typeface="Futura PT Light" panose="020B0402020204020303" pitchFamily="34" charset="0"/>
              </a:rPr>
              <a:t>2 additional </a:t>
            </a:r>
            <a:r>
              <a:rPr lang="de-DE" dirty="0" err="1">
                <a:latin typeface="Futura PT Light" panose="020B0402020204020303" pitchFamily="34" charset="0"/>
              </a:rPr>
              <a:t>side</a:t>
            </a:r>
            <a:r>
              <a:rPr lang="de-DE" dirty="0">
                <a:latin typeface="Futura PT Light" panose="020B0402020204020303" pitchFamily="34" charset="0"/>
              </a:rPr>
              <a:t> </a:t>
            </a:r>
            <a:r>
              <a:rPr lang="de-DE" dirty="0" err="1">
                <a:latin typeface="Futura PT Light" panose="020B0402020204020303" pitchFamily="34" charset="0"/>
              </a:rPr>
              <a:t>buttons</a:t>
            </a:r>
            <a:r>
              <a:rPr lang="de-DE" dirty="0">
                <a:latin typeface="Futura PT Light" panose="020B0402020204020303" pitchFamily="34" charset="0"/>
              </a:rPr>
              <a:t> </a:t>
            </a:r>
            <a:r>
              <a:rPr lang="de-DE" dirty="0" err="1">
                <a:latin typeface="Futura PT Light" panose="020B0402020204020303" pitchFamily="34" charset="0"/>
              </a:rPr>
              <a:t>for</a:t>
            </a:r>
            <a:r>
              <a:rPr lang="de-DE" dirty="0">
                <a:latin typeface="Futura PT Light" panose="020B0402020204020303" pitchFamily="34" charset="0"/>
              </a:rPr>
              <a:t> easy </a:t>
            </a:r>
            <a:r>
              <a:rPr lang="de-DE" dirty="0" err="1">
                <a:latin typeface="Futura PT Light" panose="020B0402020204020303" pitchFamily="34" charset="0"/>
              </a:rPr>
              <a:t>navigation</a:t>
            </a:r>
            <a:endParaRPr lang="de-DE" dirty="0">
              <a:latin typeface="Futura PT Light" panose="020B0402020204020303" pitchFamily="34" charset="0"/>
            </a:endParaRPr>
          </a:p>
          <a:p>
            <a:pPr lvl="1">
              <a:lnSpc>
                <a:spcPct val="150000"/>
              </a:lnSpc>
              <a:spcAft>
                <a:spcPts val="600"/>
              </a:spcAft>
            </a:pPr>
            <a:r>
              <a:rPr lang="de-DE" dirty="0">
                <a:latin typeface="Futura PT Light" panose="020B0402020204020303" pitchFamily="34" charset="0"/>
              </a:rPr>
              <a:t>Plug </a:t>
            </a:r>
            <a:r>
              <a:rPr lang="de-DE" dirty="0" err="1">
                <a:latin typeface="Futura PT Light" panose="020B0402020204020303" pitchFamily="34" charset="0"/>
              </a:rPr>
              <a:t>and</a:t>
            </a:r>
            <a:r>
              <a:rPr lang="de-DE" dirty="0">
                <a:latin typeface="Futura PT Light" panose="020B0402020204020303" pitchFamily="34" charset="0"/>
              </a:rPr>
              <a:t> </a:t>
            </a:r>
            <a:r>
              <a:rPr lang="de-DE" dirty="0" err="1">
                <a:latin typeface="Futura PT Light" panose="020B0402020204020303" pitchFamily="34" charset="0"/>
              </a:rPr>
              <a:t>play</a:t>
            </a:r>
            <a:r>
              <a:rPr lang="de-DE" dirty="0">
                <a:latin typeface="Futura PT Light" panose="020B0402020204020303" pitchFamily="34" charset="0"/>
              </a:rPr>
              <a:t> – </a:t>
            </a:r>
            <a:r>
              <a:rPr lang="de-DE" dirty="0" err="1">
                <a:latin typeface="Futura PT Light" panose="020B0402020204020303" pitchFamily="34" charset="0"/>
              </a:rPr>
              <a:t>no</a:t>
            </a:r>
            <a:r>
              <a:rPr lang="de-DE" dirty="0">
                <a:latin typeface="Futura PT Light" panose="020B0402020204020303" pitchFamily="34" charset="0"/>
              </a:rPr>
              <a:t> </a:t>
            </a:r>
            <a:r>
              <a:rPr lang="de-DE" dirty="0" err="1">
                <a:latin typeface="Futura PT Light" panose="020B0402020204020303" pitchFamily="34" charset="0"/>
              </a:rPr>
              <a:t>software</a:t>
            </a:r>
            <a:r>
              <a:rPr lang="de-DE" dirty="0">
                <a:latin typeface="Futura PT Light" panose="020B0402020204020303" pitchFamily="34" charset="0"/>
              </a:rPr>
              <a:t> </a:t>
            </a:r>
            <a:r>
              <a:rPr lang="de-DE" dirty="0" err="1">
                <a:latin typeface="Futura PT Light" panose="020B0402020204020303" pitchFamily="34" charset="0"/>
              </a:rPr>
              <a:t>installation</a:t>
            </a:r>
            <a:r>
              <a:rPr lang="de-DE" dirty="0">
                <a:latin typeface="Futura PT Light" panose="020B0402020204020303" pitchFamily="34" charset="0"/>
              </a:rPr>
              <a:t> </a:t>
            </a:r>
            <a:r>
              <a:rPr lang="de-DE" dirty="0" err="1">
                <a:latin typeface="Futura PT Light" panose="020B0402020204020303" pitchFamily="34" charset="0"/>
              </a:rPr>
              <a:t>needed</a:t>
            </a:r>
            <a:endParaRPr lang="de-DE" dirty="0">
              <a:latin typeface="Futura PT Light" panose="020B0402020204020303" pitchFamily="34" charset="0"/>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2049354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389C3-9B80-57F1-9F53-20CC7B4A3EF3}"/>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04747076-3E97-456E-053A-F645709ADF1C}"/>
              </a:ext>
            </a:extLst>
          </p:cNvPr>
          <p:cNvSpPr/>
          <p:nvPr/>
        </p:nvSpPr>
        <p:spPr>
          <a:xfrm>
            <a:off x="547057" y="3352433"/>
            <a:ext cx="6269024" cy="283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Connection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either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directly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Bluetooth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the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included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2.4GHz USB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receiver</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Rechargeable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battery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USB-C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charging</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port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on/off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switch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transportation</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Adjustable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sensor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sensitivity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(800/1200/1600 dpi)</a:t>
            </a: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Symmetrical</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design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makes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perfect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both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right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left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hand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use</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Plug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play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no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software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installation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needed</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pic>
        <p:nvPicPr>
          <p:cNvPr id="7" name="Grafik 6" descr="Ein Bild, das Screenshot enthält.&#10;&#10;Automatisch generierte Beschreibung">
            <a:extLst>
              <a:ext uri="{FF2B5EF4-FFF2-40B4-BE49-F238E27FC236}">
                <a16:creationId xmlns:a16="http://schemas.microsoft.com/office/drawing/2014/main" id="{56CEF179-9915-A32E-0E9D-148CABA24C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2244" y="2703230"/>
            <a:ext cx="2594531" cy="3579796"/>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D32045</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WIRELESS MOUSE BT/2.4G DESKTOP</a:t>
            </a:r>
          </a:p>
        </p:txBody>
      </p:sp>
    </p:spTree>
    <p:extLst>
      <p:ext uri="{BB962C8B-B14F-4D97-AF65-F5344CB8AC3E}">
        <p14:creationId xmlns:p14="http://schemas.microsoft.com/office/powerpoint/2010/main" val="2296571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15A8-5FEB-E851-C40B-91A3E6F727A6}"/>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16DE200B-E469-78F6-1AEE-B349C247A3F1}"/>
              </a:ext>
            </a:extLst>
          </p:cNvPr>
          <p:cNvSpPr txBox="1"/>
          <p:nvPr/>
        </p:nvSpPr>
        <p:spPr>
          <a:xfrm>
            <a:off x="3935760" y="2060847"/>
            <a:ext cx="1216076" cy="23541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641AE8B-D70D-CB05-B485-2F37F2144A68}"/>
              </a:ext>
            </a:extLst>
          </p:cNvPr>
          <p:cNvCxnSpPr>
            <a:cxnSpLocks/>
          </p:cNvCxnSpPr>
          <p:nvPr/>
        </p:nvCxnSpPr>
        <p:spPr>
          <a:xfrm flipV="1">
            <a:off x="4340316" y="2305010"/>
            <a:ext cx="35957" cy="44075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4796EDB7-6986-76AB-A601-C8754C31FBDC}"/>
              </a:ext>
            </a:extLst>
          </p:cNvPr>
          <p:cNvCxnSpPr/>
          <p:nvPr/>
        </p:nvCxnSpPr>
        <p:spPr>
          <a:xfrm>
            <a:off x="4209178" y="6562350"/>
            <a:ext cx="681671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1D81F813-DD0A-DEB1-D76A-3DA9D11DFC19}"/>
              </a:ext>
            </a:extLst>
          </p:cNvPr>
          <p:cNvSpPr txBox="1"/>
          <p:nvPr/>
        </p:nvSpPr>
        <p:spPr>
          <a:xfrm>
            <a:off x="4617101" y="6575082"/>
            <a:ext cx="1163966"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Wired USB</a:t>
            </a:r>
          </a:p>
        </p:txBody>
      </p:sp>
      <p:sp>
        <p:nvSpPr>
          <p:cNvPr id="10" name="TextBox 173">
            <a:extLst>
              <a:ext uri="{FF2B5EF4-FFF2-40B4-BE49-F238E27FC236}">
                <a16:creationId xmlns:a16="http://schemas.microsoft.com/office/drawing/2014/main" id="{9505421A-EABF-4D4B-FB34-EE8916AB0A21}"/>
              </a:ext>
            </a:extLst>
          </p:cNvPr>
          <p:cNvSpPr txBox="1"/>
          <p:nvPr/>
        </p:nvSpPr>
        <p:spPr>
          <a:xfrm>
            <a:off x="9689889" y="6575082"/>
            <a:ext cx="1228855"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Wireless Combo</a:t>
            </a:r>
          </a:p>
        </p:txBody>
      </p:sp>
      <p:sp>
        <p:nvSpPr>
          <p:cNvPr id="11" name="TextBox 173">
            <a:extLst>
              <a:ext uri="{FF2B5EF4-FFF2-40B4-BE49-F238E27FC236}">
                <a16:creationId xmlns:a16="http://schemas.microsoft.com/office/drawing/2014/main" id="{07FCEE5C-69DE-CCA9-71CF-5A96BE97A0A6}"/>
              </a:ext>
            </a:extLst>
          </p:cNvPr>
          <p:cNvSpPr txBox="1"/>
          <p:nvPr/>
        </p:nvSpPr>
        <p:spPr>
          <a:xfrm>
            <a:off x="3974598" y="484759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EB8E3C1-454C-95B8-0258-26ACC144B5FB}"/>
              </a:ext>
            </a:extLst>
          </p:cNvPr>
          <p:cNvSpPr txBox="1"/>
          <p:nvPr/>
        </p:nvSpPr>
        <p:spPr>
          <a:xfrm>
            <a:off x="3974598" y="3940257"/>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a:t>
            </a:r>
          </a:p>
        </p:txBody>
      </p:sp>
      <p:sp>
        <p:nvSpPr>
          <p:cNvPr id="13" name="TextBox 173">
            <a:extLst>
              <a:ext uri="{FF2B5EF4-FFF2-40B4-BE49-F238E27FC236}">
                <a16:creationId xmlns:a16="http://schemas.microsoft.com/office/drawing/2014/main" id="{04D08E14-E518-DF73-4144-22D13807F605}"/>
              </a:ext>
            </a:extLst>
          </p:cNvPr>
          <p:cNvSpPr txBox="1"/>
          <p:nvPr/>
        </p:nvSpPr>
        <p:spPr>
          <a:xfrm>
            <a:off x="3978151" y="3108646"/>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C8FAF91C-3D8E-917D-F238-131268B1380C}"/>
              </a:ext>
            </a:extLst>
          </p:cNvPr>
          <p:cNvSpPr txBox="1"/>
          <p:nvPr/>
        </p:nvSpPr>
        <p:spPr>
          <a:xfrm>
            <a:off x="3967673" y="242034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5150BB57-4982-B896-86D1-9A60285160C9}"/>
              </a:ext>
            </a:extLst>
          </p:cNvPr>
          <p:cNvSpPr txBox="1"/>
          <p:nvPr/>
        </p:nvSpPr>
        <p:spPr>
          <a:xfrm>
            <a:off x="3968277" y="5754940"/>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ED6802C8-775F-D27E-F587-0DA1E5596634}"/>
              </a:ext>
            </a:extLst>
          </p:cNvPr>
          <p:cNvSpPr txBox="1"/>
          <p:nvPr/>
        </p:nvSpPr>
        <p:spPr>
          <a:xfrm>
            <a:off x="6134081" y="6575082"/>
            <a:ext cx="1228855"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Wireless 2.4 GHz</a:t>
            </a:r>
          </a:p>
        </p:txBody>
      </p:sp>
      <p:sp>
        <p:nvSpPr>
          <p:cNvPr id="29" name="TextBox 173">
            <a:extLst>
              <a:ext uri="{FF2B5EF4-FFF2-40B4-BE49-F238E27FC236}">
                <a16:creationId xmlns:a16="http://schemas.microsoft.com/office/drawing/2014/main" id="{3C19A074-51BF-1BE3-F303-EDDAC6A5C8FB}"/>
              </a:ext>
            </a:extLst>
          </p:cNvPr>
          <p:cNvSpPr txBox="1"/>
          <p:nvPr/>
        </p:nvSpPr>
        <p:spPr>
          <a:xfrm>
            <a:off x="5027887" y="633508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D32011</a:t>
            </a:r>
          </a:p>
        </p:txBody>
      </p:sp>
      <p:sp>
        <p:nvSpPr>
          <p:cNvPr id="45" name="TextBox 173">
            <a:extLst>
              <a:ext uri="{FF2B5EF4-FFF2-40B4-BE49-F238E27FC236}">
                <a16:creationId xmlns:a16="http://schemas.microsoft.com/office/drawing/2014/main" id="{28D01878-07FE-715F-BE7B-4F510ABFAFED}"/>
              </a:ext>
            </a:extLst>
          </p:cNvPr>
          <p:cNvSpPr txBox="1"/>
          <p:nvPr/>
        </p:nvSpPr>
        <p:spPr>
          <a:xfrm>
            <a:off x="8056093" y="6575608"/>
            <a:ext cx="1228855"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Wireless Bluetooth</a:t>
            </a:r>
          </a:p>
        </p:txBody>
      </p:sp>
      <p:pic>
        <p:nvPicPr>
          <p:cNvPr id="2" name="Picture 4" descr="Kabellose Maus SILENT">
            <a:extLst>
              <a:ext uri="{FF2B5EF4-FFF2-40B4-BE49-F238E27FC236}">
                <a16:creationId xmlns:a16="http://schemas.microsoft.com/office/drawing/2014/main" id="{4C353CFB-ECCD-251A-9C24-CE53B8220F4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47680" y="3780345"/>
            <a:ext cx="567864" cy="8115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D5B791B5-964A-DAC3-3355-6B9A6A744EE7}"/>
              </a:ext>
            </a:extLst>
          </p:cNvPr>
          <p:cNvPicPr>
            <a:picLocks noChangeAspect="1"/>
          </p:cNvPicPr>
          <p:nvPr/>
        </p:nvPicPr>
        <p:blipFill rotWithShape="1">
          <a:blip r:embed="rId4" cstate="screen">
            <a:clrChange>
              <a:clrFrom>
                <a:srgbClr val="FFFEFD"/>
              </a:clrFrom>
              <a:clrTo>
                <a:srgbClr val="FFFEFD">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8217356" y="3333571"/>
            <a:ext cx="568855" cy="755104"/>
          </a:xfrm>
          <a:prstGeom prst="rect">
            <a:avLst/>
          </a:prstGeom>
          <a:ln>
            <a:noFill/>
          </a:ln>
        </p:spPr>
      </p:pic>
      <p:grpSp>
        <p:nvGrpSpPr>
          <p:cNvPr id="5" name="Gruppieren 4">
            <a:extLst>
              <a:ext uri="{FF2B5EF4-FFF2-40B4-BE49-F238E27FC236}">
                <a16:creationId xmlns:a16="http://schemas.microsoft.com/office/drawing/2014/main" id="{4E625E47-120E-4E04-B42C-8241E30CD750}"/>
              </a:ext>
            </a:extLst>
          </p:cNvPr>
          <p:cNvGrpSpPr/>
          <p:nvPr/>
        </p:nvGrpSpPr>
        <p:grpSpPr>
          <a:xfrm>
            <a:off x="6396033" y="4850256"/>
            <a:ext cx="505215" cy="811533"/>
            <a:chOff x="8483097" y="1733739"/>
            <a:chExt cx="2114047" cy="3064598"/>
          </a:xfrm>
        </p:grpSpPr>
        <p:sp>
          <p:nvSpPr>
            <p:cNvPr id="8" name="Ellipse 7">
              <a:extLst>
                <a:ext uri="{FF2B5EF4-FFF2-40B4-BE49-F238E27FC236}">
                  <a16:creationId xmlns:a16="http://schemas.microsoft.com/office/drawing/2014/main" id="{DB5D0CE9-C5B7-DEB2-9D0B-A25B08F048C0}"/>
                </a:ext>
              </a:extLst>
            </p:cNvPr>
            <p:cNvSpPr/>
            <p:nvPr/>
          </p:nvSpPr>
          <p:spPr>
            <a:xfrm>
              <a:off x="8564577" y="4019079"/>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fik 16">
              <a:extLst>
                <a:ext uri="{FF2B5EF4-FFF2-40B4-BE49-F238E27FC236}">
                  <a16:creationId xmlns:a16="http://schemas.microsoft.com/office/drawing/2014/main" id="{89019896-2BC4-BE8C-615F-FA9EFEDB9AF3}"/>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8483097" y="1733739"/>
              <a:ext cx="1978182" cy="3064598"/>
            </a:xfrm>
            <a:prstGeom prst="rect">
              <a:avLst/>
            </a:prstGeom>
            <a:ln>
              <a:noFill/>
            </a:ln>
          </p:spPr>
        </p:pic>
      </p:grpSp>
      <p:grpSp>
        <p:nvGrpSpPr>
          <p:cNvPr id="18" name="Group 2">
            <a:extLst>
              <a:ext uri="{FF2B5EF4-FFF2-40B4-BE49-F238E27FC236}">
                <a16:creationId xmlns:a16="http://schemas.microsoft.com/office/drawing/2014/main" id="{AEA1156A-0887-277D-45CD-211D6C3BDB8F}"/>
              </a:ext>
            </a:extLst>
          </p:cNvPr>
          <p:cNvGrpSpPr/>
          <p:nvPr/>
        </p:nvGrpSpPr>
        <p:grpSpPr>
          <a:xfrm>
            <a:off x="6249704" y="2320371"/>
            <a:ext cx="742246" cy="984453"/>
            <a:chOff x="306910" y="1976215"/>
            <a:chExt cx="2461823" cy="3268980"/>
          </a:xfrm>
          <a:effectLst>
            <a:reflection stA="68000" endPos="0" dist="50800" dir="5400000" sy="-100000" algn="bl" rotWithShape="0"/>
          </a:effectLst>
        </p:grpSpPr>
        <p:sp>
          <p:nvSpPr>
            <p:cNvPr id="21" name="Ellipse 5">
              <a:extLst>
                <a:ext uri="{FF2B5EF4-FFF2-40B4-BE49-F238E27FC236}">
                  <a16:creationId xmlns:a16="http://schemas.microsoft.com/office/drawing/2014/main" id="{32719B6F-CD36-5BDC-3F1A-E9641E9134F3}"/>
                </a:ext>
              </a:extLst>
            </p:cNvPr>
            <p:cNvSpPr/>
            <p:nvPr/>
          </p:nvSpPr>
          <p:spPr>
            <a:xfrm>
              <a:off x="368556" y="4482704"/>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fik 12">
              <a:extLst>
                <a:ext uri="{FF2B5EF4-FFF2-40B4-BE49-F238E27FC236}">
                  <a16:creationId xmlns:a16="http://schemas.microsoft.com/office/drawing/2014/main" id="{2962F647-9C26-A0AB-21B3-0293EE2D5B44}"/>
                </a:ext>
              </a:extLst>
            </p:cNvPr>
            <p:cNvPicPr>
              <a:picLocks noChangeAspect="1"/>
            </p:cNvPicPr>
            <p:nvPr/>
          </p:nvPicPr>
          <p:blipFill rotWithShape="1">
            <a:blip r:embed="rId8" cstate="screen">
              <a:clrChange>
                <a:clrFrom>
                  <a:srgbClr val="FFFEFD"/>
                </a:clrFrom>
                <a:clrTo>
                  <a:srgbClr val="FFFEFD">
                    <a:alpha val="0"/>
                  </a:srgbClr>
                </a:clrTo>
              </a:clrChange>
              <a:extLst>
                <a:ext uri="{BEBA8EAE-BF5A-486C-A8C5-ECC9F3942E4B}">
                  <a14:imgProps xmlns:a14="http://schemas.microsoft.com/office/drawing/2010/main">
                    <a14:imgLayer r:embed="rId9">
                      <a14:imgEffect>
                        <a14:backgroundRemoval t="1439" b="89976" l="9977" r="89958"/>
                      </a14:imgEffect>
                      <a14:imgEffect>
                        <a14:saturation sat="0"/>
                      </a14:imgEffect>
                    </a14:imgLayer>
                  </a14:imgProps>
                </a:ext>
                <a:ext uri="{28A0092B-C50C-407E-A947-70E740481C1C}">
                  <a14:useLocalDpi xmlns:a14="http://schemas.microsoft.com/office/drawing/2010/main"/>
                </a:ext>
              </a:extLst>
            </a:blip>
            <a:srcRect/>
            <a:stretch/>
          </p:blipFill>
          <p:spPr>
            <a:xfrm>
              <a:off x="306910" y="1976215"/>
              <a:ext cx="2461823" cy="3268980"/>
            </a:xfrm>
            <a:prstGeom prst="rect">
              <a:avLst/>
            </a:prstGeom>
            <a:ln>
              <a:noFill/>
            </a:ln>
          </p:spPr>
        </p:pic>
      </p:grpSp>
      <p:pic>
        <p:nvPicPr>
          <p:cNvPr id="24" name="Grafik 23" descr="Ein Bild, das Elektronisches Gerät, Computermaus, Eingabegerät, peripher enthält.&#10;&#10;Automatisch generierte Beschreibung">
            <a:extLst>
              <a:ext uri="{FF2B5EF4-FFF2-40B4-BE49-F238E27FC236}">
                <a16:creationId xmlns:a16="http://schemas.microsoft.com/office/drawing/2014/main" id="{311D7707-8F82-6661-118A-D3B84728118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658126" y="5642787"/>
            <a:ext cx="498693" cy="989385"/>
          </a:xfrm>
          <a:prstGeom prst="rect">
            <a:avLst/>
          </a:prstGeom>
          <a:ln>
            <a:noFill/>
          </a:ln>
        </p:spPr>
      </p:pic>
      <p:sp>
        <p:nvSpPr>
          <p:cNvPr id="35" name="Ellipse 34">
            <a:extLst>
              <a:ext uri="{FF2B5EF4-FFF2-40B4-BE49-F238E27FC236}">
                <a16:creationId xmlns:a16="http://schemas.microsoft.com/office/drawing/2014/main" id="{DBE6381A-5F65-211D-B4D6-EB28E0E4E858}"/>
              </a:ext>
            </a:extLst>
          </p:cNvPr>
          <p:cNvSpPr/>
          <p:nvPr/>
        </p:nvSpPr>
        <p:spPr>
          <a:xfrm>
            <a:off x="4543367" y="5887737"/>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TextBox 173">
            <a:extLst>
              <a:ext uri="{FF2B5EF4-FFF2-40B4-BE49-F238E27FC236}">
                <a16:creationId xmlns:a16="http://schemas.microsoft.com/office/drawing/2014/main" id="{ABEFA3D8-ADF5-EB01-8ABC-F18C3AC93494}"/>
              </a:ext>
            </a:extLst>
          </p:cNvPr>
          <p:cNvSpPr txBox="1"/>
          <p:nvPr/>
        </p:nvSpPr>
        <p:spPr>
          <a:xfrm>
            <a:off x="6631612" y="5547824"/>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D31659</a:t>
            </a:r>
          </a:p>
        </p:txBody>
      </p:sp>
      <p:sp>
        <p:nvSpPr>
          <p:cNvPr id="43" name="TextBox 173">
            <a:extLst>
              <a:ext uri="{FF2B5EF4-FFF2-40B4-BE49-F238E27FC236}">
                <a16:creationId xmlns:a16="http://schemas.microsoft.com/office/drawing/2014/main" id="{7FA447AA-1EA5-2758-3F23-9A317EC8DDE2}"/>
              </a:ext>
            </a:extLst>
          </p:cNvPr>
          <p:cNvSpPr txBox="1"/>
          <p:nvPr/>
        </p:nvSpPr>
        <p:spPr>
          <a:xfrm>
            <a:off x="8414136" y="4049180"/>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D31980</a:t>
            </a:r>
          </a:p>
        </p:txBody>
      </p:sp>
      <p:sp>
        <p:nvSpPr>
          <p:cNvPr id="44" name="TextBox 173">
            <a:extLst>
              <a:ext uri="{FF2B5EF4-FFF2-40B4-BE49-F238E27FC236}">
                <a16:creationId xmlns:a16="http://schemas.microsoft.com/office/drawing/2014/main" id="{CE7B21DB-A938-157C-D46C-2FEAD014BB19}"/>
              </a:ext>
            </a:extLst>
          </p:cNvPr>
          <p:cNvSpPr txBox="1"/>
          <p:nvPr/>
        </p:nvSpPr>
        <p:spPr>
          <a:xfrm>
            <a:off x="6578054" y="4540888"/>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D32003</a:t>
            </a:r>
          </a:p>
        </p:txBody>
      </p:sp>
      <p:sp>
        <p:nvSpPr>
          <p:cNvPr id="50" name="TextBox 173">
            <a:extLst>
              <a:ext uri="{FF2B5EF4-FFF2-40B4-BE49-F238E27FC236}">
                <a16:creationId xmlns:a16="http://schemas.microsoft.com/office/drawing/2014/main" id="{B9ADB94F-5C6D-2E8C-C967-DAE9F7E8CE06}"/>
              </a:ext>
            </a:extLst>
          </p:cNvPr>
          <p:cNvSpPr txBox="1"/>
          <p:nvPr/>
        </p:nvSpPr>
        <p:spPr>
          <a:xfrm>
            <a:off x="6735026" y="3048802"/>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D31981</a:t>
            </a:r>
          </a:p>
        </p:txBody>
      </p:sp>
      <p:sp>
        <p:nvSpPr>
          <p:cNvPr id="55" name="Ellipse 54">
            <a:extLst>
              <a:ext uri="{FF2B5EF4-FFF2-40B4-BE49-F238E27FC236}">
                <a16:creationId xmlns:a16="http://schemas.microsoft.com/office/drawing/2014/main" id="{579FAAFE-9B30-0D66-AD43-27414D49D3BE}"/>
              </a:ext>
            </a:extLst>
          </p:cNvPr>
          <p:cNvSpPr/>
          <p:nvPr/>
        </p:nvSpPr>
        <p:spPr>
          <a:xfrm>
            <a:off x="6187829" y="2527034"/>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6" name="Ellipse 55">
            <a:extLst>
              <a:ext uri="{FF2B5EF4-FFF2-40B4-BE49-F238E27FC236}">
                <a16:creationId xmlns:a16="http://schemas.microsoft.com/office/drawing/2014/main" id="{EFBFE052-4574-099E-4C27-A3541F0237AB}"/>
              </a:ext>
            </a:extLst>
          </p:cNvPr>
          <p:cNvSpPr/>
          <p:nvPr/>
        </p:nvSpPr>
        <p:spPr>
          <a:xfrm>
            <a:off x="6187019" y="4206118"/>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ADF7FF5F-930D-5C01-9FD5-1ABD57C6C60E}"/>
              </a:ext>
            </a:extLst>
          </p:cNvPr>
          <p:cNvSpPr/>
          <p:nvPr/>
        </p:nvSpPr>
        <p:spPr>
          <a:xfrm>
            <a:off x="6187019" y="4985392"/>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A3AF336C-5E37-D77F-4F6F-741D322222D4}"/>
              </a:ext>
            </a:extLst>
          </p:cNvPr>
          <p:cNvSpPr/>
          <p:nvPr/>
        </p:nvSpPr>
        <p:spPr>
          <a:xfrm>
            <a:off x="8103084" y="3511856"/>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64" name="Grafik 63" descr="Ein Bild, das Screenshot enthält.&#10;&#10;Automatisch generierte Beschreibung">
            <a:extLst>
              <a:ext uri="{FF2B5EF4-FFF2-40B4-BE49-F238E27FC236}">
                <a16:creationId xmlns:a16="http://schemas.microsoft.com/office/drawing/2014/main" id="{0B096127-649A-6A3E-B8B5-2A44A85E648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379780" y="2285787"/>
            <a:ext cx="620216" cy="854742"/>
          </a:xfrm>
          <a:prstGeom prst="rect">
            <a:avLst/>
          </a:prstGeom>
          <a:ln>
            <a:noFill/>
          </a:ln>
        </p:spPr>
      </p:pic>
      <p:sp>
        <p:nvSpPr>
          <p:cNvPr id="65" name="Ellipse 64">
            <a:extLst>
              <a:ext uri="{FF2B5EF4-FFF2-40B4-BE49-F238E27FC236}">
                <a16:creationId xmlns:a16="http://schemas.microsoft.com/office/drawing/2014/main" id="{2A66EC3F-F679-157E-0AAA-39493BAC05F0}"/>
              </a:ext>
            </a:extLst>
          </p:cNvPr>
          <p:cNvSpPr/>
          <p:nvPr/>
        </p:nvSpPr>
        <p:spPr>
          <a:xfrm>
            <a:off x="9259386" y="2531951"/>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6" name="TextBox 173">
            <a:extLst>
              <a:ext uri="{FF2B5EF4-FFF2-40B4-BE49-F238E27FC236}">
                <a16:creationId xmlns:a16="http://schemas.microsoft.com/office/drawing/2014/main" id="{A4C2D621-DE82-23B0-57CD-69DDE21F45C3}"/>
              </a:ext>
            </a:extLst>
          </p:cNvPr>
          <p:cNvSpPr txBox="1"/>
          <p:nvPr/>
        </p:nvSpPr>
        <p:spPr>
          <a:xfrm>
            <a:off x="9542884" y="302702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D32045</a:t>
            </a:r>
          </a:p>
        </p:txBody>
      </p:sp>
      <p:sp>
        <p:nvSpPr>
          <p:cNvPr id="67" name="TextBox 173">
            <a:extLst>
              <a:ext uri="{FF2B5EF4-FFF2-40B4-BE49-F238E27FC236}">
                <a16:creationId xmlns:a16="http://schemas.microsoft.com/office/drawing/2014/main" id="{3FFC1212-6D29-E726-B3EB-B70979FD417B}"/>
              </a:ext>
            </a:extLst>
          </p:cNvPr>
          <p:cNvSpPr txBox="1"/>
          <p:nvPr/>
        </p:nvSpPr>
        <p:spPr>
          <a:xfrm>
            <a:off x="10285542" y="2969319"/>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D32044</a:t>
            </a:r>
          </a:p>
        </p:txBody>
      </p:sp>
      <p:pic>
        <p:nvPicPr>
          <p:cNvPr id="68" name="Grafik 67" descr="Ein Bild, das Computermaus, Maus enthält.&#10;&#10;Automatisch generierte Beschreibung">
            <a:extLst>
              <a:ext uri="{FF2B5EF4-FFF2-40B4-BE49-F238E27FC236}">
                <a16:creationId xmlns:a16="http://schemas.microsoft.com/office/drawing/2014/main" id="{6FA18479-4500-BD3F-4D39-2FB170D4954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0131404" y="2345594"/>
            <a:ext cx="511701" cy="751621"/>
          </a:xfrm>
          <a:prstGeom prst="rect">
            <a:avLst/>
          </a:prstGeom>
          <a:ln>
            <a:noFill/>
          </a:ln>
        </p:spPr>
      </p:pic>
      <p:sp>
        <p:nvSpPr>
          <p:cNvPr id="69" name="Ellipse 68">
            <a:extLst>
              <a:ext uri="{FF2B5EF4-FFF2-40B4-BE49-F238E27FC236}">
                <a16:creationId xmlns:a16="http://schemas.microsoft.com/office/drawing/2014/main" id="{E5C66DCD-251B-3008-45FD-1229E9773826}"/>
              </a:ext>
            </a:extLst>
          </p:cNvPr>
          <p:cNvSpPr/>
          <p:nvPr/>
        </p:nvSpPr>
        <p:spPr>
          <a:xfrm>
            <a:off x="10032091" y="2537914"/>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6" name="Rechteck 45">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NEW</a:t>
            </a: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EXISTING</a:t>
            </a:r>
          </a:p>
          <a:p>
            <a:pPr>
              <a:lnSpc>
                <a:spcPct val="150000"/>
              </a:lnSpc>
              <a:buClr>
                <a:srgbClr val="BFBFBF"/>
              </a:buClr>
            </a:pPr>
            <a:endParaRPr lang="en-US" sz="1200" spc="200" dirty="0">
              <a:solidFill>
                <a:srgbClr val="818387"/>
              </a:solidFill>
              <a:latin typeface="Futura PT Book" panose="020B0502020204020303" pitchFamily="34" charset="77"/>
              <a:cs typeface="Futura Medium" panose="020B0602020204020303" pitchFamily="34" charset="-79"/>
            </a:endParaRPr>
          </a:p>
        </p:txBody>
      </p:sp>
      <p:sp>
        <p:nvSpPr>
          <p:cNvPr id="48" name="Ellipse 47">
            <a:extLst>
              <a:ext uri="{FF2B5EF4-FFF2-40B4-BE49-F238E27FC236}">
                <a16:creationId xmlns:a16="http://schemas.microsoft.com/office/drawing/2014/main" id="{998BC46B-D275-DED7-9E7F-5BB662195552}"/>
              </a:ext>
            </a:extLst>
          </p:cNvPr>
          <p:cNvSpPr/>
          <p:nvPr/>
        </p:nvSpPr>
        <p:spPr>
          <a:xfrm>
            <a:off x="2916715"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Ellipse 50">
            <a:extLst>
              <a:ext uri="{FF2B5EF4-FFF2-40B4-BE49-F238E27FC236}">
                <a16:creationId xmlns:a16="http://schemas.microsoft.com/office/drawing/2014/main" id="{E941CA1A-9771-5D34-9843-97CE7306FF7F}"/>
              </a:ext>
            </a:extLst>
          </p:cNvPr>
          <p:cNvSpPr/>
          <p:nvPr/>
        </p:nvSpPr>
        <p:spPr>
          <a:xfrm>
            <a:off x="291671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Tree>
    <p:extLst>
      <p:ext uri="{BB962C8B-B14F-4D97-AF65-F5344CB8AC3E}">
        <p14:creationId xmlns:p14="http://schemas.microsoft.com/office/powerpoint/2010/main" val="3716800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4FDD-D135-337F-7B6E-EB1720948D2E}"/>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B4C840BB-A4D3-F7E8-95E2-4B91DCE5C2AE}"/>
              </a:ext>
            </a:extLst>
          </p:cNvPr>
          <p:cNvSpPr/>
          <p:nvPr/>
        </p:nvSpPr>
        <p:spPr>
          <a:xfrm>
            <a:off x="548433" y="3447511"/>
            <a:ext cx="6195639" cy="1858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Connection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the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included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2.4GHz USB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receiver</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Rechargeable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battery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USB-C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charging</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port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on/off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switch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transportation</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Digital/</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virtual</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laser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pointer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allows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presentations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on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projection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surface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software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installation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needed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a:t>
            </a: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Timer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function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vibration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alarm</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a:lnSpc>
                <a:spcPct val="150000"/>
              </a:lnSpc>
              <a:spcAft>
                <a:spcPts val="600"/>
              </a:spcAft>
              <a:buClr>
                <a:srgbClr val="818387"/>
              </a:buClr>
            </a:pP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pic>
        <p:nvPicPr>
          <p:cNvPr id="7" name="Grafik 6" descr="Ein Bild, das Fernbedienung, Elektronisches Gerät enthält.&#10;&#10;Automatisch generierte Beschreibung">
            <a:extLst>
              <a:ext uri="{FF2B5EF4-FFF2-40B4-BE49-F238E27FC236}">
                <a16:creationId xmlns:a16="http://schemas.microsoft.com/office/drawing/2014/main" id="{A4AF52C2-2543-54B7-C452-A629B18BEC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12224" y="2348880"/>
            <a:ext cx="1407800" cy="3418944"/>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D32058</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WIRELESS VIRTUAL PRESENTER</a:t>
            </a:r>
          </a:p>
        </p:txBody>
      </p:sp>
    </p:spTree>
    <p:extLst>
      <p:ext uri="{BB962C8B-B14F-4D97-AF65-F5344CB8AC3E}">
        <p14:creationId xmlns:p14="http://schemas.microsoft.com/office/powerpoint/2010/main" val="3248031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D15E-B71C-799F-B94E-CD5E200AD4E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09CF755-9C23-E5F1-6F5E-5B13C7C4E21B}"/>
              </a:ext>
            </a:extLst>
          </p:cNvPr>
          <p:cNvGrpSpPr/>
          <p:nvPr/>
        </p:nvGrpSpPr>
        <p:grpSpPr>
          <a:xfrm>
            <a:off x="3971764" y="2096851"/>
            <a:ext cx="3909337" cy="4726145"/>
            <a:chOff x="3503712" y="1687987"/>
            <a:chExt cx="4536504" cy="5136720"/>
          </a:xfrm>
        </p:grpSpPr>
        <p:sp>
          <p:nvSpPr>
            <p:cNvPr id="3" name="TextBox 173">
              <a:extLst>
                <a:ext uri="{FF2B5EF4-FFF2-40B4-BE49-F238E27FC236}">
                  <a16:creationId xmlns:a16="http://schemas.microsoft.com/office/drawing/2014/main" id="{0996F820-A329-2384-1BEB-8D30B1B2C438}"/>
                </a:ext>
              </a:extLst>
            </p:cNvPr>
            <p:cNvSpPr txBox="1"/>
            <p:nvPr/>
          </p:nvSpPr>
          <p:spPr>
            <a:xfrm>
              <a:off x="3503712" y="1687987"/>
              <a:ext cx="1310142" cy="25391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F658A9D-9FA9-6435-19A7-444FF7C93F5C}"/>
                </a:ext>
              </a:extLst>
            </p:cNvPr>
            <p:cNvCxnSpPr>
              <a:cxnSpLocks/>
            </p:cNvCxnSpPr>
            <p:nvPr/>
          </p:nvCxnSpPr>
          <p:spPr>
            <a:xfrm flipV="1">
              <a:off x="3933026" y="1951344"/>
              <a:ext cx="38738" cy="47540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3B9195A-93E6-9C41-0125-05F1B8EAA515}"/>
                </a:ext>
              </a:extLst>
            </p:cNvPr>
            <p:cNvCxnSpPr>
              <a:cxnSpLocks/>
            </p:cNvCxnSpPr>
            <p:nvPr/>
          </p:nvCxnSpPr>
          <p:spPr>
            <a:xfrm>
              <a:off x="3791744" y="6543363"/>
              <a:ext cx="424847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01D0F18C-F0AB-B08E-8F19-2014E73A9B74}"/>
                </a:ext>
              </a:extLst>
            </p:cNvPr>
            <p:cNvSpPr txBox="1"/>
            <p:nvPr/>
          </p:nvSpPr>
          <p:spPr>
            <a:xfrm>
              <a:off x="4231221" y="6557096"/>
              <a:ext cx="1254001" cy="26761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Tablet Stylus</a:t>
              </a:r>
            </a:p>
          </p:txBody>
        </p:sp>
        <p:sp>
          <p:nvSpPr>
            <p:cNvPr id="11" name="TextBox 173">
              <a:extLst>
                <a:ext uri="{FF2B5EF4-FFF2-40B4-BE49-F238E27FC236}">
                  <a16:creationId xmlns:a16="http://schemas.microsoft.com/office/drawing/2014/main" id="{F35AB219-63C5-F6BA-41C0-836613397909}"/>
                </a:ext>
              </a:extLst>
            </p:cNvPr>
            <p:cNvSpPr txBox="1"/>
            <p:nvPr/>
          </p:nvSpPr>
          <p:spPr>
            <a:xfrm>
              <a:off x="3545554" y="469381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EE0556E7-E502-8B66-C042-9C2580D6659C}"/>
                </a:ext>
              </a:extLst>
            </p:cNvPr>
            <p:cNvSpPr txBox="1"/>
            <p:nvPr/>
          </p:nvSpPr>
          <p:spPr>
            <a:xfrm>
              <a:off x="3545554" y="3715142"/>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p>
          </p:txBody>
        </p:sp>
        <p:sp>
          <p:nvSpPr>
            <p:cNvPr id="13" name="TextBox 173">
              <a:extLst>
                <a:ext uri="{FF2B5EF4-FFF2-40B4-BE49-F238E27FC236}">
                  <a16:creationId xmlns:a16="http://schemas.microsoft.com/office/drawing/2014/main" id="{B7B6882C-B839-1C4F-633A-6EAA9AD8DB62}"/>
                </a:ext>
              </a:extLst>
            </p:cNvPr>
            <p:cNvSpPr txBox="1"/>
            <p:nvPr/>
          </p:nvSpPr>
          <p:spPr>
            <a:xfrm>
              <a:off x="3549382" y="2818156"/>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87DF3F83-8727-1930-8AEC-C115E922B471}"/>
                </a:ext>
              </a:extLst>
            </p:cNvPr>
            <p:cNvSpPr txBox="1"/>
            <p:nvPr/>
          </p:nvSpPr>
          <p:spPr>
            <a:xfrm>
              <a:off x="3549382" y="2075749"/>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337C9ADF-CB57-D318-F0F2-1C87CAB817FE}"/>
                </a:ext>
              </a:extLst>
            </p:cNvPr>
            <p:cNvSpPr txBox="1"/>
            <p:nvPr/>
          </p:nvSpPr>
          <p:spPr>
            <a:xfrm>
              <a:off x="3538744" y="567248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FEC90EFB-2B5B-65CE-F803-1E2F903F4F87}"/>
                </a:ext>
              </a:extLst>
            </p:cNvPr>
            <p:cNvSpPr txBox="1"/>
            <p:nvPr/>
          </p:nvSpPr>
          <p:spPr>
            <a:xfrm>
              <a:off x="6420036" y="6557096"/>
              <a:ext cx="1323910" cy="26761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Presenter</a:t>
              </a:r>
            </a:p>
          </p:txBody>
        </p:sp>
        <p:sp>
          <p:nvSpPr>
            <p:cNvPr id="29" name="TextBox 173">
              <a:extLst>
                <a:ext uri="{FF2B5EF4-FFF2-40B4-BE49-F238E27FC236}">
                  <a16:creationId xmlns:a16="http://schemas.microsoft.com/office/drawing/2014/main" id="{6E3C176C-0F56-9F09-5C0C-7F45639AEFFA}"/>
                </a:ext>
              </a:extLst>
            </p:cNvPr>
            <p:cNvSpPr txBox="1"/>
            <p:nvPr/>
          </p:nvSpPr>
          <p:spPr>
            <a:xfrm>
              <a:off x="6778687" y="2825850"/>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D32058</a:t>
              </a:r>
            </a:p>
          </p:txBody>
        </p:sp>
        <p:sp>
          <p:nvSpPr>
            <p:cNvPr id="35" name="Ellipse 34">
              <a:extLst>
                <a:ext uri="{FF2B5EF4-FFF2-40B4-BE49-F238E27FC236}">
                  <a16:creationId xmlns:a16="http://schemas.microsoft.com/office/drawing/2014/main" id="{7226168F-577E-F255-35C8-E00967A96A4B}"/>
                </a:ext>
              </a:extLst>
            </p:cNvPr>
            <p:cNvSpPr/>
            <p:nvPr/>
          </p:nvSpPr>
          <p:spPr>
            <a:xfrm>
              <a:off x="6432335" y="252155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0" name="Grafik 19" descr="Ein Bild, das Fernbedienung, Elektronisches Gerät enthält.&#10;&#10;Automatisch generierte Beschreibung">
              <a:extLst>
                <a:ext uri="{FF2B5EF4-FFF2-40B4-BE49-F238E27FC236}">
                  <a16:creationId xmlns:a16="http://schemas.microsoft.com/office/drawing/2014/main" id="{8A37E2C5-F2E1-7ED2-DB52-48EBF077EC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56754" y="2075749"/>
              <a:ext cx="443357" cy="1076725"/>
            </a:xfrm>
            <a:prstGeom prst="rect">
              <a:avLst/>
            </a:prstGeom>
            <a:ln>
              <a:noFill/>
            </a:ln>
          </p:spPr>
        </p:pic>
        <p:sp>
          <p:nvSpPr>
            <p:cNvPr id="23" name="TextBox 173">
              <a:extLst>
                <a:ext uri="{FF2B5EF4-FFF2-40B4-BE49-F238E27FC236}">
                  <a16:creationId xmlns:a16="http://schemas.microsoft.com/office/drawing/2014/main" id="{486BA27A-9D30-5FBB-3C33-39FAAF82FC9F}"/>
                </a:ext>
              </a:extLst>
            </p:cNvPr>
            <p:cNvSpPr txBox="1"/>
            <p:nvPr/>
          </p:nvSpPr>
          <p:spPr>
            <a:xfrm>
              <a:off x="6696769" y="596807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D30933-V1</a:t>
              </a:r>
            </a:p>
          </p:txBody>
        </p:sp>
        <p:pic>
          <p:nvPicPr>
            <p:cNvPr id="28" name="Picture 2" descr="Pin Point Wireless Laser Pointer">
              <a:extLst>
                <a:ext uri="{FF2B5EF4-FFF2-40B4-BE49-F238E27FC236}">
                  <a16:creationId xmlns:a16="http://schemas.microsoft.com/office/drawing/2014/main" id="{00000000-0008-0000-0300-000024000000}"/>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09417" y="5265582"/>
              <a:ext cx="938029" cy="9377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Ellipse 29">
              <a:extLst>
                <a:ext uri="{FF2B5EF4-FFF2-40B4-BE49-F238E27FC236}">
                  <a16:creationId xmlns:a16="http://schemas.microsoft.com/office/drawing/2014/main" id="{4708825A-9A3C-4292-0585-5A515D9BEEE0}"/>
                </a:ext>
              </a:extLst>
            </p:cNvPr>
            <p:cNvSpPr/>
            <p:nvPr/>
          </p:nvSpPr>
          <p:spPr>
            <a:xfrm>
              <a:off x="6438076" y="5551922"/>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34" name="Grafik 33">
              <a:extLst>
                <a:ext uri="{FF2B5EF4-FFF2-40B4-BE49-F238E27FC236}">
                  <a16:creationId xmlns:a16="http://schemas.microsoft.com/office/drawing/2014/main" id="{00000000-0008-0000-0300-000029000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26330">
              <a:off x="4376601" y="1821595"/>
              <a:ext cx="268066" cy="1056219"/>
            </a:xfrm>
            <a:prstGeom prst="rect">
              <a:avLst/>
            </a:prstGeom>
            <a:ln>
              <a:noFill/>
            </a:ln>
          </p:spPr>
        </p:pic>
        <p:sp>
          <p:nvSpPr>
            <p:cNvPr id="36" name="TextBox 173">
              <a:extLst>
                <a:ext uri="{FF2B5EF4-FFF2-40B4-BE49-F238E27FC236}">
                  <a16:creationId xmlns:a16="http://schemas.microsoft.com/office/drawing/2014/main" id="{10293913-CC83-D4F3-D45B-90BF354EB807}"/>
                </a:ext>
              </a:extLst>
            </p:cNvPr>
            <p:cNvSpPr txBox="1"/>
            <p:nvPr/>
          </p:nvSpPr>
          <p:spPr>
            <a:xfrm>
              <a:off x="4297982" y="251808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D31937</a:t>
              </a:r>
            </a:p>
          </p:txBody>
        </p:sp>
        <p:sp>
          <p:nvSpPr>
            <p:cNvPr id="37" name="Ellipse 36">
              <a:extLst>
                <a:ext uri="{FF2B5EF4-FFF2-40B4-BE49-F238E27FC236}">
                  <a16:creationId xmlns:a16="http://schemas.microsoft.com/office/drawing/2014/main" id="{BB85D408-656C-F5EB-0D62-0E837A605FFF}"/>
                </a:ext>
              </a:extLst>
            </p:cNvPr>
            <p:cNvSpPr/>
            <p:nvPr/>
          </p:nvSpPr>
          <p:spPr>
            <a:xfrm>
              <a:off x="4220818" y="2238287"/>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41" name="Picture 4" descr="Eingabestift Active Universal Premium">
              <a:extLst>
                <a:ext uri="{FF2B5EF4-FFF2-40B4-BE49-F238E27FC236}">
                  <a16:creationId xmlns:a16="http://schemas.microsoft.com/office/drawing/2014/main" id="{00000000-0008-0000-0300-000026000000}"/>
                </a:ext>
              </a:extLst>
            </p:cNvPr>
            <p:cNvPicPr>
              <a:picLocks noChangeAspect="1" noChangeArrowheads="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rot="18902988">
              <a:off x="3924727" y="2892628"/>
              <a:ext cx="1163956" cy="11571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Ellipse 45">
              <a:extLst>
                <a:ext uri="{FF2B5EF4-FFF2-40B4-BE49-F238E27FC236}">
                  <a16:creationId xmlns:a16="http://schemas.microsoft.com/office/drawing/2014/main" id="{6EB00E35-A713-BE4B-1568-5BA4B30214FA}"/>
                </a:ext>
              </a:extLst>
            </p:cNvPr>
            <p:cNvSpPr/>
            <p:nvPr/>
          </p:nvSpPr>
          <p:spPr>
            <a:xfrm>
              <a:off x="4220816" y="3421719"/>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8" name="TextBox 173">
              <a:extLst>
                <a:ext uri="{FF2B5EF4-FFF2-40B4-BE49-F238E27FC236}">
                  <a16:creationId xmlns:a16="http://schemas.microsoft.com/office/drawing/2014/main" id="{F90D75DF-838A-D5A8-BE28-E10F7956538B}"/>
                </a:ext>
              </a:extLst>
            </p:cNvPr>
            <p:cNvSpPr txBox="1"/>
            <p:nvPr/>
          </p:nvSpPr>
          <p:spPr>
            <a:xfrm>
              <a:off x="4206065" y="3649466"/>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D31260</a:t>
              </a:r>
            </a:p>
          </p:txBody>
        </p:sp>
      </p:grpSp>
      <p:sp>
        <p:nvSpPr>
          <p:cNvPr id="38" name="Rechteck 37">
            <a:extLst>
              <a:ext uri="{FF2B5EF4-FFF2-40B4-BE49-F238E27FC236}">
                <a16:creationId xmlns:a16="http://schemas.microsoft.com/office/drawing/2014/main" id="{24757204-5097-4775-1EE3-163B101FDADD}"/>
              </a:ext>
            </a:extLst>
          </p:cNvPr>
          <p:cNvSpPr/>
          <p:nvPr/>
        </p:nvSpPr>
        <p:spPr>
          <a:xfrm>
            <a:off x="547056" y="5265582"/>
            <a:ext cx="2190796"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NEW</a:t>
            </a: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EXISTING</a:t>
            </a:r>
          </a:p>
        </p:txBody>
      </p:sp>
      <p:sp>
        <p:nvSpPr>
          <p:cNvPr id="39" name="Ellipse 38">
            <a:extLst>
              <a:ext uri="{FF2B5EF4-FFF2-40B4-BE49-F238E27FC236}">
                <a16:creationId xmlns:a16="http://schemas.microsoft.com/office/drawing/2014/main" id="{998BC46B-D275-DED7-9E7F-5BB662195552}"/>
              </a:ext>
            </a:extLst>
          </p:cNvPr>
          <p:cNvSpPr/>
          <p:nvPr/>
        </p:nvSpPr>
        <p:spPr>
          <a:xfrm>
            <a:off x="2933289"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Ellipse 41">
            <a:extLst>
              <a:ext uri="{FF2B5EF4-FFF2-40B4-BE49-F238E27FC236}">
                <a16:creationId xmlns:a16="http://schemas.microsoft.com/office/drawing/2014/main" id="{E941CA1A-9771-5D34-9843-97CE7306FF7F}"/>
              </a:ext>
            </a:extLst>
          </p:cNvPr>
          <p:cNvSpPr/>
          <p:nvPr/>
        </p:nvSpPr>
        <p:spPr>
          <a:xfrm>
            <a:off x="2938290"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3" name="Rechteck 4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Tree>
    <p:extLst>
      <p:ext uri="{BB962C8B-B14F-4D97-AF65-F5344CB8AC3E}">
        <p14:creationId xmlns:p14="http://schemas.microsoft.com/office/powerpoint/2010/main" val="4278017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F9627-0653-9BDE-E25A-A5E790FB38D2}"/>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903B02EE-3834-7014-EBF5-881AE8A09EC0}"/>
              </a:ext>
            </a:extLst>
          </p:cNvPr>
          <p:cNvSpPr>
            <a:spLocks noGrp="1"/>
          </p:cNvSpPr>
          <p:nvPr>
            <p:ph type="body" sz="quarter" idx="11"/>
          </p:nvPr>
        </p:nvSpPr>
        <p:spPr/>
        <p:txBody>
          <a:bodyPr/>
          <a:lstStyle/>
          <a:p>
            <a:pPr marL="0" lvl="1" indent="0">
              <a:buNone/>
            </a:pPr>
            <a:r>
              <a:rPr lang="de-DE" dirty="0"/>
              <a:t>Working </a:t>
            </a:r>
            <a:r>
              <a:rPr lang="de-DE" dirty="0" err="1"/>
              <a:t>remotely</a:t>
            </a:r>
            <a:r>
              <a:rPr lang="de-DE" dirty="0"/>
              <a:t> also </a:t>
            </a:r>
            <a:r>
              <a:rPr lang="de-DE" dirty="0" err="1"/>
              <a:t>means</a:t>
            </a:r>
            <a:r>
              <a:rPr lang="de-DE" dirty="0"/>
              <a:t> </a:t>
            </a:r>
            <a:r>
              <a:rPr lang="de-DE" dirty="0" err="1"/>
              <a:t>staying</a:t>
            </a:r>
            <a:r>
              <a:rPr lang="de-DE" dirty="0"/>
              <a:t> in </a:t>
            </a:r>
            <a:r>
              <a:rPr lang="de-DE" dirty="0" err="1"/>
              <a:t>contact</a:t>
            </a:r>
            <a:r>
              <a:rPr lang="de-DE" dirty="0"/>
              <a:t> </a:t>
            </a:r>
            <a:r>
              <a:rPr lang="de-DE" dirty="0" err="1"/>
              <a:t>with</a:t>
            </a:r>
            <a:r>
              <a:rPr lang="de-DE" dirty="0"/>
              <a:t> </a:t>
            </a:r>
            <a:r>
              <a:rPr lang="de-DE" dirty="0" err="1"/>
              <a:t>workmates</a:t>
            </a:r>
            <a:r>
              <a:rPr lang="de-DE" dirty="0"/>
              <a:t>. The modern </a:t>
            </a:r>
            <a:r>
              <a:rPr lang="de-DE" dirty="0" err="1"/>
              <a:t>tools</a:t>
            </a:r>
            <a:r>
              <a:rPr lang="de-DE" dirty="0"/>
              <a:t> such </a:t>
            </a:r>
            <a:r>
              <a:rPr lang="de-DE" dirty="0" err="1"/>
              <a:t>as</a:t>
            </a:r>
            <a:r>
              <a:rPr lang="de-DE" dirty="0"/>
              <a:t> Skype </a:t>
            </a:r>
            <a:r>
              <a:rPr lang="de-DE" dirty="0" err="1"/>
              <a:t>or</a:t>
            </a:r>
            <a:r>
              <a:rPr lang="de-DE" dirty="0"/>
              <a:t> Teams </a:t>
            </a:r>
            <a:r>
              <a:rPr lang="de-DE" dirty="0" err="1"/>
              <a:t>easily</a:t>
            </a:r>
            <a:r>
              <a:rPr lang="de-DE" dirty="0"/>
              <a:t> </a:t>
            </a:r>
            <a:r>
              <a:rPr lang="de-DE" dirty="0" err="1"/>
              <a:t>integrate</a:t>
            </a:r>
            <a:r>
              <a:rPr lang="de-DE" dirty="0"/>
              <a:t> </a:t>
            </a:r>
            <a:r>
              <a:rPr lang="de-DE" dirty="0" err="1"/>
              <a:t>video</a:t>
            </a:r>
            <a:r>
              <a:rPr lang="de-DE" dirty="0"/>
              <a:t> </a:t>
            </a:r>
            <a:r>
              <a:rPr lang="de-DE" dirty="0" err="1"/>
              <a:t>calls</a:t>
            </a:r>
            <a:r>
              <a:rPr lang="de-DE" dirty="0"/>
              <a:t> </a:t>
            </a:r>
            <a:r>
              <a:rPr lang="de-DE" dirty="0" err="1"/>
              <a:t>which</a:t>
            </a:r>
            <a:r>
              <a:rPr lang="de-DE" dirty="0"/>
              <a:t> </a:t>
            </a:r>
            <a:r>
              <a:rPr lang="de-DE" dirty="0" err="1"/>
              <a:t>demand</a:t>
            </a:r>
            <a:r>
              <a:rPr lang="de-DE" dirty="0"/>
              <a:t> </a:t>
            </a:r>
            <a:r>
              <a:rPr lang="de-DE" dirty="0" err="1"/>
              <a:t>the</a:t>
            </a:r>
            <a:r>
              <a:rPr lang="de-DE" dirty="0"/>
              <a:t> </a:t>
            </a:r>
            <a:r>
              <a:rPr lang="de-DE" dirty="0" err="1"/>
              <a:t>right</a:t>
            </a:r>
            <a:r>
              <a:rPr lang="de-DE" dirty="0"/>
              <a:t> A/V </a:t>
            </a:r>
            <a:r>
              <a:rPr lang="de-DE" dirty="0" err="1"/>
              <a:t>equipment</a:t>
            </a:r>
            <a:r>
              <a:rPr lang="de-DE" dirty="0"/>
              <a:t>.</a:t>
            </a:r>
          </a:p>
        </p:txBody>
      </p:sp>
      <p:sp>
        <p:nvSpPr>
          <p:cNvPr id="4" name="Textfeld 3">
            <a:extLst>
              <a:ext uri="{FF2B5EF4-FFF2-40B4-BE49-F238E27FC236}">
                <a16:creationId xmlns:a16="http://schemas.microsoft.com/office/drawing/2014/main" id="{6034CC79-D03C-EB00-F5F4-03CFB112B834}"/>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AUDIO/VIDEO</a:t>
            </a:r>
          </a:p>
        </p:txBody>
      </p:sp>
      <p:pic>
        <p:nvPicPr>
          <p:cNvPr id="3" name="Picture 2" descr="A hand holding a mouse">
            <a:extLst>
              <a:ext uri="{FF2B5EF4-FFF2-40B4-BE49-F238E27FC236}">
                <a16:creationId xmlns:a16="http://schemas.microsoft.com/office/drawing/2014/main" id="{28AD2894-3798-BDE3-1DDE-0D3D78F9928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412684" cy="298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683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872E-5D62-C3E2-A330-A6CC3EB6CC5D}"/>
            </a:ext>
          </a:extLst>
        </p:cNvPr>
        <p:cNvGrpSpPr/>
        <p:nvPr/>
      </p:nvGrpSpPr>
      <p:grpSpPr>
        <a:xfrm>
          <a:off x="0" y="0"/>
          <a:ext cx="0" cy="0"/>
          <a:chOff x="0" y="0"/>
          <a:chExt cx="0" cy="0"/>
        </a:xfrm>
      </p:grpSpPr>
      <p:pic>
        <p:nvPicPr>
          <p:cNvPr id="5" name="Grafik 4" descr="Ein Bild, das Tripod, Werkzeug enthält.&#10;&#10;Automatisch generierte Beschreibung">
            <a:extLst>
              <a:ext uri="{FF2B5EF4-FFF2-40B4-BE49-F238E27FC236}">
                <a16:creationId xmlns:a16="http://schemas.microsoft.com/office/drawing/2014/main" id="{E5BFF13A-FE70-8A65-28D0-1B3ED37BE033}"/>
              </a:ext>
            </a:extLst>
          </p:cNvPr>
          <p:cNvPicPr>
            <a:picLocks noChangeAspect="1"/>
          </p:cNvPicPr>
          <p:nvPr/>
        </p:nvPicPr>
        <p:blipFill>
          <a:blip r:embed="rId3">
            <a:clrChange>
              <a:clrFrom>
                <a:srgbClr val="FEFDF8"/>
              </a:clrFrom>
              <a:clrTo>
                <a:srgbClr val="FEFDF8">
                  <a:alpha val="0"/>
                </a:srgbClr>
              </a:clrTo>
            </a:clrChange>
          </a:blip>
          <a:stretch>
            <a:fillRect/>
          </a:stretch>
        </p:blipFill>
        <p:spPr>
          <a:xfrm>
            <a:off x="5735960" y="2270117"/>
            <a:ext cx="3067208" cy="2997354"/>
          </a:xfrm>
          <a:prstGeom prst="rect">
            <a:avLst/>
          </a:prstGeom>
        </p:spPr>
      </p:pic>
      <p:sp>
        <p:nvSpPr>
          <p:cNvPr id="11" name="Rechteck 10">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D32049</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WEBCAM TRIPOD</a:t>
            </a:r>
          </a:p>
        </p:txBody>
      </p:sp>
      <p:sp>
        <p:nvSpPr>
          <p:cNvPr id="13" name="Textplatzhalter 15">
            <a:extLst>
              <a:ext uri="{FF2B5EF4-FFF2-40B4-BE49-F238E27FC236}">
                <a16:creationId xmlns:a16="http://schemas.microsoft.com/office/drawing/2014/main" id="{903B02EE-3834-7014-EBF5-881AE8A09EC0}"/>
              </a:ext>
            </a:extLst>
          </p:cNvPr>
          <p:cNvSpPr txBox="1">
            <a:spLocks/>
          </p:cNvSpPr>
          <p:nvPr/>
        </p:nvSpPr>
        <p:spPr>
          <a:xfrm>
            <a:off x="407368" y="3429000"/>
            <a:ext cx="4058408" cy="2736850"/>
          </a:xfrm>
        </p:spPr>
        <p:txBody>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Universal stand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webcams</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Height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adjustable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(147mm – 245mm)</a:t>
            </a:r>
          </a:p>
          <a:p>
            <a:pPr marL="171450" indent="-171450">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Tilt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&amp;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swivel</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top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optimal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positioning</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Compact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ideal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mobile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use</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43106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F603-F26B-138B-8D1E-A225114CD192}"/>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2F890BFE-56D4-68AE-D83A-EF3E44DF51FF}"/>
              </a:ext>
            </a:extLst>
          </p:cNvPr>
          <p:cNvSpPr txBox="1"/>
          <p:nvPr/>
        </p:nvSpPr>
        <p:spPr>
          <a:xfrm>
            <a:off x="4466878" y="1844824"/>
            <a:ext cx="1176039" cy="22308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0C428DD-83CA-BB9F-AA7D-E2EF7E0B0C26}"/>
              </a:ext>
            </a:extLst>
          </p:cNvPr>
          <p:cNvCxnSpPr>
            <a:cxnSpLocks/>
          </p:cNvCxnSpPr>
          <p:nvPr/>
        </p:nvCxnSpPr>
        <p:spPr>
          <a:xfrm flipV="1">
            <a:off x="4414135" y="1893437"/>
            <a:ext cx="40161" cy="48238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3C39F4F7-8864-18E7-0A7B-09B6E7B6F41F}"/>
              </a:ext>
            </a:extLst>
          </p:cNvPr>
          <p:cNvCxnSpPr/>
          <p:nvPr/>
        </p:nvCxnSpPr>
        <p:spPr>
          <a:xfrm>
            <a:off x="4220236" y="6574930"/>
            <a:ext cx="65922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BD0C2DBE-F034-45BB-A4D7-E363373591B6}"/>
              </a:ext>
            </a:extLst>
          </p:cNvPr>
          <p:cNvSpPr txBox="1"/>
          <p:nvPr/>
        </p:nvSpPr>
        <p:spPr>
          <a:xfrm>
            <a:off x="4681808" y="6586995"/>
            <a:ext cx="167101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Webcams</a:t>
            </a:r>
          </a:p>
        </p:txBody>
      </p:sp>
      <p:sp>
        <p:nvSpPr>
          <p:cNvPr id="11" name="TextBox 173">
            <a:extLst>
              <a:ext uri="{FF2B5EF4-FFF2-40B4-BE49-F238E27FC236}">
                <a16:creationId xmlns:a16="http://schemas.microsoft.com/office/drawing/2014/main" id="{4ADD5D6B-567E-265C-10A7-98F952E4508A}"/>
              </a:ext>
            </a:extLst>
          </p:cNvPr>
          <p:cNvSpPr txBox="1"/>
          <p:nvPr/>
        </p:nvSpPr>
        <p:spPr>
          <a:xfrm>
            <a:off x="3987133" y="4949974"/>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190555A4-9C24-3900-07E1-9BDB32BF788A}"/>
              </a:ext>
            </a:extLst>
          </p:cNvPr>
          <p:cNvSpPr txBox="1"/>
          <p:nvPr/>
        </p:nvSpPr>
        <p:spPr>
          <a:xfrm>
            <a:off x="3987133" y="4090148"/>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p>
        </p:txBody>
      </p:sp>
      <p:sp>
        <p:nvSpPr>
          <p:cNvPr id="13" name="TextBox 173">
            <a:extLst>
              <a:ext uri="{FF2B5EF4-FFF2-40B4-BE49-F238E27FC236}">
                <a16:creationId xmlns:a16="http://schemas.microsoft.com/office/drawing/2014/main" id="{EDDCE27C-F450-B799-B147-23F636216008}"/>
              </a:ext>
            </a:extLst>
          </p:cNvPr>
          <p:cNvSpPr txBox="1"/>
          <p:nvPr/>
        </p:nvSpPr>
        <p:spPr>
          <a:xfrm>
            <a:off x="3990569" y="3302086"/>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503DE6BB-A535-0906-68BF-84B138F07455}"/>
              </a:ext>
            </a:extLst>
          </p:cNvPr>
          <p:cNvSpPr txBox="1"/>
          <p:nvPr/>
        </p:nvSpPr>
        <p:spPr>
          <a:xfrm>
            <a:off x="3990569" y="2649831"/>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A4C7AC56-D87D-546A-7019-E2E6432A118C}"/>
              </a:ext>
            </a:extLst>
          </p:cNvPr>
          <p:cNvSpPr txBox="1"/>
          <p:nvPr/>
        </p:nvSpPr>
        <p:spPr>
          <a:xfrm>
            <a:off x="3981020" y="5809802"/>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9794DF85-E1B7-9BE4-9DA9-7AB17C2F6D8A}"/>
              </a:ext>
            </a:extLst>
          </p:cNvPr>
          <p:cNvSpPr txBox="1"/>
          <p:nvPr/>
        </p:nvSpPr>
        <p:spPr>
          <a:xfrm>
            <a:off x="7408613" y="6586995"/>
            <a:ext cx="1764166"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 Accessories</a:t>
            </a:r>
          </a:p>
        </p:txBody>
      </p:sp>
      <p:sp>
        <p:nvSpPr>
          <p:cNvPr id="20" name="TextBox 173">
            <a:extLst>
              <a:ext uri="{FF2B5EF4-FFF2-40B4-BE49-F238E27FC236}">
                <a16:creationId xmlns:a16="http://schemas.microsoft.com/office/drawing/2014/main" id="{5C060EDE-EC31-77EA-5312-D5066C6ED3BA}"/>
              </a:ext>
            </a:extLst>
          </p:cNvPr>
          <p:cNvSpPr txBox="1"/>
          <p:nvPr/>
        </p:nvSpPr>
        <p:spPr>
          <a:xfrm>
            <a:off x="3990749" y="1985939"/>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pic>
        <p:nvPicPr>
          <p:cNvPr id="23" name="Grafik 22" descr="D31944_01">
            <a:extLst>
              <a:ext uri="{FF2B5EF4-FFF2-40B4-BE49-F238E27FC236}">
                <a16:creationId xmlns:a16="http://schemas.microsoft.com/office/drawing/2014/main" id="{1F491BA0-1EC2-E021-0A05-1DE349B25E5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26776" y="5081634"/>
            <a:ext cx="549011" cy="5787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7" name="Ellipse 26">
            <a:extLst>
              <a:ext uri="{FF2B5EF4-FFF2-40B4-BE49-F238E27FC236}">
                <a16:creationId xmlns:a16="http://schemas.microsoft.com/office/drawing/2014/main" id="{A4153666-CA59-4AAD-33E1-CA8F24C3B8D7}"/>
              </a:ext>
            </a:extLst>
          </p:cNvPr>
          <p:cNvSpPr/>
          <p:nvPr/>
        </p:nvSpPr>
        <p:spPr>
          <a:xfrm>
            <a:off x="4525861" y="5157547"/>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9" name="TextBox 173">
            <a:extLst>
              <a:ext uri="{FF2B5EF4-FFF2-40B4-BE49-F238E27FC236}">
                <a16:creationId xmlns:a16="http://schemas.microsoft.com/office/drawing/2014/main" id="{3EEF673E-3CA2-D3C7-18F3-70A954364E80}"/>
              </a:ext>
            </a:extLst>
          </p:cNvPr>
          <p:cNvSpPr txBox="1"/>
          <p:nvPr/>
        </p:nvSpPr>
        <p:spPr>
          <a:xfrm>
            <a:off x="4778614" y="5603998"/>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D31944</a:t>
            </a:r>
          </a:p>
        </p:txBody>
      </p:sp>
      <p:pic>
        <p:nvPicPr>
          <p:cNvPr id="32" name="Grafik 31" descr="Webcam Abdeckung Ultra Slim, 3 Stk. Set">
            <a:extLst>
              <a:ext uri="{FF2B5EF4-FFF2-40B4-BE49-F238E27FC236}">
                <a16:creationId xmlns:a16="http://schemas.microsoft.com/office/drawing/2014/main" id="{A8066B9C-120D-9C5C-6210-F4894BD8477C}"/>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389912" y="6211148"/>
            <a:ext cx="472260" cy="27160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Ellipse 32">
            <a:extLst>
              <a:ext uri="{FF2B5EF4-FFF2-40B4-BE49-F238E27FC236}">
                <a16:creationId xmlns:a16="http://schemas.microsoft.com/office/drawing/2014/main" id="{7B971443-08EC-76B1-5FA7-8FCBAB32FA74}"/>
              </a:ext>
            </a:extLst>
          </p:cNvPr>
          <p:cNvSpPr/>
          <p:nvPr/>
        </p:nvSpPr>
        <p:spPr>
          <a:xfrm>
            <a:off x="7298103" y="6369409"/>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4" name="TextBox 173">
            <a:extLst>
              <a:ext uri="{FF2B5EF4-FFF2-40B4-BE49-F238E27FC236}">
                <a16:creationId xmlns:a16="http://schemas.microsoft.com/office/drawing/2014/main" id="{84DEC659-956E-DC71-3A9A-C6719EE5E037}"/>
              </a:ext>
            </a:extLst>
          </p:cNvPr>
          <p:cNvSpPr txBox="1"/>
          <p:nvPr/>
        </p:nvSpPr>
        <p:spPr>
          <a:xfrm>
            <a:off x="7653104" y="6358547"/>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D31780</a:t>
            </a:r>
          </a:p>
        </p:txBody>
      </p:sp>
      <p:pic>
        <p:nvPicPr>
          <p:cNvPr id="36" name="Grafik 35" descr="Ein Bild, das Tripod, Werkzeug enthält.&#10;&#10;Automatisch generierte Beschreibung">
            <a:extLst>
              <a:ext uri="{FF2B5EF4-FFF2-40B4-BE49-F238E27FC236}">
                <a16:creationId xmlns:a16="http://schemas.microsoft.com/office/drawing/2014/main" id="{6D0B2C5D-9CAE-CCCE-5268-253059601EAC}"/>
              </a:ext>
            </a:extLst>
          </p:cNvPr>
          <p:cNvPicPr>
            <a:picLocks noChangeAspect="1"/>
          </p:cNvPicPr>
          <p:nvPr/>
        </p:nvPicPr>
        <p:blipFill>
          <a:blip r:embed="rId5" cstate="screen">
            <a:clrChange>
              <a:clrFrom>
                <a:srgbClr val="FEFDF8"/>
              </a:clrFrom>
              <a:clrTo>
                <a:srgbClr val="FEFDF8">
                  <a:alpha val="0"/>
                </a:srgbClr>
              </a:clrTo>
            </a:clrChange>
            <a:extLst>
              <a:ext uri="{28A0092B-C50C-407E-A947-70E740481C1C}">
                <a14:useLocalDpi xmlns:a14="http://schemas.microsoft.com/office/drawing/2010/main"/>
              </a:ext>
            </a:extLst>
          </a:blip>
          <a:stretch>
            <a:fillRect/>
          </a:stretch>
        </p:blipFill>
        <p:spPr>
          <a:xfrm>
            <a:off x="8148980" y="5945252"/>
            <a:ext cx="507016" cy="484940"/>
          </a:xfrm>
          <a:prstGeom prst="rect">
            <a:avLst/>
          </a:prstGeom>
          <a:ln>
            <a:noFill/>
          </a:ln>
        </p:spPr>
      </p:pic>
      <p:sp>
        <p:nvSpPr>
          <p:cNvPr id="37" name="Ellipse 36">
            <a:extLst>
              <a:ext uri="{FF2B5EF4-FFF2-40B4-BE49-F238E27FC236}">
                <a16:creationId xmlns:a16="http://schemas.microsoft.com/office/drawing/2014/main" id="{728BE844-3A01-2E21-2DD3-E8040826B6EA}"/>
              </a:ext>
            </a:extLst>
          </p:cNvPr>
          <p:cNvSpPr/>
          <p:nvPr/>
        </p:nvSpPr>
        <p:spPr>
          <a:xfrm>
            <a:off x="8097454" y="6119360"/>
            <a:ext cx="110510" cy="10816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38" name="TextBox 173">
            <a:extLst>
              <a:ext uri="{FF2B5EF4-FFF2-40B4-BE49-F238E27FC236}">
                <a16:creationId xmlns:a16="http://schemas.microsoft.com/office/drawing/2014/main" id="{62603CE7-72EA-B796-769D-F38390283B27}"/>
              </a:ext>
            </a:extLst>
          </p:cNvPr>
          <p:cNvSpPr txBox="1"/>
          <p:nvPr/>
        </p:nvSpPr>
        <p:spPr>
          <a:xfrm>
            <a:off x="8429973" y="607204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D32049</a:t>
            </a:r>
          </a:p>
        </p:txBody>
      </p:sp>
      <p:pic>
        <p:nvPicPr>
          <p:cNvPr id="40" name="Grafik 39" descr="Webcam PRO Plus 4K">
            <a:extLst>
              <a:ext uri="{FF2B5EF4-FFF2-40B4-BE49-F238E27FC236}">
                <a16:creationId xmlns:a16="http://schemas.microsoft.com/office/drawing/2014/main" id="{E836B01E-0AC6-153B-374A-7C623D08697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00336" y="3523379"/>
            <a:ext cx="570004" cy="5636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Grafik 40" descr="Webcam PRO mit Gesichtserkennung">
            <a:extLst>
              <a:ext uri="{FF2B5EF4-FFF2-40B4-BE49-F238E27FC236}">
                <a16:creationId xmlns:a16="http://schemas.microsoft.com/office/drawing/2014/main" id="{D70B1CEB-FF17-AB01-AFDF-A2735FAA5A4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646587" y="2041755"/>
            <a:ext cx="831534" cy="47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6" name="Grafik 45" descr="Webcam PRO Plus Full HD">
            <a:extLst>
              <a:ext uri="{FF2B5EF4-FFF2-40B4-BE49-F238E27FC236}">
                <a16:creationId xmlns:a16="http://schemas.microsoft.com/office/drawing/2014/main" id="{296D73F0-E6C4-C641-7FF4-D3F60F581CB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581117" y="3818467"/>
            <a:ext cx="594670" cy="48211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8" name="Ellipse 47">
            <a:extLst>
              <a:ext uri="{FF2B5EF4-FFF2-40B4-BE49-F238E27FC236}">
                <a16:creationId xmlns:a16="http://schemas.microsoft.com/office/drawing/2014/main" id="{EA3DC4E4-0437-F5CC-86AE-9A6312277A72}"/>
              </a:ext>
            </a:extLst>
          </p:cNvPr>
          <p:cNvSpPr/>
          <p:nvPr/>
        </p:nvSpPr>
        <p:spPr>
          <a:xfrm>
            <a:off x="4524839" y="4087012"/>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TextBox 173">
            <a:extLst>
              <a:ext uri="{FF2B5EF4-FFF2-40B4-BE49-F238E27FC236}">
                <a16:creationId xmlns:a16="http://schemas.microsoft.com/office/drawing/2014/main" id="{FB627A14-DA3B-5A66-7C52-CEE6B47ED1BC}"/>
              </a:ext>
            </a:extLst>
          </p:cNvPr>
          <p:cNvSpPr txBox="1"/>
          <p:nvPr/>
        </p:nvSpPr>
        <p:spPr>
          <a:xfrm>
            <a:off x="4901289" y="4127763"/>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D31841</a:t>
            </a:r>
          </a:p>
        </p:txBody>
      </p:sp>
      <p:sp>
        <p:nvSpPr>
          <p:cNvPr id="52" name="Ellipse 51">
            <a:extLst>
              <a:ext uri="{FF2B5EF4-FFF2-40B4-BE49-F238E27FC236}">
                <a16:creationId xmlns:a16="http://schemas.microsoft.com/office/drawing/2014/main" id="{E06EBCA1-4969-3D4A-0DCD-6A057637A6CA}"/>
              </a:ext>
            </a:extLst>
          </p:cNvPr>
          <p:cNvSpPr/>
          <p:nvPr/>
        </p:nvSpPr>
        <p:spPr>
          <a:xfrm>
            <a:off x="5544279" y="3700055"/>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4" name="TextBox 173">
            <a:extLst>
              <a:ext uri="{FF2B5EF4-FFF2-40B4-BE49-F238E27FC236}">
                <a16:creationId xmlns:a16="http://schemas.microsoft.com/office/drawing/2014/main" id="{632D68D8-C14D-8DD1-B4A3-A3CFC3B9E4DC}"/>
              </a:ext>
            </a:extLst>
          </p:cNvPr>
          <p:cNvSpPr txBox="1"/>
          <p:nvPr/>
        </p:nvSpPr>
        <p:spPr>
          <a:xfrm>
            <a:off x="5988268" y="388421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D31888</a:t>
            </a:r>
          </a:p>
        </p:txBody>
      </p:sp>
      <p:sp>
        <p:nvSpPr>
          <p:cNvPr id="61" name="Ellipse 60">
            <a:extLst>
              <a:ext uri="{FF2B5EF4-FFF2-40B4-BE49-F238E27FC236}">
                <a16:creationId xmlns:a16="http://schemas.microsoft.com/office/drawing/2014/main" id="{EB63B417-36CB-6C56-B3E1-138D9CD54723}"/>
              </a:ext>
            </a:extLst>
          </p:cNvPr>
          <p:cNvSpPr/>
          <p:nvPr/>
        </p:nvSpPr>
        <p:spPr>
          <a:xfrm>
            <a:off x="4524839" y="2081588"/>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0" name="TextBox 173">
            <a:extLst>
              <a:ext uri="{FF2B5EF4-FFF2-40B4-BE49-F238E27FC236}">
                <a16:creationId xmlns:a16="http://schemas.microsoft.com/office/drawing/2014/main" id="{09C0AAEF-A612-5633-5B43-14844DB2F3D5}"/>
              </a:ext>
            </a:extLst>
          </p:cNvPr>
          <p:cNvSpPr txBox="1"/>
          <p:nvPr/>
        </p:nvSpPr>
        <p:spPr>
          <a:xfrm>
            <a:off x="5132329" y="2300719"/>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D31892</a:t>
            </a:r>
          </a:p>
        </p:txBody>
      </p:sp>
      <p:sp>
        <p:nvSpPr>
          <p:cNvPr id="50" name="Rechteck 49">
            <a:extLst>
              <a:ext uri="{FF2B5EF4-FFF2-40B4-BE49-F238E27FC236}">
                <a16:creationId xmlns:a16="http://schemas.microsoft.com/office/drawing/2014/main" id="{24757204-5097-4775-1EE3-163B101FDADD}"/>
              </a:ext>
            </a:extLst>
          </p:cNvPr>
          <p:cNvSpPr/>
          <p:nvPr/>
        </p:nvSpPr>
        <p:spPr>
          <a:xfrm>
            <a:off x="547056" y="5265582"/>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NEW</a:t>
            </a:r>
          </a:p>
          <a:p>
            <a:pPr>
              <a:lnSpc>
                <a:spcPct val="150000"/>
              </a:lnSpc>
              <a:buClr>
                <a:srgbClr val="BFBFBF"/>
              </a:buClr>
            </a:pPr>
            <a:r>
              <a:rPr lang="en-US" sz="1200" spc="200" dirty="0">
                <a:solidFill>
                  <a:srgbClr val="818387"/>
                </a:solidFill>
                <a:latin typeface="Futura PT Book" panose="020B0502020204020303" pitchFamily="34" charset="77"/>
                <a:cs typeface="Futura Medium" panose="020B0602020204020303" pitchFamily="34" charset="-79"/>
              </a:rPr>
              <a:t>EXISTING</a:t>
            </a:r>
          </a:p>
        </p:txBody>
      </p:sp>
      <p:sp>
        <p:nvSpPr>
          <p:cNvPr id="55" name="Ellipse 54">
            <a:extLst>
              <a:ext uri="{FF2B5EF4-FFF2-40B4-BE49-F238E27FC236}">
                <a16:creationId xmlns:a16="http://schemas.microsoft.com/office/drawing/2014/main" id="{998BC46B-D275-DED7-9E7F-5BB662195552}"/>
              </a:ext>
            </a:extLst>
          </p:cNvPr>
          <p:cNvSpPr/>
          <p:nvPr/>
        </p:nvSpPr>
        <p:spPr>
          <a:xfrm>
            <a:off x="2970786"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E941CA1A-9771-5D34-9843-97CE7306FF7F}"/>
              </a:ext>
            </a:extLst>
          </p:cNvPr>
          <p:cNvSpPr/>
          <p:nvPr/>
        </p:nvSpPr>
        <p:spPr>
          <a:xfrm>
            <a:off x="2970786"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OVERVIEW</a:t>
            </a:r>
          </a:p>
        </p:txBody>
      </p:sp>
    </p:spTree>
    <p:extLst>
      <p:ext uri="{BB962C8B-B14F-4D97-AF65-F5344CB8AC3E}">
        <p14:creationId xmlns:p14="http://schemas.microsoft.com/office/powerpoint/2010/main" val="3007293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E02D-946E-F1CB-7207-59F955152EF1}"/>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67B82913-C5AD-3074-FADA-203D80505B62}"/>
              </a:ext>
            </a:extLst>
          </p:cNvPr>
          <p:cNvSpPr>
            <a:spLocks noGrp="1"/>
          </p:cNvSpPr>
          <p:nvPr>
            <p:ph type="body" sz="quarter" idx="11"/>
          </p:nvPr>
        </p:nvSpPr>
        <p:spPr/>
        <p:txBody>
          <a:bodyPr/>
          <a:lstStyle/>
          <a:p>
            <a:pPr marL="0" lvl="1" indent="0">
              <a:buNone/>
            </a:pPr>
            <a:r>
              <a:rPr lang="de-DE" dirty="0" err="1"/>
              <a:t>Certain</a:t>
            </a:r>
            <a:r>
              <a:rPr lang="de-DE" dirty="0"/>
              <a:t> </a:t>
            </a:r>
            <a:r>
              <a:rPr lang="de-DE" dirty="0" err="1"/>
              <a:t>environments</a:t>
            </a:r>
            <a:r>
              <a:rPr lang="de-DE" dirty="0"/>
              <a:t> </a:t>
            </a:r>
            <a:r>
              <a:rPr lang="de-DE" dirty="0" err="1"/>
              <a:t>demand</a:t>
            </a:r>
            <a:r>
              <a:rPr lang="de-DE" dirty="0"/>
              <a:t> </a:t>
            </a:r>
            <a:r>
              <a:rPr lang="de-DE" dirty="0" err="1"/>
              <a:t>to</a:t>
            </a:r>
            <a:r>
              <a:rPr lang="de-DE" dirty="0"/>
              <a:t> </a:t>
            </a:r>
            <a:r>
              <a:rPr lang="de-DE" dirty="0" err="1"/>
              <a:t>keep</a:t>
            </a:r>
            <a:r>
              <a:rPr lang="de-DE" dirty="0"/>
              <a:t> </a:t>
            </a:r>
            <a:r>
              <a:rPr lang="de-DE" dirty="0" err="1"/>
              <a:t>your</a:t>
            </a:r>
            <a:r>
              <a:rPr lang="de-DE" dirty="0"/>
              <a:t> </a:t>
            </a:r>
            <a:r>
              <a:rPr lang="de-DE" dirty="0" err="1"/>
              <a:t>notebook</a:t>
            </a:r>
            <a:r>
              <a:rPr lang="de-DE" dirty="0"/>
              <a:t>, </a:t>
            </a:r>
            <a:r>
              <a:rPr lang="de-DE" dirty="0" err="1"/>
              <a:t>your</a:t>
            </a:r>
            <a:r>
              <a:rPr lang="de-DE" dirty="0"/>
              <a:t> monitor, </a:t>
            </a:r>
            <a:r>
              <a:rPr lang="de-DE" dirty="0" err="1"/>
              <a:t>or</a:t>
            </a:r>
            <a:r>
              <a:rPr lang="de-DE" dirty="0"/>
              <a:t> </a:t>
            </a:r>
            <a:r>
              <a:rPr lang="de-DE" dirty="0" err="1"/>
              <a:t>other</a:t>
            </a:r>
            <a:r>
              <a:rPr lang="de-DE" dirty="0"/>
              <a:t> external </a:t>
            </a:r>
            <a:r>
              <a:rPr lang="de-DE" dirty="0" err="1"/>
              <a:t>devices</a:t>
            </a:r>
            <a:r>
              <a:rPr lang="de-DE" dirty="0"/>
              <a:t> safe </a:t>
            </a:r>
            <a:r>
              <a:rPr lang="de-DE" dirty="0" err="1"/>
              <a:t>from</a:t>
            </a:r>
            <a:r>
              <a:rPr lang="de-DE" dirty="0"/>
              <a:t> </a:t>
            </a:r>
            <a:r>
              <a:rPr lang="de-DE" dirty="0" err="1"/>
              <a:t>being</a:t>
            </a:r>
            <a:r>
              <a:rPr lang="de-DE" dirty="0"/>
              <a:t> </a:t>
            </a:r>
            <a:r>
              <a:rPr lang="de-DE" dirty="0" err="1"/>
              <a:t>taken</a:t>
            </a:r>
            <a:r>
              <a:rPr lang="de-DE" dirty="0"/>
              <a:t> </a:t>
            </a:r>
            <a:r>
              <a:rPr lang="de-DE" dirty="0" err="1"/>
              <a:t>away</a:t>
            </a:r>
            <a:r>
              <a:rPr lang="de-DE" dirty="0"/>
              <a:t>. Security Locks </a:t>
            </a:r>
            <a:r>
              <a:rPr lang="de-DE" dirty="0" err="1"/>
              <a:t>are</a:t>
            </a:r>
            <a:r>
              <a:rPr lang="de-DE" dirty="0"/>
              <a:t> </a:t>
            </a:r>
            <a:r>
              <a:rPr lang="de-DE" dirty="0" err="1"/>
              <a:t>helping</a:t>
            </a:r>
            <a:r>
              <a:rPr lang="de-DE" dirty="0"/>
              <a:t> </a:t>
            </a:r>
            <a:r>
              <a:rPr lang="de-DE" dirty="0" err="1"/>
              <a:t>to</a:t>
            </a:r>
            <a:r>
              <a:rPr lang="de-DE" dirty="0"/>
              <a:t> </a:t>
            </a:r>
            <a:r>
              <a:rPr lang="de-DE" dirty="0" err="1"/>
              <a:t>prevent</a:t>
            </a:r>
            <a:r>
              <a:rPr lang="de-DE" dirty="0"/>
              <a:t> </a:t>
            </a:r>
            <a:r>
              <a:rPr lang="de-DE" dirty="0" err="1"/>
              <a:t>the</a:t>
            </a:r>
            <a:r>
              <a:rPr lang="de-DE" dirty="0"/>
              <a:t> quick </a:t>
            </a:r>
            <a:r>
              <a:rPr lang="de-DE" dirty="0" err="1"/>
              <a:t>theft</a:t>
            </a:r>
            <a:r>
              <a:rPr lang="de-DE" dirty="0"/>
              <a:t> </a:t>
            </a:r>
            <a:r>
              <a:rPr lang="de-DE" dirty="0" err="1"/>
              <a:t>of</a:t>
            </a:r>
            <a:r>
              <a:rPr lang="de-DE" dirty="0"/>
              <a:t> </a:t>
            </a:r>
            <a:r>
              <a:rPr lang="de-DE" dirty="0" err="1"/>
              <a:t>these</a:t>
            </a:r>
            <a:r>
              <a:rPr lang="de-DE" dirty="0"/>
              <a:t> </a:t>
            </a:r>
            <a:r>
              <a:rPr lang="de-DE" dirty="0" err="1"/>
              <a:t>devices</a:t>
            </a:r>
            <a:r>
              <a:rPr lang="de-DE" dirty="0"/>
              <a:t>.</a:t>
            </a:r>
          </a:p>
        </p:txBody>
      </p:sp>
      <p:sp>
        <p:nvSpPr>
          <p:cNvPr id="4" name="Textfeld 3">
            <a:extLst>
              <a:ext uri="{FF2B5EF4-FFF2-40B4-BE49-F238E27FC236}">
                <a16:creationId xmlns:a16="http://schemas.microsoft.com/office/drawing/2014/main" id="{2AD739CC-E9FF-7E67-4392-05D93E99007D}"/>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LOCKS</a:t>
            </a:r>
          </a:p>
        </p:txBody>
      </p:sp>
      <p:pic>
        <p:nvPicPr>
          <p:cNvPr id="2052" name="Picture 4" descr="Computer Security In Co-Working Spaces - Agile IT">
            <a:extLst>
              <a:ext uri="{FF2B5EF4-FFF2-40B4-BE49-F238E27FC236}">
                <a16:creationId xmlns:a16="http://schemas.microsoft.com/office/drawing/2014/main" id="{575F4C96-69FD-0CE8-F25C-CC34495F40B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12024" y="2780928"/>
            <a:ext cx="5075032" cy="338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072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08F6-FDBE-8777-2867-C9ECAB65ACE4}"/>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4D5BD823-C762-E83E-0ED9-A55D42AF2915}"/>
              </a:ext>
            </a:extLst>
          </p:cNvPr>
          <p:cNvSpPr/>
          <p:nvPr/>
        </p:nvSpPr>
        <p:spPr>
          <a:xfrm>
            <a:off x="528147" y="3378151"/>
            <a:ext cx="5511563"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D32050: 4-digit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resettable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combination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lock</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D32068: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keyed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lock</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3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exchangeable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lock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heads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universal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use</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300x4.4mm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steel</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cable</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lvl="1"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Perfect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be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added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an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existing</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lock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secure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additional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devices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e.g.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displays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printers</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0" lvl="1">
              <a:lnSpc>
                <a:spcPct val="150000"/>
              </a:lnSpc>
              <a:spcAft>
                <a:spcPts val="600"/>
              </a:spcAft>
              <a:buClr>
                <a:schemeClr val="tx1">
                  <a:lumMod val="75000"/>
                  <a:lumOff val="25000"/>
                </a:schemeClr>
              </a:buClr>
            </a:pPr>
            <a:endParaRPr lang="de-DE" sz="1600" spc="50" dirty="0">
              <a:solidFill>
                <a:schemeClr val="tx1">
                  <a:lumMod val="75000"/>
                  <a:lumOff val="25000"/>
                </a:schemeClr>
              </a:solidFill>
              <a:latin typeface="Futura PT Light" panose="020B0402020204020303" pitchFamily="34" charset="77"/>
              <a:ea typeface="Roboto Condensed" panose="02000000000000000000" pitchFamily="2" charset="0"/>
            </a:endParaRPr>
          </a:p>
          <a:p>
            <a:pPr marL="0" lvl="1">
              <a:lnSpc>
                <a:spcPct val="150000"/>
              </a:lnSpc>
              <a:spcAft>
                <a:spcPts val="600"/>
              </a:spcAft>
              <a:buClr>
                <a:schemeClr val="tx1">
                  <a:lumMod val="75000"/>
                  <a:lumOff val="25000"/>
                </a:schemeClr>
              </a:buClr>
            </a:pPr>
            <a:endParaRPr lang="de-DE" sz="1600" spc="50" dirty="0">
              <a:solidFill>
                <a:schemeClr val="tx1">
                  <a:lumMod val="75000"/>
                  <a:lumOff val="25000"/>
                </a:schemeClr>
              </a:solidFill>
              <a:latin typeface="Futura PT Light" panose="020B0402020204020303" pitchFamily="34" charset="77"/>
              <a:ea typeface="Roboto Condensed" panose="02000000000000000000" pitchFamily="2" charset="0"/>
            </a:endParaRPr>
          </a:p>
          <a:p>
            <a:pPr marL="0" lvl="1">
              <a:lnSpc>
                <a:spcPct val="150000"/>
              </a:lnSpc>
              <a:spcAft>
                <a:spcPts val="600"/>
              </a:spcAft>
              <a:buClr>
                <a:schemeClr val="tx1">
                  <a:lumMod val="75000"/>
                  <a:lumOff val="25000"/>
                </a:schemeClr>
              </a:buClr>
            </a:pPr>
            <a:endParaRPr lang="de-DE" sz="1600" spc="50" dirty="0">
              <a:solidFill>
                <a:schemeClr val="tx1">
                  <a:lumMod val="75000"/>
                  <a:lumOff val="25000"/>
                </a:schemeClr>
              </a:solidFill>
              <a:latin typeface="Futura PT Light" panose="020B0402020204020303" pitchFamily="34" charset="77"/>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pic>
        <p:nvPicPr>
          <p:cNvPr id="5122" name="Picture 2">
            <a:extLst>
              <a:ext uri="{FF2B5EF4-FFF2-40B4-BE49-F238E27FC236}">
                <a16:creationId xmlns:a16="http://schemas.microsoft.com/office/drawing/2014/main" id="{95DAA6D9-0413-1E16-935E-820645F6E8F9}"/>
              </a:ext>
            </a:extLst>
          </p:cNvPr>
          <p:cNvPicPr>
            <a:picLocks noChangeAspect="1" noChangeArrowheads="1"/>
          </p:cNvPicPr>
          <p:nvPr/>
        </p:nvPicPr>
        <p:blipFill rotWithShape="1">
          <a:blip r:embed="rId3" cstate="screen">
            <a:grayscl/>
            <a:extLst>
              <a:ext uri="{28A0092B-C50C-407E-A947-70E740481C1C}">
                <a14:useLocalDpi xmlns:a14="http://schemas.microsoft.com/office/drawing/2010/main"/>
              </a:ext>
            </a:extLst>
          </a:blip>
          <a:srcRect/>
          <a:stretch/>
        </p:blipFill>
        <p:spPr bwMode="auto">
          <a:xfrm>
            <a:off x="6852084" y="2469143"/>
            <a:ext cx="1974240" cy="166117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L6006 3-in-1 Universal Security Keyed Lock">
            <a:extLst>
              <a:ext uri="{FF2B5EF4-FFF2-40B4-BE49-F238E27FC236}">
                <a16:creationId xmlns:a16="http://schemas.microsoft.com/office/drawing/2014/main" id="{571A97DF-DA90-D8E9-1DA5-352E07D7026D}"/>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a:stretch/>
        </p:blipFill>
        <p:spPr bwMode="auto">
          <a:xfrm>
            <a:off x="9012324" y="2620022"/>
            <a:ext cx="1925749" cy="1464824"/>
          </a:xfrm>
          <a:prstGeom prst="rect">
            <a:avLst/>
          </a:prstGeom>
          <a:noFill/>
          <a:extLst>
            <a:ext uri="{909E8E84-426E-40DD-AFC4-6F175D3DCCD1}">
              <a14:hiddenFill xmlns:a14="http://schemas.microsoft.com/office/drawing/2010/main">
                <a:solidFill>
                  <a:srgbClr val="FFFFFF"/>
                </a:solidFill>
              </a14:hiddenFill>
            </a:ext>
          </a:extLst>
        </p:spPr>
      </p:pic>
      <p:sp>
        <p:nvSpPr>
          <p:cNvPr id="16" name="Rechteck 15">
            <a:extLst>
              <a:ext uri="{FF2B5EF4-FFF2-40B4-BE49-F238E27FC236}">
                <a16:creationId xmlns:a16="http://schemas.microsoft.com/office/drawing/2014/main" id="{24757204-5097-4775-1EE3-163B101FDADD}"/>
              </a:ext>
            </a:extLst>
          </p:cNvPr>
          <p:cNvSpPr/>
          <p:nvPr/>
        </p:nvSpPr>
        <p:spPr>
          <a:xfrm>
            <a:off x="547056" y="2466488"/>
            <a:ext cx="1660512" cy="1344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D32050/D32068</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LOCK UNIVERSAL MINI</a:t>
            </a:r>
          </a:p>
        </p:txBody>
      </p:sp>
      <p:pic>
        <p:nvPicPr>
          <p:cNvPr id="3074" name="Picture 2" descr="Laptop Lock Combination Universal Mini">
            <a:extLst>
              <a:ext uri="{FF2B5EF4-FFF2-40B4-BE49-F238E27FC236}">
                <a16:creationId xmlns:a16="http://schemas.microsoft.com/office/drawing/2014/main" id="{4C19743A-C8BD-9664-547C-42D76C24C25A}"/>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53597" y="3248980"/>
            <a:ext cx="4284476" cy="428447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61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FF09-3481-4A1E-8CE2-6612001C7BAF}"/>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A8B97CF-4EF5-83C0-81F5-908E8C32A123}"/>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616280" y="3485579"/>
            <a:ext cx="2877503" cy="2189501"/>
          </a:xfrm>
          <a:prstGeom prst="rect">
            <a:avLst/>
          </a:prstGeom>
          <a:noFill/>
          <a:extLst>
            <a:ext uri="{909E8E84-426E-40DD-AFC4-6F175D3DCCD1}">
              <a14:hiddenFill xmlns:a14="http://schemas.microsoft.com/office/drawing/2010/main">
                <a:solidFill>
                  <a:srgbClr val="FFFFFF"/>
                </a:solidFill>
              </a14:hiddenFill>
            </a:ext>
          </a:extLst>
        </p:spPr>
      </p:pic>
      <p:sp>
        <p:nvSpPr>
          <p:cNvPr id="11" name="Rechteck 10">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D32052</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LOCK ANCHOR PLATE FOR T-LOCK</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378151"/>
            <a:ext cx="4991789"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Adds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the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option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security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lock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devices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without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slot</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Self-adhesive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3M-tape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included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sticks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all flat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smooth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surfaces</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High pull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resistance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up</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60kg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force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a:t>
            </a:r>
            <a:endParaRPr lang="de-DE" sz="12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p:txBody>
      </p:sp>
      <p:pic>
        <p:nvPicPr>
          <p:cNvPr id="1026" name="Picture 2" descr="Laptop Lock Anchor Plate for T-Lock">
            <a:extLst>
              <a:ext uri="{FF2B5EF4-FFF2-40B4-BE49-F238E27FC236}">
                <a16:creationId xmlns:a16="http://schemas.microsoft.com/office/drawing/2014/main" id="{75BD8682-D656-E11C-2558-3732BC5BD0BB}"/>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17408" y="2348880"/>
            <a:ext cx="3924436" cy="3924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257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7DCEE-DF92-085B-D113-47E15289F664}"/>
            </a:ext>
          </a:extLst>
        </p:cNvPr>
        <p:cNvGrpSpPr/>
        <p:nvPr/>
      </p:nvGrpSpPr>
      <p:grpSpPr>
        <a:xfrm>
          <a:off x="0" y="0"/>
          <a:ext cx="0" cy="0"/>
          <a:chOff x="0" y="0"/>
          <a:chExt cx="0" cy="0"/>
        </a:xfrm>
      </p:grpSpPr>
      <p:pic>
        <p:nvPicPr>
          <p:cNvPr id="4098" name="Picture 2" descr="RL0811 Security Anchor Base Plate">
            <a:extLst>
              <a:ext uri="{FF2B5EF4-FFF2-40B4-BE49-F238E27FC236}">
                <a16:creationId xmlns:a16="http://schemas.microsoft.com/office/drawing/2014/main" id="{F87B97BB-2AFF-75E7-6710-7EF9A207634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31736" y="4225395"/>
            <a:ext cx="3474386" cy="195991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L0811 Security Anchor Base Plate">
            <a:extLst>
              <a:ext uri="{FF2B5EF4-FFF2-40B4-BE49-F238E27FC236}">
                <a16:creationId xmlns:a16="http://schemas.microsoft.com/office/drawing/2014/main" id="{DF6129F1-558A-9FDC-ED32-73FAF97C971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678615" y="2812357"/>
            <a:ext cx="2124236" cy="13566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L0811 Security Anchor Base Plate">
            <a:extLst>
              <a:ext uri="{FF2B5EF4-FFF2-40B4-BE49-F238E27FC236}">
                <a16:creationId xmlns:a16="http://schemas.microsoft.com/office/drawing/2014/main" id="{4C33AF01-5982-DC25-AFFC-BCED6BEBC0F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768408" y="2199491"/>
            <a:ext cx="1394565" cy="2497189"/>
          </a:xfrm>
          <a:prstGeom prst="rect">
            <a:avLst/>
          </a:prstGeom>
          <a:noFill/>
          <a:extLst>
            <a:ext uri="{909E8E84-426E-40DD-AFC4-6F175D3DCCD1}">
              <a14:hiddenFill xmlns:a14="http://schemas.microsoft.com/office/drawing/2010/main">
                <a:solidFill>
                  <a:srgbClr val="FFFFFF"/>
                </a:solidFill>
              </a14:hiddenFill>
            </a:ext>
          </a:extLst>
        </p:spPr>
      </p:pic>
      <p:sp>
        <p:nvSpPr>
          <p:cNvPr id="13" name="Rechteck 12">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D32053</a:t>
            </a:r>
          </a:p>
        </p:txBody>
      </p:sp>
      <p:sp>
        <p:nvSpPr>
          <p:cNvPr id="14" name="Rechteck 1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LOCK BASE PLATE</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378151"/>
            <a:ext cx="4991789"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Creates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fixed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locking</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point</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security</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locks</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Self-adhesive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3M-tape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included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sticks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all flat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and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smooth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surfaces</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Can also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be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fixed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with</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screws</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included</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additional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resistance</a:t>
            </a:r>
            <a:endParaRPr lang="de-DE"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High pull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resistance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up</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to</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75kg </a:t>
            </a: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force</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a:t>
            </a:r>
          </a:p>
          <a:p>
            <a:pPr marL="171450" indent="-171450">
              <a:lnSpc>
                <a:spcPct val="150000"/>
              </a:lnSpc>
              <a:spcAft>
                <a:spcPts val="600"/>
              </a:spcAft>
              <a:buClr>
                <a:srgbClr val="818387"/>
              </a:buClr>
              <a:buFont typeface="Arial" panose="020B0604020202020204" pitchFamily="34" charset="0"/>
              <a:buChar char="•"/>
            </a:pPr>
            <a:endParaRPr lang="de-DE" sz="16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600" dirty="0">
              <a:solidFill>
                <a:srgbClr val="818387"/>
              </a:solidFill>
              <a:latin typeface="Futura PT Light" panose="020B0402020204020303" pitchFamily="34" charset="0"/>
              <a:cs typeface="Futura Medium" panose="020B0602020204020303"/>
            </a:endParaRPr>
          </a:p>
          <a:p>
            <a:pPr marL="171450" indent="-171450">
              <a:lnSpc>
                <a:spcPct val="150000"/>
              </a:lnSpc>
              <a:spcAft>
                <a:spcPts val="600"/>
              </a:spcAft>
              <a:buClr>
                <a:srgbClr val="818387"/>
              </a:buClr>
              <a:buFont typeface="Arial" panose="020B0604020202020204" pitchFamily="34" charset="0"/>
              <a:buChar char="•"/>
            </a:pPr>
            <a:endParaRPr lang="de-DE" sz="16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134034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819636" y="2600908"/>
            <a:ext cx="6086626" cy="769441"/>
          </a:xfrm>
          <a:prstGeom prst="rect">
            <a:avLst/>
          </a:prstGeom>
          <a:noFill/>
        </p:spPr>
        <p:txBody>
          <a:bodyPr wrap="square" rtlCol="0">
            <a:spAutoFit/>
          </a:bodyPr>
          <a:lstStyle/>
          <a:p>
            <a:pPr algn="ctr"/>
            <a:r>
              <a:rPr lang="de-DE" sz="4400" b="1" dirty="0">
                <a:solidFill>
                  <a:srgbClr val="3D3D3D"/>
                </a:solidFill>
                <a:latin typeface="Futura PT Demi"/>
                <a:cs typeface="Futura Medium" panose="020B0602020204020303" pitchFamily="34" charset="-79"/>
              </a:rPr>
              <a:t>AT YOUR SERVICE</a:t>
            </a:r>
          </a:p>
        </p:txBody>
      </p:sp>
      <p:sp>
        <p:nvSpPr>
          <p:cNvPr id="3" name="Textfeld 2">
            <a:extLst>
              <a:ext uri="{FF2B5EF4-FFF2-40B4-BE49-F238E27FC236}">
                <a16:creationId xmlns:a16="http://schemas.microsoft.com/office/drawing/2014/main" id="{F67B2B7D-08E2-E179-FD13-E0A457ADE6F7}"/>
              </a:ext>
            </a:extLst>
          </p:cNvPr>
          <p:cNvSpPr txBox="1"/>
          <p:nvPr/>
        </p:nvSpPr>
        <p:spPr>
          <a:xfrm>
            <a:off x="3324667" y="3284984"/>
            <a:ext cx="5076564" cy="338554"/>
          </a:xfrm>
          <a:prstGeom prst="rect">
            <a:avLst/>
          </a:prstGeom>
          <a:noFill/>
        </p:spPr>
        <p:txBody>
          <a:bodyPr wrap="square" rtlCol="0">
            <a:spAutoFit/>
          </a:bodyPr>
          <a:lstStyle/>
          <a:p>
            <a:pPr algn="ctr"/>
            <a:r>
              <a:rPr lang="de-DE" sz="1600" spc="200" dirty="0">
                <a:solidFill>
                  <a:srgbClr val="3D3D3D"/>
                </a:solidFill>
                <a:latin typeface="Futura PT Book" panose="020B0502020204020303" pitchFamily="34" charset="77"/>
                <a:cs typeface="Futura Medium" panose="020B0602020204020303" pitchFamily="34" charset="-79"/>
              </a:rPr>
              <a:t>THANK YOU FOR YOUR ATTENTION</a:t>
            </a: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071666" y="5157192"/>
            <a:ext cx="6408938" cy="1342792"/>
            <a:chOff x="1240861" y="2005491"/>
            <a:chExt cx="6408938" cy="1342792"/>
          </a:xfrm>
        </p:grpSpPr>
        <p:sp>
          <p:nvSpPr>
            <p:cNvPr id="5" name="Rechteck 4">
              <a:extLst>
                <a:ext uri="{FF2B5EF4-FFF2-40B4-BE49-F238E27FC236}">
                  <a16:creationId xmlns:a16="http://schemas.microsoft.com/office/drawing/2014/main" id="{AD370C74-786F-DE75-83BF-1E01E727810E}"/>
                </a:ext>
              </a:extLst>
            </p:cNvPr>
            <p:cNvSpPr/>
            <p:nvPr/>
          </p:nvSpPr>
          <p:spPr>
            <a:xfrm>
              <a:off x="1240861" y="2024844"/>
              <a:ext cx="2730904" cy="1323439"/>
            </a:xfrm>
            <a:prstGeom prst="rect">
              <a:avLst/>
            </a:prstGeom>
          </p:spPr>
          <p:txBody>
            <a:bodyPr wrap="square">
              <a:spAutoFit/>
            </a:bodyPr>
            <a:lstStyle/>
            <a:p>
              <a:pPr algn="r"/>
              <a:r>
                <a:rPr lang="de-CH" sz="1600" b="1" spc="50" dirty="0">
                  <a:solidFill>
                    <a:schemeClr val="tx1">
                      <a:lumMod val="75000"/>
                      <a:lumOff val="25000"/>
                    </a:schemeClr>
                  </a:solidFill>
                  <a:latin typeface="Futura PT Demi" panose="020B0502020204020303" pitchFamily="34" charset="77"/>
                </a:rPr>
                <a:t>DICOTA SWITZERLAND AG </a:t>
              </a:r>
            </a:p>
            <a:p>
              <a:pPr algn="r"/>
              <a:r>
                <a:rPr lang="de-CH" sz="1600" spc="50" dirty="0">
                  <a:solidFill>
                    <a:schemeClr val="tx1">
                      <a:lumMod val="50000"/>
                      <a:lumOff val="50000"/>
                    </a:schemeClr>
                  </a:solidFill>
                  <a:latin typeface="Futura PT Light" panose="020B0402020204020303" pitchFamily="34" charset="77"/>
                </a:rPr>
                <a:t>Churerstrasse 20 </a:t>
              </a:r>
            </a:p>
            <a:p>
              <a:pPr algn="r"/>
              <a:r>
                <a:rPr lang="de-CH" sz="1600" spc="50" dirty="0">
                  <a:solidFill>
                    <a:schemeClr val="tx1">
                      <a:lumMod val="50000"/>
                      <a:lumOff val="50000"/>
                    </a:schemeClr>
                  </a:solidFill>
                  <a:latin typeface="Futura PT Light" panose="020B0402020204020303" pitchFamily="34" charset="77"/>
                </a:rPr>
                <a:t>CH-8808 Pfäffikon SZ </a:t>
              </a:r>
            </a:p>
            <a:p>
              <a:pPr algn="r"/>
              <a:endParaRPr lang="de-CH" sz="1600" spc="50" dirty="0">
                <a:solidFill>
                  <a:schemeClr val="tx1">
                    <a:lumMod val="50000"/>
                    <a:lumOff val="50000"/>
                  </a:schemeClr>
                </a:solidFill>
                <a:latin typeface="Futura PT Book" panose="020B0502020204020303" pitchFamily="34" charset="77"/>
              </a:endParaRPr>
            </a:p>
            <a:p>
              <a:pPr algn="r"/>
              <a:endParaRPr lang="de-CH" sz="1600" spc="50" dirty="0">
                <a:solidFill>
                  <a:schemeClr val="tx1">
                    <a:lumMod val="50000"/>
                    <a:lumOff val="50000"/>
                  </a:schemeClr>
                </a:solidFill>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247727" y="2005491"/>
              <a:ext cx="3402072" cy="1102866"/>
            </a:xfrm>
            <a:prstGeom prst="rect">
              <a:avLst/>
            </a:prstGeom>
          </p:spPr>
          <p:txBody>
            <a:bodyPr wrap="square">
              <a:spAutoFit/>
            </a:bodyPr>
            <a:lstStyle/>
            <a:p>
              <a:pPr>
                <a:spcBef>
                  <a:spcPts val="100"/>
                </a:spcBef>
              </a:pPr>
              <a:r>
                <a:rPr lang="de-CH" sz="1600" spc="50">
                  <a:solidFill>
                    <a:schemeClr val="tx1">
                      <a:lumMod val="50000"/>
                      <a:lumOff val="50000"/>
                    </a:schemeClr>
                  </a:solidFill>
                  <a:latin typeface="Futura PT Light" panose="020B0402020204020303" pitchFamily="34" charset="77"/>
                </a:rPr>
                <a:t>Phone </a:t>
              </a:r>
              <a:r>
                <a:rPr lang="de-CH" sz="1600" spc="50" dirty="0">
                  <a:solidFill>
                    <a:schemeClr val="tx1">
                      <a:lumMod val="50000"/>
                      <a:lumOff val="50000"/>
                    </a:schemeClr>
                  </a:solidFill>
                  <a:latin typeface="Futura PT Light" panose="020B0402020204020303" pitchFamily="34" charset="77"/>
                </a:rPr>
                <a:t>+41 55 416 50 30 </a:t>
              </a:r>
            </a:p>
            <a:p>
              <a:pPr>
                <a:spcBef>
                  <a:spcPts val="100"/>
                </a:spcBef>
              </a:pPr>
              <a:r>
                <a:rPr lang="de-CH" sz="1600" spc="50" dirty="0">
                  <a:solidFill>
                    <a:schemeClr val="tx1">
                      <a:lumMod val="50000"/>
                      <a:lumOff val="50000"/>
                    </a:schemeClr>
                  </a:solidFill>
                  <a:latin typeface="Futura PT Light" panose="020B0402020204020303" pitchFamily="34" charset="77"/>
                </a:rPr>
                <a:t>Fax +41 55 416 50 39 </a:t>
              </a:r>
            </a:p>
            <a:p>
              <a:r>
                <a:rPr lang="de-CH" sz="1600" spc="50" dirty="0" err="1">
                  <a:solidFill>
                    <a:schemeClr val="tx1">
                      <a:lumMod val="50000"/>
                      <a:lumOff val="50000"/>
                    </a:schemeClr>
                  </a:solidFill>
                  <a:latin typeface="Futura PT Light" panose="020B0402020204020303" pitchFamily="34" charset="77"/>
                </a:rPr>
                <a:t>www.dicota.com</a:t>
              </a:r>
              <a:endParaRPr lang="de-CH" sz="1600" spc="50" dirty="0">
                <a:solidFill>
                  <a:schemeClr val="tx1">
                    <a:lumMod val="50000"/>
                    <a:lumOff val="50000"/>
                  </a:schemeClr>
                </a:solidFill>
                <a:latin typeface="Futura PT Light" panose="020B0402020204020303" pitchFamily="34" charset="77"/>
              </a:endParaRPr>
            </a:p>
            <a:p>
              <a:endParaRPr lang="de-CH" sz="1600" spc="50" dirty="0">
                <a:solidFill>
                  <a:schemeClr val="tx1">
                    <a:lumMod val="50000"/>
                    <a:lumOff val="50000"/>
                  </a:schemeClr>
                </a:solidFill>
                <a:latin typeface="Futura PT Light" panose="020B04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2063333"/>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07201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2250</Words>
  <Application>Microsoft Macintosh PowerPoint</Application>
  <PresentationFormat>Breitbild</PresentationFormat>
  <Paragraphs>423</Paragraphs>
  <Slides>42</Slides>
  <Notes>34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42</vt:i4>
      </vt:variant>
    </vt:vector>
  </HeadingPairs>
  <TitlesOfParts>
    <vt:vector size="50" baseType="lpstr">
      <vt:lpstr>Futura PT Demi</vt:lpstr>
      <vt:lpstr>Futura PT Light</vt:lpstr>
      <vt:lpstr>Futura LT W05 Bold</vt:lpstr>
      <vt:lpstr>Futura Std Light</vt:lpstr>
      <vt:lpstr>Futura Std Medium</vt:lpstr>
      <vt:lpstr>Futura PT Book</vt:lpstr>
      <vt:lpstr>Arial</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Marc Finsterlin</cp:lastModifiedBy>
  <cp:revision>493</cp:revision>
  <cp:lastPrinted>2019-01-28T12:28:31Z</cp:lastPrinted>
  <dcterms:created xsi:type="dcterms:W3CDTF">2018-11-19T09:34:55Z</dcterms:created>
  <dcterms:modified xsi:type="dcterms:W3CDTF">2026-07-03T06:58:03Z</dcterms:modified>
</cp:coreProperties>
</file>