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99" r:id="rId1"/>
  </p:sldMasterIdLst>
  <p:notesMasterIdLst>
    <p:notesMasterId r:id="rId44"/>
  </p:notesMasterIdLst>
  <p:sldIdLst>
    <p:sldId id="1831" r:id="rId2"/>
    <p:sldId id="1779" r:id="rId3"/>
    <p:sldId id="1766" r:id="rId4"/>
    <p:sldId id="340" r:id="rId5"/>
    <p:sldId id="1832" r:id="rId6"/>
    <p:sldId id="1833" r:id="rId7"/>
    <p:sldId id="1834" r:id="rId8"/>
    <p:sldId id="1835" r:id="rId9"/>
    <p:sldId id="1836" r:id="rId10"/>
    <p:sldId id="1837" r:id="rId11"/>
    <p:sldId id="1838" r:id="rId12"/>
    <p:sldId id="1839" r:id="rId13"/>
    <p:sldId id="1840" r:id="rId14"/>
    <p:sldId id="1841" r:id="rId15"/>
    <p:sldId id="1842" r:id="rId16"/>
    <p:sldId id="1843" r:id="rId17"/>
    <p:sldId id="1844" r:id="rId18"/>
    <p:sldId id="1845" r:id="rId19"/>
    <p:sldId id="1846" r:id="rId20"/>
    <p:sldId id="1847" r:id="rId21"/>
    <p:sldId id="1849" r:id="rId22"/>
    <p:sldId id="1850" r:id="rId23"/>
    <p:sldId id="1810" r:id="rId24"/>
    <p:sldId id="1811" r:id="rId25"/>
    <p:sldId id="1848" r:id="rId26"/>
    <p:sldId id="1813" r:id="rId27"/>
    <p:sldId id="1814" r:id="rId28"/>
    <p:sldId id="1851" r:id="rId29"/>
    <p:sldId id="1815" r:id="rId30"/>
    <p:sldId id="1816" r:id="rId31"/>
    <p:sldId id="1817" r:id="rId32"/>
    <p:sldId id="1853" r:id="rId33"/>
    <p:sldId id="1818" r:id="rId34"/>
    <p:sldId id="1852" r:id="rId35"/>
    <p:sldId id="1819" r:id="rId36"/>
    <p:sldId id="1820" r:id="rId37"/>
    <p:sldId id="1854" r:id="rId38"/>
    <p:sldId id="1821" r:id="rId39"/>
    <p:sldId id="1822" r:id="rId40"/>
    <p:sldId id="1823" r:id="rId41"/>
    <p:sldId id="1824" r:id="rId42"/>
    <p:sldId id="1793" r:id="rId43"/>
  </p:sldIdLst>
  <p:sldSz cx="12192000" cy="6858000"/>
  <p:notesSz cx="6797675" cy="9926638"/>
  <p:embeddedFontLst>
    <p:embeddedFont>
      <p:font typeface="Futura PT Book" panose="020B0502020204020303" pitchFamily="34" charset="77"/>
      <p:regular r:id="rId45"/>
      <p:italic r:id="rId46"/>
    </p:embeddedFont>
    <p:embeddedFont>
      <p:font typeface="Futura PT Demi" panose="020B0502020204020303" pitchFamily="34" charset="77"/>
      <p:regular r:id="rId47"/>
      <p:bold r:id="rId48"/>
      <p:italic r:id="rId49"/>
      <p:boldItalic r:id="rId50"/>
    </p:embeddedFont>
    <p:embeddedFont>
      <p:font typeface="Futura Std Light" panose="020B0602020204020303" pitchFamily="34" charset="-79"/>
      <p:regular r:id="rId51"/>
      <p:italic r:id="rId52"/>
    </p:embeddedFont>
    <p:embeddedFont>
      <p:font typeface="Futura Std Medium" panose="020B0602020204020303" pitchFamily="34" charset="-79"/>
      <p:regular r:id="rId53"/>
      <p:bold r:id="rId54"/>
      <p:italic r:id="rId55"/>
      <p:boldItalic r:id="rId56"/>
    </p:embeddedFont>
  </p:embeddedFontLst>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pos="325" userDrawn="1">
          <p15:clr>
            <a:srgbClr val="F26B43"/>
          </p15:clr>
        </p15:guide>
        <p15:guide id="7"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D"/>
    <a:srgbClr val="0086D6"/>
    <a:srgbClr val="FCEBD1"/>
    <a:srgbClr val="67635A"/>
    <a:srgbClr val="33AF38"/>
    <a:srgbClr val="00446A"/>
    <a:srgbClr val="7E7C7B"/>
    <a:srgbClr val="FFD200"/>
    <a:srgbClr val="969696"/>
    <a:srgbClr val="D1CA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705" autoAdjust="0"/>
    <p:restoredTop sz="88298" autoAdjust="0"/>
  </p:normalViewPr>
  <p:slideViewPr>
    <p:cSldViewPr showGuides="1">
      <p:cViewPr varScale="1">
        <p:scale>
          <a:sx n="103" d="100"/>
          <a:sy n="103" d="100"/>
        </p:scale>
        <p:origin x="1456" y="176"/>
      </p:cViewPr>
      <p:guideLst>
        <p:guide pos="325"/>
        <p:guide orient="horz" pos="2160"/>
      </p:guideLst>
    </p:cSldViewPr>
  </p:slideViewPr>
  <p:notesTextViewPr>
    <p:cViewPr>
      <p:scale>
        <a:sx n="3" d="2"/>
        <a:sy n="3" d="2"/>
      </p:scale>
      <p:origin x="0" y="0"/>
    </p:cViewPr>
  </p:notesText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b="0" i="0">
                <a:latin typeface="Futura PT Light" panose="020B0402020204020303" pitchFamily="34" charset="77"/>
              </a:defRPr>
            </a:lvl1pPr>
          </a:lstStyle>
          <a:p>
            <a:endParaRPr lang="es-ES_tradnl" dirty="0"/>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b="0" i="0">
                <a:latin typeface="Futura PT Light" panose="020B0402020204020303" pitchFamily="34" charset="77"/>
              </a:defRPr>
            </a:lvl1pPr>
          </a:lstStyle>
          <a:p>
            <a:fld id="{04F5CCF0-A82B-474A-A488-E8C80F00CC75}" type="datetimeFigureOut">
              <a:rPr lang="es-ES_tradnl" smtClean="0"/>
              <a:pPr/>
              <a:t>3/7/26</a:t>
            </a:fld>
            <a:endParaRPr lang="es-ES_tradnl" dirty="0"/>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ES_tradnl" dirty="0"/>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s-ES_tradnl" dirty="0"/>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b="0" i="0">
                <a:latin typeface="Futura PT Light" panose="020B0402020204020303" pitchFamily="34" charset="77"/>
              </a:defRPr>
            </a:lvl1pPr>
          </a:lstStyle>
          <a:p>
            <a:endParaRPr lang="es-ES_tradnl" dirty="0"/>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b="0" i="0">
                <a:latin typeface="Futura PT Light" panose="020B0402020204020303" pitchFamily="34" charset="77"/>
              </a:defRPr>
            </a:lvl1pPr>
          </a:lstStyle>
          <a:p>
            <a:fld id="{34E512A0-23F7-4D55-9C7A-1B5D3094E6F7}" type="slidenum">
              <a:rPr lang="es-ES_tradnl" smtClean="0"/>
              <a:pPr/>
              <a:t>‹Nr.›</a:t>
            </a:fld>
            <a:endParaRPr lang="es-ES_tradnl" dirty="0"/>
          </a:p>
        </p:txBody>
      </p:sp>
    </p:spTree>
    <p:extLst>
      <p:ext uri="{BB962C8B-B14F-4D97-AF65-F5344CB8AC3E}">
        <p14:creationId xmlns:p14="http://schemas.microsoft.com/office/powerpoint/2010/main" val="909069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utura PT Light" panose="020B0402020204020303" pitchFamily="34" charset="77"/>
        <a:ea typeface="+mn-ea"/>
        <a:cs typeface="+mn-cs"/>
      </a:defRPr>
    </a:lvl1pPr>
    <a:lvl2pPr marL="457200" algn="l" defTabSz="914400" rtl="0" eaLnBrk="1" latinLnBrk="0" hangingPunct="1">
      <a:defRPr sz="1200" b="0" i="0" kern="1200">
        <a:solidFill>
          <a:schemeClr val="tx1"/>
        </a:solidFill>
        <a:latin typeface="Futura PT Light" panose="020B0402020204020303" pitchFamily="34" charset="77"/>
        <a:ea typeface="+mn-ea"/>
        <a:cs typeface="+mn-cs"/>
      </a:defRPr>
    </a:lvl2pPr>
    <a:lvl3pPr marL="914400" algn="l" defTabSz="914400" rtl="0" eaLnBrk="1" latinLnBrk="0" hangingPunct="1">
      <a:defRPr sz="1200" b="0" i="0" kern="1200">
        <a:solidFill>
          <a:schemeClr val="tx1"/>
        </a:solidFill>
        <a:latin typeface="Futura PT Light" panose="020B0402020204020303" pitchFamily="34" charset="77"/>
        <a:ea typeface="+mn-ea"/>
        <a:cs typeface="+mn-cs"/>
      </a:defRPr>
    </a:lvl3pPr>
    <a:lvl4pPr marL="1371600" algn="l" defTabSz="914400" rtl="0" eaLnBrk="1" latinLnBrk="0" hangingPunct="1">
      <a:defRPr sz="1200" b="0" i="0" kern="1200">
        <a:solidFill>
          <a:schemeClr val="tx1"/>
        </a:solidFill>
        <a:latin typeface="Futura PT Light" panose="020B0402020204020303" pitchFamily="34" charset="77"/>
        <a:ea typeface="+mn-ea"/>
        <a:cs typeface="+mn-cs"/>
      </a:defRPr>
    </a:lvl4pPr>
    <a:lvl5pPr marL="1828800" algn="l" defTabSz="914400" rtl="0" eaLnBrk="1" latinLnBrk="0" hangingPunct="1">
      <a:defRPr sz="1200" b="0" i="0" kern="1200">
        <a:solidFill>
          <a:schemeClr val="tx1"/>
        </a:solidFill>
        <a:latin typeface="Futura PT Light" panose="020B0402020204020303" pitchFamily="34"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4</a:t>
            </a:fld>
            <a:endParaRPr lang="en-GB"/>
          </a:p>
        </p:txBody>
      </p:sp>
    </p:spTree>
    <p:extLst>
      <p:ext uri="{BB962C8B-B14F-4D97-AF65-F5344CB8AC3E}">
        <p14:creationId xmlns:p14="http://schemas.microsoft.com/office/powerpoint/2010/main" val="585819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5</a:t>
            </a:fld>
            <a:endParaRPr lang="en-GB"/>
          </a:p>
        </p:txBody>
      </p:sp>
    </p:spTree>
    <p:extLst>
      <p:ext uri="{BB962C8B-B14F-4D97-AF65-F5344CB8AC3E}">
        <p14:creationId xmlns:p14="http://schemas.microsoft.com/office/powerpoint/2010/main" val="1654082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6</a:t>
            </a:fld>
            <a:endParaRPr lang="en-GB"/>
          </a:p>
        </p:txBody>
      </p:sp>
    </p:spTree>
    <p:extLst>
      <p:ext uri="{BB962C8B-B14F-4D97-AF65-F5344CB8AC3E}">
        <p14:creationId xmlns:p14="http://schemas.microsoft.com/office/powerpoint/2010/main" val="1812302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7</a:t>
            </a:fld>
            <a:endParaRPr lang="en-GB"/>
          </a:p>
        </p:txBody>
      </p:sp>
    </p:spTree>
    <p:extLst>
      <p:ext uri="{BB962C8B-B14F-4D97-AF65-F5344CB8AC3E}">
        <p14:creationId xmlns:p14="http://schemas.microsoft.com/office/powerpoint/2010/main" val="1566315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8</a:t>
            </a:fld>
            <a:endParaRPr lang="en-GB"/>
          </a:p>
        </p:txBody>
      </p:sp>
    </p:spTree>
    <p:extLst>
      <p:ext uri="{BB962C8B-B14F-4D97-AF65-F5344CB8AC3E}">
        <p14:creationId xmlns:p14="http://schemas.microsoft.com/office/powerpoint/2010/main" val="840818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9</a:t>
            </a:fld>
            <a:endParaRPr lang="en-GB"/>
          </a:p>
        </p:txBody>
      </p:sp>
    </p:spTree>
    <p:extLst>
      <p:ext uri="{BB962C8B-B14F-4D97-AF65-F5344CB8AC3E}">
        <p14:creationId xmlns:p14="http://schemas.microsoft.com/office/powerpoint/2010/main" val="69621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10</a:t>
            </a:fld>
            <a:endParaRPr lang="en-GB"/>
          </a:p>
        </p:txBody>
      </p:sp>
    </p:spTree>
    <p:extLst>
      <p:ext uri="{BB962C8B-B14F-4D97-AF65-F5344CB8AC3E}">
        <p14:creationId xmlns:p14="http://schemas.microsoft.com/office/powerpoint/2010/main" val="3418582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11</a:t>
            </a:fld>
            <a:endParaRPr lang="en-GB"/>
          </a:p>
        </p:txBody>
      </p:sp>
    </p:spTree>
    <p:extLst>
      <p:ext uri="{BB962C8B-B14F-4D97-AF65-F5344CB8AC3E}">
        <p14:creationId xmlns:p14="http://schemas.microsoft.com/office/powerpoint/2010/main" val="2873425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12</a:t>
            </a:fld>
            <a:endParaRPr lang="en-GB"/>
          </a:p>
        </p:txBody>
      </p:sp>
    </p:spTree>
    <p:extLst>
      <p:ext uri="{BB962C8B-B14F-4D97-AF65-F5344CB8AC3E}">
        <p14:creationId xmlns:p14="http://schemas.microsoft.com/office/powerpoint/2010/main" val="2346590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13</a:t>
            </a:fld>
            <a:endParaRPr lang="en-GB"/>
          </a:p>
        </p:txBody>
      </p:sp>
    </p:spTree>
    <p:extLst>
      <p:ext uri="{BB962C8B-B14F-4D97-AF65-F5344CB8AC3E}">
        <p14:creationId xmlns:p14="http://schemas.microsoft.com/office/powerpoint/2010/main" val="919098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14</a:t>
            </a:fld>
            <a:endParaRPr lang="en-GB"/>
          </a:p>
        </p:txBody>
      </p:sp>
    </p:spTree>
    <p:extLst>
      <p:ext uri="{BB962C8B-B14F-4D97-AF65-F5344CB8AC3E}">
        <p14:creationId xmlns:p14="http://schemas.microsoft.com/office/powerpoint/2010/main" val="985829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15</a:t>
            </a:fld>
            <a:endParaRPr lang="en-GB"/>
          </a:p>
        </p:txBody>
      </p:sp>
    </p:spTree>
    <p:extLst>
      <p:ext uri="{BB962C8B-B14F-4D97-AF65-F5344CB8AC3E}">
        <p14:creationId xmlns:p14="http://schemas.microsoft.com/office/powerpoint/2010/main" val="587256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16</a:t>
            </a:fld>
            <a:endParaRPr lang="en-GB"/>
          </a:p>
        </p:txBody>
      </p:sp>
    </p:spTree>
    <p:extLst>
      <p:ext uri="{BB962C8B-B14F-4D97-AF65-F5344CB8AC3E}">
        <p14:creationId xmlns:p14="http://schemas.microsoft.com/office/powerpoint/2010/main" val="14268807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17</a:t>
            </a:fld>
            <a:endParaRPr lang="en-GB"/>
          </a:p>
        </p:txBody>
      </p:sp>
    </p:spTree>
    <p:extLst>
      <p:ext uri="{BB962C8B-B14F-4D97-AF65-F5344CB8AC3E}">
        <p14:creationId xmlns:p14="http://schemas.microsoft.com/office/powerpoint/2010/main" val="41078542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18</a:t>
            </a:fld>
            <a:endParaRPr lang="en-GB"/>
          </a:p>
        </p:txBody>
      </p:sp>
    </p:spTree>
    <p:extLst>
      <p:ext uri="{BB962C8B-B14F-4D97-AF65-F5344CB8AC3E}">
        <p14:creationId xmlns:p14="http://schemas.microsoft.com/office/powerpoint/2010/main" val="1703642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19</a:t>
            </a:fld>
            <a:endParaRPr lang="en-GB"/>
          </a:p>
        </p:txBody>
      </p:sp>
    </p:spTree>
    <p:extLst>
      <p:ext uri="{BB962C8B-B14F-4D97-AF65-F5344CB8AC3E}">
        <p14:creationId xmlns:p14="http://schemas.microsoft.com/office/powerpoint/2010/main" val="24335599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20</a:t>
            </a:fld>
            <a:endParaRPr lang="en-GB"/>
          </a:p>
        </p:txBody>
      </p:sp>
    </p:spTree>
    <p:extLst>
      <p:ext uri="{BB962C8B-B14F-4D97-AF65-F5344CB8AC3E}">
        <p14:creationId xmlns:p14="http://schemas.microsoft.com/office/powerpoint/2010/main" val="851296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DEFDB-5170-39E3-7EA3-A3F1DC6508A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1AF0D0C-2458-B1AE-783C-0E6AC04B1D3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F6EAD8D-C1E7-2506-FBA8-8497888E1143}"/>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F4257A34-A624-A065-8CC9-E225C9ADE4B1}"/>
              </a:ext>
            </a:extLst>
          </p:cNvPr>
          <p:cNvSpPr>
            <a:spLocks noGrp="1"/>
          </p:cNvSpPr>
          <p:nvPr>
            <p:ph type="sldNum" sz="quarter" idx="10"/>
          </p:nvPr>
        </p:nvSpPr>
        <p:spPr/>
        <p:txBody>
          <a:bodyPr/>
          <a:lstStyle/>
          <a:p>
            <a:fld id="{89550DB6-8EC8-4619-827B-A9796CF5592A}" type="slidenum">
              <a:rPr lang="en-GB" smtClean="0"/>
              <a:t>21</a:t>
            </a:fld>
            <a:endParaRPr lang="en-GB"/>
          </a:p>
        </p:txBody>
      </p:sp>
    </p:spTree>
    <p:extLst>
      <p:ext uri="{BB962C8B-B14F-4D97-AF65-F5344CB8AC3E}">
        <p14:creationId xmlns:p14="http://schemas.microsoft.com/office/powerpoint/2010/main" val="3306494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6CEBB-92D7-AFA2-3F2B-57D69CEBA2C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179A509-E5AB-0371-6792-673BB546877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A0DFA50-3F39-F1C8-3251-AA163D8DF680}"/>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99074CB0-6B9E-F6DC-EB5E-C2245CC74C29}"/>
              </a:ext>
            </a:extLst>
          </p:cNvPr>
          <p:cNvSpPr>
            <a:spLocks noGrp="1"/>
          </p:cNvSpPr>
          <p:nvPr>
            <p:ph type="sldNum" sz="quarter" idx="10"/>
          </p:nvPr>
        </p:nvSpPr>
        <p:spPr/>
        <p:txBody>
          <a:bodyPr/>
          <a:lstStyle/>
          <a:p>
            <a:fld id="{89550DB6-8EC8-4619-827B-A9796CF5592A}" type="slidenum">
              <a:rPr lang="en-GB" smtClean="0"/>
              <a:t>22</a:t>
            </a:fld>
            <a:endParaRPr lang="en-GB"/>
          </a:p>
        </p:txBody>
      </p:sp>
    </p:spTree>
    <p:extLst>
      <p:ext uri="{BB962C8B-B14F-4D97-AF65-F5344CB8AC3E}">
        <p14:creationId xmlns:p14="http://schemas.microsoft.com/office/powerpoint/2010/main" val="10297900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F9F6A-7C31-DCA6-A1BC-1BCEED77BF0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713874A-9C3D-4337-4624-CA0D983A94B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E2BD564-957C-0EE4-59C7-68B3525C53B8}"/>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B1F14BAA-AC1A-9FC8-37A8-E33B9027055E}"/>
              </a:ext>
            </a:extLst>
          </p:cNvPr>
          <p:cNvSpPr>
            <a:spLocks noGrp="1"/>
          </p:cNvSpPr>
          <p:nvPr>
            <p:ph type="sldNum" sz="quarter" idx="10"/>
          </p:nvPr>
        </p:nvSpPr>
        <p:spPr/>
        <p:txBody>
          <a:bodyPr/>
          <a:lstStyle/>
          <a:p>
            <a:fld id="{89550DB6-8EC8-4619-827B-A9796CF5592A}" type="slidenum">
              <a:rPr lang="en-GB" smtClean="0"/>
              <a:t>24</a:t>
            </a:fld>
            <a:endParaRPr lang="en-GB"/>
          </a:p>
        </p:txBody>
      </p:sp>
    </p:spTree>
    <p:extLst>
      <p:ext uri="{BB962C8B-B14F-4D97-AF65-F5344CB8AC3E}">
        <p14:creationId xmlns:p14="http://schemas.microsoft.com/office/powerpoint/2010/main" val="33858005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F9F6A-7C31-DCA6-A1BC-1BCEED77BF0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713874A-9C3D-4337-4624-CA0D983A94B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E2BD564-957C-0EE4-59C7-68B3525C53B8}"/>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B1F14BAA-AC1A-9FC8-37A8-E33B9027055E}"/>
              </a:ext>
            </a:extLst>
          </p:cNvPr>
          <p:cNvSpPr>
            <a:spLocks noGrp="1"/>
          </p:cNvSpPr>
          <p:nvPr>
            <p:ph type="sldNum" sz="quarter" idx="10"/>
          </p:nvPr>
        </p:nvSpPr>
        <p:spPr/>
        <p:txBody>
          <a:bodyPr/>
          <a:lstStyle/>
          <a:p>
            <a:fld id="{89550DB6-8EC8-4619-827B-A9796CF5592A}" type="slidenum">
              <a:rPr lang="en-GB" smtClean="0"/>
              <a:t>25</a:t>
            </a:fld>
            <a:endParaRPr lang="en-GB"/>
          </a:p>
        </p:txBody>
      </p:sp>
    </p:spTree>
    <p:extLst>
      <p:ext uri="{BB962C8B-B14F-4D97-AF65-F5344CB8AC3E}">
        <p14:creationId xmlns:p14="http://schemas.microsoft.com/office/powerpoint/2010/main" val="3495479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28C16-49FF-2192-C7FB-D09262FCF7E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AC4BABC-62DA-6D7E-1543-0FF29CB996D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A8036FF-A248-5D9C-9FD9-FDAD10D57853}"/>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F8A3074E-B508-1C71-64F9-74EDC617D70D}"/>
              </a:ext>
            </a:extLst>
          </p:cNvPr>
          <p:cNvSpPr>
            <a:spLocks noGrp="1"/>
          </p:cNvSpPr>
          <p:nvPr>
            <p:ph type="sldNum" sz="quarter" idx="10"/>
          </p:nvPr>
        </p:nvSpPr>
        <p:spPr/>
        <p:txBody>
          <a:bodyPr/>
          <a:lstStyle/>
          <a:p>
            <a:fld id="{89550DB6-8EC8-4619-827B-A9796CF5592A}" type="slidenum">
              <a:rPr lang="en-GB" smtClean="0"/>
              <a:t>26</a:t>
            </a:fld>
            <a:endParaRPr lang="en-GB"/>
          </a:p>
        </p:txBody>
      </p:sp>
    </p:spTree>
    <p:extLst>
      <p:ext uri="{BB962C8B-B14F-4D97-AF65-F5344CB8AC3E}">
        <p14:creationId xmlns:p14="http://schemas.microsoft.com/office/powerpoint/2010/main" val="12791406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84B18-1408-3F74-72C0-B7352E14A54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D0F0881-568B-1A0D-DD2A-A23240797AA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56CF42E-B159-1AAB-82F4-F14F5ED96305}"/>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2EFBCE6B-29D3-43CA-624A-2D0971E61E59}"/>
              </a:ext>
            </a:extLst>
          </p:cNvPr>
          <p:cNvSpPr>
            <a:spLocks noGrp="1"/>
          </p:cNvSpPr>
          <p:nvPr>
            <p:ph type="sldNum" sz="quarter" idx="10"/>
          </p:nvPr>
        </p:nvSpPr>
        <p:spPr/>
        <p:txBody>
          <a:bodyPr/>
          <a:lstStyle/>
          <a:p>
            <a:fld id="{89550DB6-8EC8-4619-827B-A9796CF5592A}" type="slidenum">
              <a:rPr lang="en-GB" smtClean="0"/>
              <a:t>27</a:t>
            </a:fld>
            <a:endParaRPr lang="en-GB"/>
          </a:p>
        </p:txBody>
      </p:sp>
    </p:spTree>
    <p:extLst>
      <p:ext uri="{BB962C8B-B14F-4D97-AF65-F5344CB8AC3E}">
        <p14:creationId xmlns:p14="http://schemas.microsoft.com/office/powerpoint/2010/main" val="33232825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CF4CE-2447-ABEF-3A3D-FDF8D1C2B8D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459AB81-54D5-8E72-C77A-C93C7AE57B1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8B4FC85-08E0-EC06-B384-DC379E2F5EA6}"/>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48D7AE6B-10BA-0629-B764-D9C52DC6EFF0}"/>
              </a:ext>
            </a:extLst>
          </p:cNvPr>
          <p:cNvSpPr>
            <a:spLocks noGrp="1"/>
          </p:cNvSpPr>
          <p:nvPr>
            <p:ph type="sldNum" sz="quarter" idx="10"/>
          </p:nvPr>
        </p:nvSpPr>
        <p:spPr/>
        <p:txBody>
          <a:bodyPr/>
          <a:lstStyle/>
          <a:p>
            <a:fld id="{89550DB6-8EC8-4619-827B-A9796CF5592A}" type="slidenum">
              <a:rPr lang="en-GB" smtClean="0"/>
              <a:t>28</a:t>
            </a:fld>
            <a:endParaRPr lang="en-GB"/>
          </a:p>
        </p:txBody>
      </p:sp>
    </p:spTree>
    <p:extLst>
      <p:ext uri="{BB962C8B-B14F-4D97-AF65-F5344CB8AC3E}">
        <p14:creationId xmlns:p14="http://schemas.microsoft.com/office/powerpoint/2010/main" val="4689556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D6958-F695-B31F-294F-07ED32FBE18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3D4F836-5FA6-DC6C-5C66-E984F680A37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F8EA1B8-D581-031B-5581-91AB86DD41B8}"/>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BF612D0F-E47C-E971-FBAE-2167E8AEA568}"/>
              </a:ext>
            </a:extLst>
          </p:cNvPr>
          <p:cNvSpPr>
            <a:spLocks noGrp="1"/>
          </p:cNvSpPr>
          <p:nvPr>
            <p:ph type="sldNum" sz="quarter" idx="10"/>
          </p:nvPr>
        </p:nvSpPr>
        <p:spPr/>
        <p:txBody>
          <a:bodyPr/>
          <a:lstStyle/>
          <a:p>
            <a:fld id="{89550DB6-8EC8-4619-827B-A9796CF5592A}" type="slidenum">
              <a:rPr lang="en-GB" smtClean="0"/>
              <a:t>30</a:t>
            </a:fld>
            <a:endParaRPr lang="en-GB"/>
          </a:p>
        </p:txBody>
      </p:sp>
    </p:spTree>
    <p:extLst>
      <p:ext uri="{BB962C8B-B14F-4D97-AF65-F5344CB8AC3E}">
        <p14:creationId xmlns:p14="http://schemas.microsoft.com/office/powerpoint/2010/main" val="17502854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77A4A-35A3-A0D5-3371-3395488A13B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7D8F885-63FE-22A4-0ED3-19A4F8A3157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073BECF-8DF2-869C-958C-5045B9D29025}"/>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FF4B745B-CC0C-071A-D49D-1AC8E112199E}"/>
              </a:ext>
            </a:extLst>
          </p:cNvPr>
          <p:cNvSpPr>
            <a:spLocks noGrp="1"/>
          </p:cNvSpPr>
          <p:nvPr>
            <p:ph type="sldNum" sz="quarter" idx="10"/>
          </p:nvPr>
        </p:nvSpPr>
        <p:spPr/>
        <p:txBody>
          <a:bodyPr/>
          <a:lstStyle/>
          <a:p>
            <a:fld id="{89550DB6-8EC8-4619-827B-A9796CF5592A}" type="slidenum">
              <a:rPr lang="en-GB" smtClean="0"/>
              <a:t>31</a:t>
            </a:fld>
            <a:endParaRPr lang="en-GB"/>
          </a:p>
        </p:txBody>
      </p:sp>
    </p:spTree>
    <p:extLst>
      <p:ext uri="{BB962C8B-B14F-4D97-AF65-F5344CB8AC3E}">
        <p14:creationId xmlns:p14="http://schemas.microsoft.com/office/powerpoint/2010/main" val="15166988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E50EE-E460-E347-6CAD-5A7776D53BB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87E1592-814B-3617-6AE4-B3D29448859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7E24E80-5C8D-0D81-7A1E-912C5800AD59}"/>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DC737EF2-55DC-7C86-BFEB-7B3AB038B53A}"/>
              </a:ext>
            </a:extLst>
          </p:cNvPr>
          <p:cNvSpPr>
            <a:spLocks noGrp="1"/>
          </p:cNvSpPr>
          <p:nvPr>
            <p:ph type="sldNum" sz="quarter" idx="10"/>
          </p:nvPr>
        </p:nvSpPr>
        <p:spPr/>
        <p:txBody>
          <a:bodyPr/>
          <a:lstStyle/>
          <a:p>
            <a:fld id="{89550DB6-8EC8-4619-827B-A9796CF5592A}" type="slidenum">
              <a:rPr lang="en-GB" smtClean="0"/>
              <a:t>32</a:t>
            </a:fld>
            <a:endParaRPr lang="en-GB"/>
          </a:p>
        </p:txBody>
      </p:sp>
    </p:spTree>
    <p:extLst>
      <p:ext uri="{BB962C8B-B14F-4D97-AF65-F5344CB8AC3E}">
        <p14:creationId xmlns:p14="http://schemas.microsoft.com/office/powerpoint/2010/main" val="34869187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64F1C-D0E9-B6A5-8D2A-DBF7815C7A7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5802DFF-39BD-B8C8-FE69-517DC609D63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F795AC8-3921-7A40-AF94-B99671D4A026}"/>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07758271-08F5-3E88-8CB5-84CC1BB3DDF7}"/>
              </a:ext>
            </a:extLst>
          </p:cNvPr>
          <p:cNvSpPr>
            <a:spLocks noGrp="1"/>
          </p:cNvSpPr>
          <p:nvPr>
            <p:ph type="sldNum" sz="quarter" idx="10"/>
          </p:nvPr>
        </p:nvSpPr>
        <p:spPr/>
        <p:txBody>
          <a:bodyPr/>
          <a:lstStyle/>
          <a:p>
            <a:fld id="{89550DB6-8EC8-4619-827B-A9796CF5592A}" type="slidenum">
              <a:rPr lang="en-GB" smtClean="0"/>
              <a:t>33</a:t>
            </a:fld>
            <a:endParaRPr lang="en-GB"/>
          </a:p>
        </p:txBody>
      </p:sp>
    </p:spTree>
    <p:extLst>
      <p:ext uri="{BB962C8B-B14F-4D97-AF65-F5344CB8AC3E}">
        <p14:creationId xmlns:p14="http://schemas.microsoft.com/office/powerpoint/2010/main" val="27900545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D8E23-BA47-21EF-F170-28DD87953F1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B0CFCD7-170A-4519-B7C3-ECD98F9FD45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1490072-3702-ADF3-0173-D204F9D6963D}"/>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C5A19508-D64F-789A-AE3A-B6F30511EEE0}"/>
              </a:ext>
            </a:extLst>
          </p:cNvPr>
          <p:cNvSpPr>
            <a:spLocks noGrp="1"/>
          </p:cNvSpPr>
          <p:nvPr>
            <p:ph type="sldNum" sz="quarter" idx="10"/>
          </p:nvPr>
        </p:nvSpPr>
        <p:spPr/>
        <p:txBody>
          <a:bodyPr/>
          <a:lstStyle/>
          <a:p>
            <a:fld id="{89550DB6-8EC8-4619-827B-A9796CF5592A}" type="slidenum">
              <a:rPr lang="en-GB" smtClean="0"/>
              <a:t>34</a:t>
            </a:fld>
            <a:endParaRPr lang="en-GB"/>
          </a:p>
        </p:txBody>
      </p:sp>
    </p:spTree>
    <p:extLst>
      <p:ext uri="{BB962C8B-B14F-4D97-AF65-F5344CB8AC3E}">
        <p14:creationId xmlns:p14="http://schemas.microsoft.com/office/powerpoint/2010/main" val="7964172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53F82-89D3-6408-D720-81D268F36C1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E756A25-A838-724E-A03F-019EF81E020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DC1DA5A-F61E-6B0E-3129-BD00BE4ECB97}"/>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E0FC38CA-DAF5-0DE6-1149-2A375FEF7395}"/>
              </a:ext>
            </a:extLst>
          </p:cNvPr>
          <p:cNvSpPr>
            <a:spLocks noGrp="1"/>
          </p:cNvSpPr>
          <p:nvPr>
            <p:ph type="sldNum" sz="quarter" idx="10"/>
          </p:nvPr>
        </p:nvSpPr>
        <p:spPr/>
        <p:txBody>
          <a:bodyPr/>
          <a:lstStyle/>
          <a:p>
            <a:fld id="{89550DB6-8EC8-4619-827B-A9796CF5592A}" type="slidenum">
              <a:rPr lang="en-GB" smtClean="0"/>
              <a:t>36</a:t>
            </a:fld>
            <a:endParaRPr lang="en-GB"/>
          </a:p>
        </p:txBody>
      </p:sp>
    </p:spTree>
    <p:extLst>
      <p:ext uri="{BB962C8B-B14F-4D97-AF65-F5344CB8AC3E}">
        <p14:creationId xmlns:p14="http://schemas.microsoft.com/office/powerpoint/2010/main" val="459009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C6B45-FE88-C1D0-4496-178D0487D66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70FA63F-E89A-0798-6B88-1861D978CE1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4537F16-F278-868C-FFD2-120636F0DE42}"/>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F36DF571-166E-4F22-612D-1ED5597CB69F}"/>
              </a:ext>
            </a:extLst>
          </p:cNvPr>
          <p:cNvSpPr>
            <a:spLocks noGrp="1"/>
          </p:cNvSpPr>
          <p:nvPr>
            <p:ph type="sldNum" sz="quarter" idx="10"/>
          </p:nvPr>
        </p:nvSpPr>
        <p:spPr/>
        <p:txBody>
          <a:bodyPr/>
          <a:lstStyle/>
          <a:p>
            <a:fld id="{89550DB6-8EC8-4619-827B-A9796CF5592A}" type="slidenum">
              <a:rPr lang="en-GB" smtClean="0"/>
              <a:t>37</a:t>
            </a:fld>
            <a:endParaRPr lang="en-GB"/>
          </a:p>
        </p:txBody>
      </p:sp>
    </p:spTree>
    <p:extLst>
      <p:ext uri="{BB962C8B-B14F-4D97-AF65-F5344CB8AC3E}">
        <p14:creationId xmlns:p14="http://schemas.microsoft.com/office/powerpoint/2010/main" val="41044478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3C051-8B3F-6C1F-5C26-E850F185E67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559C98F-9B3D-D114-4F15-D8F3445F642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30F1ACD-7D25-5BA4-F8DB-595E4CD37B31}"/>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3DAB5E52-39FF-02F8-AD3C-CDB3A3C2C5D8}"/>
              </a:ext>
            </a:extLst>
          </p:cNvPr>
          <p:cNvSpPr>
            <a:spLocks noGrp="1"/>
          </p:cNvSpPr>
          <p:nvPr>
            <p:ph type="sldNum" sz="quarter" idx="10"/>
          </p:nvPr>
        </p:nvSpPr>
        <p:spPr/>
        <p:txBody>
          <a:bodyPr/>
          <a:lstStyle/>
          <a:p>
            <a:fld id="{89550DB6-8EC8-4619-827B-A9796CF5592A}" type="slidenum">
              <a:rPr lang="en-GB" smtClean="0"/>
              <a:t>39</a:t>
            </a:fld>
            <a:endParaRPr lang="en-GB"/>
          </a:p>
        </p:txBody>
      </p:sp>
    </p:spTree>
    <p:extLst>
      <p:ext uri="{BB962C8B-B14F-4D97-AF65-F5344CB8AC3E}">
        <p14:creationId xmlns:p14="http://schemas.microsoft.com/office/powerpoint/2010/main" val="23126709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99EBA-ED94-CECD-8C2D-4CA622C5B5C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A72AA99-DD54-97DB-288C-6CFF3F6A3EB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691A354-8C0F-5262-DC21-DC3FFC96090C}"/>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9CE61738-1DD9-E13F-4D49-3A0EB4B1EA14}"/>
              </a:ext>
            </a:extLst>
          </p:cNvPr>
          <p:cNvSpPr>
            <a:spLocks noGrp="1"/>
          </p:cNvSpPr>
          <p:nvPr>
            <p:ph type="sldNum" sz="quarter" idx="10"/>
          </p:nvPr>
        </p:nvSpPr>
        <p:spPr/>
        <p:txBody>
          <a:bodyPr/>
          <a:lstStyle/>
          <a:p>
            <a:fld id="{89550DB6-8EC8-4619-827B-A9796CF5592A}" type="slidenum">
              <a:rPr lang="en-GB" smtClean="0"/>
              <a:t>40</a:t>
            </a:fld>
            <a:endParaRPr lang="en-GB"/>
          </a:p>
        </p:txBody>
      </p:sp>
    </p:spTree>
    <p:extLst>
      <p:ext uri="{BB962C8B-B14F-4D97-AF65-F5344CB8AC3E}">
        <p14:creationId xmlns:p14="http://schemas.microsoft.com/office/powerpoint/2010/main" val="18582418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BB513-4AAA-A401-A728-7687FD6939A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966AA80-D004-4D32-F7B1-24F8D97D166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EECA0D0-B148-6C1B-3193-1595EC7E0B02}"/>
              </a:ext>
            </a:extLst>
          </p:cNvPr>
          <p:cNvSpPr>
            <a:spLocks noGrp="1"/>
          </p:cNvSpPr>
          <p:nvPr>
            <p:ph type="body" idx="1"/>
          </p:nvPr>
        </p:nvSpPr>
        <p:spPr/>
        <p:txBody>
          <a:bodyPr/>
          <a:lstStyle/>
          <a:p>
            <a:endParaRPr lang="en-GB" dirty="0"/>
          </a:p>
        </p:txBody>
      </p:sp>
      <p:sp>
        <p:nvSpPr>
          <p:cNvPr id="4" name="Foliennummernplatzhalter 3">
            <a:extLst>
              <a:ext uri="{FF2B5EF4-FFF2-40B4-BE49-F238E27FC236}">
                <a16:creationId xmlns:a16="http://schemas.microsoft.com/office/drawing/2014/main" id="{2AEB6B5D-14CD-4821-7E70-DB34E3DB9EC5}"/>
              </a:ext>
            </a:extLst>
          </p:cNvPr>
          <p:cNvSpPr>
            <a:spLocks noGrp="1"/>
          </p:cNvSpPr>
          <p:nvPr>
            <p:ph type="sldNum" sz="quarter" idx="10"/>
          </p:nvPr>
        </p:nvSpPr>
        <p:spPr/>
        <p:txBody>
          <a:bodyPr/>
          <a:lstStyle/>
          <a:p>
            <a:fld id="{89550DB6-8EC8-4619-827B-A9796CF5592A}" type="slidenum">
              <a:rPr lang="en-GB" smtClean="0"/>
              <a:t>41</a:t>
            </a:fld>
            <a:endParaRPr lang="en-GB"/>
          </a:p>
        </p:txBody>
      </p:sp>
    </p:spTree>
    <p:extLst>
      <p:ext uri="{BB962C8B-B14F-4D97-AF65-F5344CB8AC3E}">
        <p14:creationId xmlns:p14="http://schemas.microsoft.com/office/powerpoint/2010/main" val="3235546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E839C151-67A7-13E6-068C-9D7B89990A15}"/>
              </a:ext>
            </a:extLst>
          </p:cNvPr>
          <p:cNvSpPr>
            <a:spLocks noGrp="1"/>
          </p:cNvSpPr>
          <p:nvPr>
            <p:ph type="body" sz="quarter" idx="11" hasCustomPrompt="1"/>
          </p:nvPr>
        </p:nvSpPr>
        <p:spPr>
          <a:xfrm>
            <a:off x="4585820" y="1881189"/>
            <a:ext cx="6767783" cy="4284661"/>
          </a:xfrm>
          <a:prstGeom prst="rect">
            <a:avLst/>
          </a:prstGeom>
        </p:spPr>
        <p:txBody>
          <a:bodyPr lIns="0" tIns="0" rIns="0" bIns="0"/>
          <a:lstStyle>
            <a:lvl1pPr marL="258763" indent="-258763">
              <a:spcBef>
                <a:spcPts val="2200"/>
              </a:spcBef>
              <a:buFont typeface="+mj-lt"/>
              <a:buAutoNum type="arabicPeriod"/>
              <a:tabLst/>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275150" indent="0">
              <a:lnSpc>
                <a:spcPts val="1680"/>
              </a:lnSpc>
              <a:spcBef>
                <a:spcPts val="600"/>
              </a:spcBef>
              <a:buClr>
                <a:schemeClr val="tx1">
                  <a:lumMod val="50000"/>
                  <a:lumOff val="50000"/>
                </a:schemeClr>
              </a:buClr>
              <a:buSzPct val="80000"/>
              <a:buFontTx/>
              <a:buNone/>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29425" indent="0">
              <a:lnSpc>
                <a:spcPts val="1680"/>
              </a:lnSpc>
              <a:buNone/>
              <a:tabLst/>
              <a:defRPr sz="1400" b="0" i="0" spc="50" baseline="0">
                <a:solidFill>
                  <a:schemeClr val="tx1">
                    <a:lumMod val="75000"/>
                    <a:lumOff val="25000"/>
                  </a:schemeClr>
                </a:solidFill>
                <a:latin typeface="Futura Std Light" panose="020B0402020204020303" pitchFamily="34" charset="0"/>
              </a:defRPr>
            </a:lvl3pPr>
            <a:lvl4pPr marL="1263600" indent="0">
              <a:lnSpc>
                <a:spcPts val="1680"/>
              </a:lnSpc>
              <a:buNone/>
              <a:defRPr sz="1400" b="0" i="0">
                <a:solidFill>
                  <a:schemeClr val="tx1">
                    <a:lumMod val="75000"/>
                    <a:lumOff val="25000"/>
                  </a:schemeClr>
                </a:solidFill>
                <a:latin typeface="Futura Std Light" panose="020B0402020204020303" pitchFamily="34" charset="0"/>
              </a:defRPr>
            </a:lvl4pPr>
            <a:lvl5pPr>
              <a:defRPr>
                <a:solidFill>
                  <a:schemeClr val="bg1"/>
                </a:solidFill>
              </a:defRPr>
            </a:lvl5pPr>
          </a:lstStyle>
          <a:p>
            <a:pPr lvl="0"/>
            <a:r>
              <a:rPr lang="de-DE" dirty="0"/>
              <a:t>TOPIC ONE</a:t>
            </a:r>
          </a:p>
          <a:p>
            <a:pPr lvl="1"/>
            <a:r>
              <a:rPr lang="de-DE" dirty="0"/>
              <a:t>Zweite Ebene</a:t>
            </a:r>
          </a:p>
          <a:p>
            <a:pPr lvl="0"/>
            <a:r>
              <a:rPr lang="de-DE" dirty="0"/>
              <a:t>TOPIC TWO</a:t>
            </a:r>
          </a:p>
          <a:p>
            <a:pPr lvl="1"/>
            <a:r>
              <a:rPr lang="de-DE" dirty="0"/>
              <a:t>More Details</a:t>
            </a:r>
          </a:p>
        </p:txBody>
      </p:sp>
      <p:sp>
        <p:nvSpPr>
          <p:cNvPr id="5" name="Textplatzhalter 4">
            <a:extLst>
              <a:ext uri="{FF2B5EF4-FFF2-40B4-BE49-F238E27FC236}">
                <a16:creationId xmlns:a16="http://schemas.microsoft.com/office/drawing/2014/main" id="{23FF160F-1C4C-E491-A6EB-C16CE76B519D}"/>
              </a:ext>
            </a:extLst>
          </p:cNvPr>
          <p:cNvSpPr>
            <a:spLocks noGrp="1"/>
          </p:cNvSpPr>
          <p:nvPr>
            <p:ph type="body" sz="quarter" idx="12" hasCustomPrompt="1"/>
          </p:nvPr>
        </p:nvSpPr>
        <p:spPr>
          <a:xfrm>
            <a:off x="515939" y="1881189"/>
            <a:ext cx="2843757" cy="75572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AGENDA</a:t>
            </a:r>
          </a:p>
        </p:txBody>
      </p:sp>
    </p:spTree>
    <p:extLst>
      <p:ext uri="{BB962C8B-B14F-4D97-AF65-F5344CB8AC3E}">
        <p14:creationId xmlns:p14="http://schemas.microsoft.com/office/powerpoint/2010/main" val="2916153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ext chapter - fullscreen picture">
    <p:spTree>
      <p:nvGrpSpPr>
        <p:cNvPr id="1" name=""/>
        <p:cNvGrpSpPr/>
        <p:nvPr/>
      </p:nvGrpSpPr>
      <p:grpSpPr>
        <a:xfrm>
          <a:off x="0" y="0"/>
          <a:ext cx="0" cy="0"/>
          <a:chOff x="0" y="0"/>
          <a:chExt cx="0" cy="0"/>
        </a:xfrm>
      </p:grpSpPr>
      <p:sp>
        <p:nvSpPr>
          <p:cNvPr id="2" name="Picture Placeholder 26">
            <a:extLst>
              <a:ext uri="{FF2B5EF4-FFF2-40B4-BE49-F238E27FC236}">
                <a16:creationId xmlns:a16="http://schemas.microsoft.com/office/drawing/2014/main" id="{C0FDDB5B-E8DC-673F-B516-447CD30BC739}"/>
              </a:ext>
            </a:extLst>
          </p:cNvPr>
          <p:cNvSpPr>
            <a:spLocks noGrp="1"/>
          </p:cNvSpPr>
          <p:nvPr>
            <p:ph type="pic" sz="quarter" idx="30" hasCustomPrompt="1"/>
          </p:nvPr>
        </p:nvSpPr>
        <p:spPr>
          <a:xfrm>
            <a:off x="-3094" y="1209675"/>
            <a:ext cx="12195094" cy="5648325"/>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4" name="Textplatzhalter 4">
            <a:extLst>
              <a:ext uri="{FF2B5EF4-FFF2-40B4-BE49-F238E27FC236}">
                <a16:creationId xmlns:a16="http://schemas.microsoft.com/office/drawing/2014/main" id="{B0F4720C-1695-0953-CD9B-DA963A8E008E}"/>
              </a:ext>
            </a:extLst>
          </p:cNvPr>
          <p:cNvSpPr>
            <a:spLocks noGrp="1"/>
          </p:cNvSpPr>
          <p:nvPr>
            <p:ph type="body" sz="quarter" idx="12" hasCustomPrompt="1"/>
          </p:nvPr>
        </p:nvSpPr>
        <p:spPr>
          <a:xfrm>
            <a:off x="515939" y="5409221"/>
            <a:ext cx="11017249" cy="756630"/>
          </a:xfrm>
          <a:prstGeom prst="rect">
            <a:avLst/>
          </a:prstGeom>
        </p:spPr>
        <p:txBody>
          <a:bodyPr lIns="0" tIns="0" rIns="0" bIns="0"/>
          <a:lstStyle>
            <a:lvl1pPr marL="0" indent="0">
              <a:buNone/>
              <a:defRPr sz="8000" b="1" i="0" cap="all" baseline="0">
                <a:solidFill>
                  <a:schemeClr val="bg1"/>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TOPIC</a:t>
            </a:r>
          </a:p>
        </p:txBody>
      </p:sp>
    </p:spTree>
    <p:extLst>
      <p:ext uri="{BB962C8B-B14F-4D97-AF65-F5344CB8AC3E}">
        <p14:creationId xmlns:p14="http://schemas.microsoft.com/office/powerpoint/2010/main" val="228311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E839C151-67A7-13E6-068C-9D7B89990A15}"/>
              </a:ext>
            </a:extLst>
          </p:cNvPr>
          <p:cNvSpPr>
            <a:spLocks noGrp="1"/>
          </p:cNvSpPr>
          <p:nvPr>
            <p:ph type="body" sz="quarter" idx="11" hasCustomPrompt="1"/>
          </p:nvPr>
        </p:nvSpPr>
        <p:spPr>
          <a:xfrm>
            <a:off x="515940" y="3429000"/>
            <a:ext cx="4067173" cy="2736850"/>
          </a:xfrm>
          <a:prstGeom prst="rect">
            <a:avLst/>
          </a:prstGeom>
        </p:spPr>
        <p:txBody>
          <a:bodyPr lIns="0" tIns="0" rIns="0" bIns="0"/>
          <a:lstStyle>
            <a:lvl1pPr marL="0" indent="0">
              <a:lnSpc>
                <a:spcPts val="1840"/>
              </a:lnSpc>
              <a:spcBef>
                <a:spcPts val="0"/>
              </a:spcBef>
              <a:buNone/>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141288" indent="-169200">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95000"/>
                    <a:lumOff val="5000"/>
                  </a:schemeClr>
                </a:solidFill>
                <a:latin typeface="Futura PT Light" panose="020B0402020204020303" pitchFamily="34" charset="77"/>
                <a:ea typeface="Roboto Condensed" panose="02000000000000000000" pitchFamily="2" charset="0"/>
              </a:defRPr>
            </a:lvl2pPr>
            <a:lvl3pPr marL="355600" indent="-169200">
              <a:lnSpc>
                <a:spcPts val="2440"/>
              </a:lnSpc>
              <a:spcBef>
                <a:spcPts val="0"/>
              </a:spcBef>
              <a:buClr>
                <a:schemeClr val="tx1">
                  <a:lumMod val="75000"/>
                  <a:lumOff val="25000"/>
                </a:schemeClr>
              </a:buClr>
              <a:buSzPct val="90000"/>
              <a:tabLst/>
              <a:defRPr sz="1600" b="0" i="0" spc="50" baseline="0">
                <a:solidFill>
                  <a:schemeClr val="tx1">
                    <a:lumMod val="75000"/>
                    <a:lumOff val="25000"/>
                  </a:schemeClr>
                </a:solidFill>
                <a:latin typeface="Futura PT Light" panose="020B0402020204020303" pitchFamily="34" charset="77"/>
              </a:defRPr>
            </a:lvl3pPr>
            <a:lvl4pPr marL="628200" indent="-156600">
              <a:lnSpc>
                <a:spcPts val="2480"/>
              </a:lnSpc>
              <a:spcBef>
                <a:spcPts val="0"/>
              </a:spcBef>
              <a:defRPr sz="1600" b="0" i="0">
                <a:solidFill>
                  <a:schemeClr val="tx1">
                    <a:lumMod val="75000"/>
                    <a:lumOff val="25000"/>
                  </a:schemeClr>
                </a:solidFill>
                <a:latin typeface="Futura PT Light" panose="020B0402020204020303" pitchFamily="34" charset="77"/>
              </a:defRPr>
            </a:lvl4pPr>
            <a:lvl5pPr>
              <a:defRPr>
                <a:solidFill>
                  <a:schemeClr val="bg1"/>
                </a:solidFill>
              </a:defRPr>
            </a:lvl5pPr>
          </a:lstStyle>
          <a:p>
            <a:pPr lvl="0"/>
            <a:r>
              <a:rPr lang="de-DE" dirty="0"/>
              <a:t>HEADLINE</a:t>
            </a:r>
          </a:p>
          <a:p>
            <a:pPr lvl="1"/>
            <a:r>
              <a:rPr lang="de-DE" dirty="0"/>
              <a:t>Zweite Ebene</a:t>
            </a:r>
          </a:p>
          <a:p>
            <a:pPr lvl="2"/>
            <a:r>
              <a:rPr lang="de-DE" dirty="0"/>
              <a:t>Dritte Ebene</a:t>
            </a:r>
          </a:p>
          <a:p>
            <a:pPr lvl="3"/>
            <a:r>
              <a:rPr lang="de-DE" dirty="0"/>
              <a:t>Vierte Ebene</a:t>
            </a:r>
          </a:p>
        </p:txBody>
      </p:sp>
      <p:sp>
        <p:nvSpPr>
          <p:cNvPr id="5" name="Textplatzhalter 4">
            <a:extLst>
              <a:ext uri="{FF2B5EF4-FFF2-40B4-BE49-F238E27FC236}">
                <a16:creationId xmlns:a16="http://schemas.microsoft.com/office/drawing/2014/main" id="{23FF160F-1C4C-E491-A6EB-C16CE76B519D}"/>
              </a:ext>
            </a:extLst>
          </p:cNvPr>
          <p:cNvSpPr>
            <a:spLocks noGrp="1"/>
          </p:cNvSpPr>
          <p:nvPr>
            <p:ph type="body" sz="quarter" idx="12" hasCustomPrompt="1"/>
          </p:nvPr>
        </p:nvSpPr>
        <p:spPr>
          <a:xfrm>
            <a:off x="515938" y="1881189"/>
            <a:ext cx="11017249" cy="75572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2" name="Textplatzhalter 2">
            <a:extLst>
              <a:ext uri="{FF2B5EF4-FFF2-40B4-BE49-F238E27FC236}">
                <a16:creationId xmlns:a16="http://schemas.microsoft.com/office/drawing/2014/main" id="{35D6B244-4DEE-0049-A0F2-1D0DBB1DE2FE}"/>
              </a:ext>
            </a:extLst>
          </p:cNvPr>
          <p:cNvSpPr>
            <a:spLocks noGrp="1"/>
          </p:cNvSpPr>
          <p:nvPr>
            <p:ph type="body" sz="quarter" idx="13" hasCustomPrompt="1"/>
          </p:nvPr>
        </p:nvSpPr>
        <p:spPr>
          <a:xfrm>
            <a:off x="5057586" y="3429000"/>
            <a:ext cx="6475602" cy="2736850"/>
          </a:xfrm>
          <a:prstGeom prst="rect">
            <a:avLst/>
          </a:prstGeom>
        </p:spPr>
        <p:txBody>
          <a:bodyPr lIns="0" tIns="0" rIns="0" bIns="0"/>
          <a:lstStyle>
            <a:lvl1pPr marL="0" indent="0">
              <a:lnSpc>
                <a:spcPts val="1840"/>
              </a:lnSpc>
              <a:spcBef>
                <a:spcPts val="0"/>
              </a:spcBef>
              <a:buNone/>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141288" indent="-172525">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355600" indent="-166175">
              <a:lnSpc>
                <a:spcPts val="2440"/>
              </a:lnSpc>
              <a:spcBef>
                <a:spcPts val="0"/>
              </a:spcBef>
              <a:buClr>
                <a:schemeClr val="tx1">
                  <a:lumMod val="75000"/>
                  <a:lumOff val="25000"/>
                </a:schemeClr>
              </a:buClr>
              <a:buSzPct val="90000"/>
              <a:tabLst/>
              <a:defRPr sz="1600" b="0" i="0" spc="50" baseline="0">
                <a:solidFill>
                  <a:schemeClr val="tx1">
                    <a:lumMod val="75000"/>
                    <a:lumOff val="25000"/>
                  </a:schemeClr>
                </a:solidFill>
                <a:latin typeface="Futura PT Light" panose="020B0402020204020303" pitchFamily="34" charset="77"/>
              </a:defRPr>
            </a:lvl3pPr>
            <a:lvl4pPr marL="720000" indent="-156600">
              <a:lnSpc>
                <a:spcPts val="2480"/>
              </a:lnSpc>
              <a:spcBef>
                <a:spcPts val="0"/>
              </a:spcBef>
              <a:defRPr sz="1600" b="0" i="0">
                <a:solidFill>
                  <a:schemeClr val="tx1">
                    <a:lumMod val="75000"/>
                    <a:lumOff val="25000"/>
                  </a:schemeClr>
                </a:solidFill>
                <a:latin typeface="Futura PT Light" panose="020B0402020204020303" pitchFamily="34" charset="77"/>
              </a:defRPr>
            </a:lvl4pPr>
            <a:lvl5pPr>
              <a:defRPr>
                <a:solidFill>
                  <a:schemeClr val="bg1"/>
                </a:solidFill>
              </a:defRPr>
            </a:lvl5pPr>
          </a:lstStyle>
          <a:p>
            <a:pPr lvl="0"/>
            <a:r>
              <a:rPr lang="de-DE" dirty="0"/>
              <a:t>HEADLINE</a:t>
            </a:r>
          </a:p>
          <a:p>
            <a:pPr lvl="1"/>
            <a:r>
              <a:rPr lang="de-DE" dirty="0"/>
              <a:t>Zweite Ebene</a:t>
            </a:r>
          </a:p>
          <a:p>
            <a:pPr lvl="2"/>
            <a:r>
              <a:rPr lang="de-DE" dirty="0"/>
              <a:t>Dritte Ebene</a:t>
            </a:r>
          </a:p>
          <a:p>
            <a:pPr lvl="3"/>
            <a:r>
              <a:rPr lang="de-DE" dirty="0"/>
              <a:t>Vierte Ebene</a:t>
            </a:r>
          </a:p>
        </p:txBody>
      </p:sp>
    </p:spTree>
    <p:extLst>
      <p:ext uri="{BB962C8B-B14F-4D97-AF65-F5344CB8AC3E}">
        <p14:creationId xmlns:p14="http://schemas.microsoft.com/office/powerpoint/2010/main" val="2765136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mall Text + 1 big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40" y="1881189"/>
            <a:ext cx="4067174" cy="57570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5051425" y="1209675"/>
            <a:ext cx="7140575" cy="5648325"/>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4" name="Textplatzhalter 2">
            <a:extLst>
              <a:ext uri="{FF2B5EF4-FFF2-40B4-BE49-F238E27FC236}">
                <a16:creationId xmlns:a16="http://schemas.microsoft.com/office/drawing/2014/main" id="{001BA39E-1B55-F500-5E5A-992ECD3E752A}"/>
              </a:ext>
            </a:extLst>
          </p:cNvPr>
          <p:cNvSpPr>
            <a:spLocks noGrp="1"/>
          </p:cNvSpPr>
          <p:nvPr>
            <p:ph type="body" sz="quarter" idx="11" hasCustomPrompt="1"/>
          </p:nvPr>
        </p:nvSpPr>
        <p:spPr>
          <a:xfrm>
            <a:off x="524704" y="3429000"/>
            <a:ext cx="4058409"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51600" indent="-166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Tree>
    <p:extLst>
      <p:ext uri="{BB962C8B-B14F-4D97-AF65-F5344CB8AC3E}">
        <p14:creationId xmlns:p14="http://schemas.microsoft.com/office/powerpoint/2010/main" val="1179191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mall Text + 2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40" y="1881189"/>
            <a:ext cx="4067173" cy="57570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5051425" y="1884622"/>
            <a:ext cx="2988791"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Textplatzhalter 2">
            <a:extLst>
              <a:ext uri="{FF2B5EF4-FFF2-40B4-BE49-F238E27FC236}">
                <a16:creationId xmlns:a16="http://schemas.microsoft.com/office/drawing/2014/main" id="{262D8F8B-DBD3-C169-87AD-5D6066469095}"/>
              </a:ext>
            </a:extLst>
          </p:cNvPr>
          <p:cNvSpPr>
            <a:spLocks noGrp="1"/>
          </p:cNvSpPr>
          <p:nvPr>
            <p:ph type="body" sz="quarter" idx="11" hasCustomPrompt="1"/>
          </p:nvPr>
        </p:nvSpPr>
        <p:spPr>
          <a:xfrm>
            <a:off x="524705" y="3429000"/>
            <a:ext cx="4058408"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
        <p:nvSpPr>
          <p:cNvPr id="3" name="Picture Placeholder 26">
            <a:extLst>
              <a:ext uri="{FF2B5EF4-FFF2-40B4-BE49-F238E27FC236}">
                <a16:creationId xmlns:a16="http://schemas.microsoft.com/office/drawing/2014/main" id="{4ED197A2-C40C-8668-3D8D-BD1B543E943A}"/>
              </a:ext>
            </a:extLst>
          </p:cNvPr>
          <p:cNvSpPr>
            <a:spLocks noGrp="1"/>
          </p:cNvSpPr>
          <p:nvPr>
            <p:ph type="pic" sz="quarter" idx="31" hasCustomPrompt="1"/>
          </p:nvPr>
        </p:nvSpPr>
        <p:spPr>
          <a:xfrm>
            <a:off x="8184232" y="1881189"/>
            <a:ext cx="3354606"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Tree>
    <p:extLst>
      <p:ext uri="{BB962C8B-B14F-4D97-AF65-F5344CB8AC3E}">
        <p14:creationId xmlns:p14="http://schemas.microsoft.com/office/powerpoint/2010/main" val="4108846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mall Text + 3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4535485" cy="575703"/>
          </a:xfrm>
          <a:prstGeom prst="rect">
            <a:avLst/>
          </a:prstGeom>
        </p:spPr>
        <p:txBody>
          <a:bodyPr lIns="0" tIns="0" rIns="0" bIns="0"/>
          <a:lstStyle>
            <a:lvl1pPr marL="0" indent="0">
              <a:buNone/>
              <a:defRPr sz="3600" b="1" i="0" cap="all" spc="50" baseline="0">
                <a:solidFill>
                  <a:srgbClr val="3D3D3D"/>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6" name="Picture Placeholder 19">
            <a:extLst>
              <a:ext uri="{FF2B5EF4-FFF2-40B4-BE49-F238E27FC236}">
                <a16:creationId xmlns:a16="http://schemas.microsoft.com/office/drawing/2014/main" id="{93B431B2-F4EB-9371-1C38-2B4E9B35F7FE}"/>
              </a:ext>
            </a:extLst>
          </p:cNvPr>
          <p:cNvSpPr>
            <a:spLocks noGrp="1"/>
          </p:cNvSpPr>
          <p:nvPr>
            <p:ph type="pic" sz="quarter" idx="32" hasCustomPrompt="1"/>
          </p:nvPr>
        </p:nvSpPr>
        <p:spPr>
          <a:xfrm>
            <a:off x="8957003" y="1881189"/>
            <a:ext cx="2563762" cy="2088162"/>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7" name="Picture Placeholder 18">
            <a:extLst>
              <a:ext uri="{FF2B5EF4-FFF2-40B4-BE49-F238E27FC236}">
                <a16:creationId xmlns:a16="http://schemas.microsoft.com/office/drawing/2014/main" id="{EC661548-DED8-ED89-C512-89AA7112C107}"/>
              </a:ext>
            </a:extLst>
          </p:cNvPr>
          <p:cNvSpPr>
            <a:spLocks noGrp="1"/>
          </p:cNvSpPr>
          <p:nvPr>
            <p:ph type="pic" sz="quarter" idx="33" hasCustomPrompt="1"/>
          </p:nvPr>
        </p:nvSpPr>
        <p:spPr>
          <a:xfrm>
            <a:off x="8957974" y="4041068"/>
            <a:ext cx="2563762" cy="2124782"/>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6023992" y="1881189"/>
            <a:ext cx="2844316"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5" name="Textplatzhalter 2">
            <a:extLst>
              <a:ext uri="{FF2B5EF4-FFF2-40B4-BE49-F238E27FC236}">
                <a16:creationId xmlns:a16="http://schemas.microsoft.com/office/drawing/2014/main" id="{CAB8CC1D-4125-1E67-A34B-16E7C6084B68}"/>
              </a:ext>
            </a:extLst>
          </p:cNvPr>
          <p:cNvSpPr>
            <a:spLocks noGrp="1"/>
          </p:cNvSpPr>
          <p:nvPr>
            <p:ph type="body" sz="quarter" idx="11" hasCustomPrompt="1"/>
          </p:nvPr>
        </p:nvSpPr>
        <p:spPr>
          <a:xfrm>
            <a:off x="524704" y="3429000"/>
            <a:ext cx="4526720" cy="2736850"/>
          </a:xfrm>
          <a:prstGeom prst="rect">
            <a:avLst/>
          </a:prstGeom>
        </p:spPr>
        <p:txBody>
          <a:bodyPr lIns="0" tIns="0" rIns="0" bIns="0"/>
          <a:lstStyle>
            <a:lvl1pPr marL="0" indent="-175088">
              <a:lnSpc>
                <a:spcPts val="2440"/>
              </a:lnSpc>
              <a:spcBef>
                <a:spcPts val="0"/>
              </a:spcBef>
              <a:buNone/>
              <a:tabLst/>
              <a:defRPr sz="1600" b="0" i="0" spc="50" baseline="0">
                <a:solidFill>
                  <a:srgbClr val="3D3D3D"/>
                </a:solidFill>
                <a:latin typeface="Futura PT Light" panose="020B0402020204020303" pitchFamily="34" charset="77"/>
                <a:ea typeface="Roboto Condensed" panose="02000000000000000000" pitchFamily="2" charset="0"/>
              </a:defRPr>
            </a:lvl1pPr>
            <a:lvl2pPr marL="324000" indent="-169200">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rgbClr val="3D3D3D"/>
                </a:solidFill>
                <a:latin typeface="Futura PT Light" panose="020B04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600" b="0" i="0" spc="50" baseline="0">
                <a:solidFill>
                  <a:schemeClr val="tx1">
                    <a:lumMod val="75000"/>
                    <a:lumOff val="25000"/>
                  </a:schemeClr>
                </a:solidFill>
                <a:latin typeface="Futura PT Light" panose="020B0402020204020303" pitchFamily="34" charset="77"/>
              </a:defRPr>
            </a:lvl3pPr>
            <a:lvl4pPr>
              <a:defRPr>
                <a:solidFill>
                  <a:schemeClr val="bg1"/>
                </a:solidFill>
              </a:defRPr>
            </a:lvl4pPr>
            <a:lvl5pPr>
              <a:defRPr>
                <a:solidFill>
                  <a:schemeClr val="bg1"/>
                </a:solidFill>
              </a:defRPr>
            </a:lvl5pPr>
          </a:lstStyle>
          <a:p>
            <a:pPr lvl="0"/>
            <a:r>
              <a:rPr lang="de-DE" dirty="0"/>
              <a:t>Text </a:t>
            </a:r>
          </a:p>
          <a:p>
            <a:pPr lvl="1"/>
            <a:r>
              <a:rPr lang="de-DE" dirty="0"/>
              <a:t>Zweite Ebene</a:t>
            </a:r>
          </a:p>
          <a:p>
            <a:pPr lvl="2"/>
            <a:endParaRPr lang="de-DE" dirty="0"/>
          </a:p>
        </p:txBody>
      </p:sp>
    </p:spTree>
    <p:extLst>
      <p:ext uri="{BB962C8B-B14F-4D97-AF65-F5344CB8AC3E}">
        <p14:creationId xmlns:p14="http://schemas.microsoft.com/office/powerpoint/2010/main" val="240583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mall Text + 4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4535486" cy="719719"/>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6" name="Picture Placeholder 19">
            <a:extLst>
              <a:ext uri="{FF2B5EF4-FFF2-40B4-BE49-F238E27FC236}">
                <a16:creationId xmlns:a16="http://schemas.microsoft.com/office/drawing/2014/main" id="{93B431B2-F4EB-9371-1C38-2B4E9B35F7FE}"/>
              </a:ext>
            </a:extLst>
          </p:cNvPr>
          <p:cNvSpPr>
            <a:spLocks noGrp="1"/>
          </p:cNvSpPr>
          <p:nvPr>
            <p:ph type="pic" sz="quarter" idx="32" hasCustomPrompt="1"/>
          </p:nvPr>
        </p:nvSpPr>
        <p:spPr>
          <a:xfrm>
            <a:off x="9545489" y="1881189"/>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6377140" y="1881189"/>
            <a:ext cx="3099608" cy="4281227"/>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4" name="Picture Placeholder 19">
            <a:extLst>
              <a:ext uri="{FF2B5EF4-FFF2-40B4-BE49-F238E27FC236}">
                <a16:creationId xmlns:a16="http://schemas.microsoft.com/office/drawing/2014/main" id="{01467E6C-A30A-5E19-A4D1-6E828DA89044}"/>
              </a:ext>
            </a:extLst>
          </p:cNvPr>
          <p:cNvSpPr>
            <a:spLocks noGrp="1"/>
          </p:cNvSpPr>
          <p:nvPr>
            <p:ph type="pic" sz="quarter" idx="33" hasCustomPrompt="1"/>
          </p:nvPr>
        </p:nvSpPr>
        <p:spPr>
          <a:xfrm>
            <a:off x="9545491" y="3336002"/>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0" name="Picture Placeholder 19">
            <a:extLst>
              <a:ext uri="{FF2B5EF4-FFF2-40B4-BE49-F238E27FC236}">
                <a16:creationId xmlns:a16="http://schemas.microsoft.com/office/drawing/2014/main" id="{309865C2-6E42-5528-B50D-C32B09D15C80}"/>
              </a:ext>
            </a:extLst>
          </p:cNvPr>
          <p:cNvSpPr>
            <a:spLocks noGrp="1"/>
          </p:cNvSpPr>
          <p:nvPr>
            <p:ph type="pic" sz="quarter" idx="34" hasCustomPrompt="1"/>
          </p:nvPr>
        </p:nvSpPr>
        <p:spPr>
          <a:xfrm>
            <a:off x="9545490" y="4790816"/>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4" name="Textplatzhalter 2">
            <a:extLst>
              <a:ext uri="{FF2B5EF4-FFF2-40B4-BE49-F238E27FC236}">
                <a16:creationId xmlns:a16="http://schemas.microsoft.com/office/drawing/2014/main" id="{CC4F7958-7A88-D755-71F3-1A666E731FCB}"/>
              </a:ext>
            </a:extLst>
          </p:cNvPr>
          <p:cNvSpPr>
            <a:spLocks noGrp="1"/>
          </p:cNvSpPr>
          <p:nvPr>
            <p:ph type="body" sz="quarter" idx="11" hasCustomPrompt="1"/>
          </p:nvPr>
        </p:nvSpPr>
        <p:spPr>
          <a:xfrm>
            <a:off x="524703" y="3429000"/>
            <a:ext cx="4526721"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Tree>
    <p:extLst>
      <p:ext uri="{BB962C8B-B14F-4D97-AF65-F5344CB8AC3E}">
        <p14:creationId xmlns:p14="http://schemas.microsoft.com/office/powerpoint/2010/main" val="2204037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verview... 2 Images">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75703"/>
          </a:xfrm>
          <a:prstGeom prst="rect">
            <a:avLst/>
          </a:prstGeom>
        </p:spPr>
        <p:txBody>
          <a:bodyPr lIns="0" tIns="0" rIns="0" bIns="0"/>
          <a:lstStyle>
            <a:lvl1pPr marL="0" indent="0">
              <a:buNone/>
              <a:defRPr sz="36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6168008" y="2359299"/>
            <a:ext cx="5365180"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550805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803412"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7" name="Textplatzhalter 2">
            <a:extLst>
              <a:ext uri="{FF2B5EF4-FFF2-40B4-BE49-F238E27FC236}">
                <a16:creationId xmlns:a16="http://schemas.microsoft.com/office/drawing/2014/main" id="{5BFDBAF9-25FE-5995-0B40-3CDF167FDC94}"/>
              </a:ext>
            </a:extLst>
          </p:cNvPr>
          <p:cNvSpPr>
            <a:spLocks noGrp="1"/>
          </p:cNvSpPr>
          <p:nvPr>
            <p:ph type="body" sz="quarter" idx="26" hasCustomPrompt="1"/>
          </p:nvPr>
        </p:nvSpPr>
        <p:spPr>
          <a:xfrm>
            <a:off x="6420036"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2542255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verview... 3 Images">
    <p:spTree>
      <p:nvGrpSpPr>
        <p:cNvPr id="1" name=""/>
        <p:cNvGrpSpPr/>
        <p:nvPr/>
      </p:nvGrpSpPr>
      <p:grpSpPr>
        <a:xfrm>
          <a:off x="0" y="0"/>
          <a:ext cx="0" cy="0"/>
          <a:chOff x="0" y="0"/>
          <a:chExt cx="0" cy="0"/>
        </a:xfrm>
      </p:grpSpPr>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4259238"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1" name="Picture Placeholder 16">
            <a:extLst>
              <a:ext uri="{FF2B5EF4-FFF2-40B4-BE49-F238E27FC236}">
                <a16:creationId xmlns:a16="http://schemas.microsoft.com/office/drawing/2014/main" id="{C94979BC-38E2-8D23-FD58-9DA96C08E8D1}"/>
              </a:ext>
            </a:extLst>
          </p:cNvPr>
          <p:cNvSpPr>
            <a:spLocks noGrp="1"/>
          </p:cNvSpPr>
          <p:nvPr>
            <p:ph type="pic" sz="quarter" idx="24" hasCustomPrompt="1"/>
          </p:nvPr>
        </p:nvSpPr>
        <p:spPr>
          <a:xfrm>
            <a:off x="8005354"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75703"/>
          </a:xfrm>
          <a:prstGeom prst="rect">
            <a:avLst/>
          </a:prstGeom>
        </p:spPr>
        <p:txBody>
          <a:bodyPr lIns="0" tIns="0" rIns="0" bIns="0"/>
          <a:lstStyle>
            <a:lvl1pPr marL="0" indent="0">
              <a:buNone/>
              <a:defRPr sz="36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731404"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6" name="Textplatzhalter 2">
            <a:extLst>
              <a:ext uri="{FF2B5EF4-FFF2-40B4-BE49-F238E27FC236}">
                <a16:creationId xmlns:a16="http://schemas.microsoft.com/office/drawing/2014/main" id="{16FEBA6D-2A22-4A4D-6CA8-B37953E55CFE}"/>
              </a:ext>
            </a:extLst>
          </p:cNvPr>
          <p:cNvSpPr>
            <a:spLocks noGrp="1"/>
          </p:cNvSpPr>
          <p:nvPr>
            <p:ph type="body" sz="quarter" idx="25" hasCustomPrompt="1"/>
          </p:nvPr>
        </p:nvSpPr>
        <p:spPr>
          <a:xfrm>
            <a:off x="4474983"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7" name="Textplatzhalter 2">
            <a:extLst>
              <a:ext uri="{FF2B5EF4-FFF2-40B4-BE49-F238E27FC236}">
                <a16:creationId xmlns:a16="http://schemas.microsoft.com/office/drawing/2014/main" id="{5BFDBAF9-25FE-5995-0B40-3CDF167FDC94}"/>
              </a:ext>
            </a:extLst>
          </p:cNvPr>
          <p:cNvSpPr>
            <a:spLocks noGrp="1"/>
          </p:cNvSpPr>
          <p:nvPr>
            <p:ph type="body" sz="quarter" idx="26" hasCustomPrompt="1"/>
          </p:nvPr>
        </p:nvSpPr>
        <p:spPr>
          <a:xfrm>
            <a:off x="8221099"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3580591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verview... 4 Images">
    <p:spTree>
      <p:nvGrpSpPr>
        <p:cNvPr id="1" name=""/>
        <p:cNvGrpSpPr/>
        <p:nvPr/>
      </p:nvGrpSpPr>
      <p:grpSpPr>
        <a:xfrm>
          <a:off x="0" y="0"/>
          <a:ext cx="0" cy="0"/>
          <a:chOff x="0" y="0"/>
          <a:chExt cx="0" cy="0"/>
        </a:xfrm>
      </p:grpSpPr>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3330997"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1" name="Picture Placeholder 16">
            <a:extLst>
              <a:ext uri="{FF2B5EF4-FFF2-40B4-BE49-F238E27FC236}">
                <a16:creationId xmlns:a16="http://schemas.microsoft.com/office/drawing/2014/main" id="{C94979BC-38E2-8D23-FD58-9DA96C08E8D1}"/>
              </a:ext>
            </a:extLst>
          </p:cNvPr>
          <p:cNvSpPr>
            <a:spLocks noGrp="1"/>
          </p:cNvSpPr>
          <p:nvPr>
            <p:ph type="pic" sz="quarter" idx="24" hasCustomPrompt="1"/>
          </p:nvPr>
        </p:nvSpPr>
        <p:spPr>
          <a:xfrm>
            <a:off x="6106371"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8" name="Picture Placeholder 16">
            <a:extLst>
              <a:ext uri="{FF2B5EF4-FFF2-40B4-BE49-F238E27FC236}">
                <a16:creationId xmlns:a16="http://schemas.microsoft.com/office/drawing/2014/main" id="{FF001B5C-957C-4EE3-1B4C-F61978CB1E1D}"/>
              </a:ext>
            </a:extLst>
          </p:cNvPr>
          <p:cNvSpPr>
            <a:spLocks noGrp="1"/>
          </p:cNvSpPr>
          <p:nvPr>
            <p:ph type="pic" sz="quarter" idx="27" hasCustomPrompt="1"/>
          </p:nvPr>
        </p:nvSpPr>
        <p:spPr>
          <a:xfrm>
            <a:off x="8921430"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95486"/>
          </a:xfrm>
          <a:prstGeom prst="rect">
            <a:avLst/>
          </a:prstGeom>
        </p:spPr>
        <p:txBody>
          <a:bodyPr lIns="0" tIns="0" rIns="0" bIns="0"/>
          <a:lstStyle>
            <a:lvl1pPr marL="0" indent="0">
              <a:buNone/>
              <a:defRPr sz="32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666924"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0" name="Textplatzhalter 2">
            <a:extLst>
              <a:ext uri="{FF2B5EF4-FFF2-40B4-BE49-F238E27FC236}">
                <a16:creationId xmlns:a16="http://schemas.microsoft.com/office/drawing/2014/main" id="{FCD8CC6D-9A66-2C32-B3A5-45AB338FF5E3}"/>
              </a:ext>
            </a:extLst>
          </p:cNvPr>
          <p:cNvSpPr>
            <a:spLocks noGrp="1"/>
          </p:cNvSpPr>
          <p:nvPr>
            <p:ph type="body" sz="quarter" idx="28" hasCustomPrompt="1"/>
          </p:nvPr>
        </p:nvSpPr>
        <p:spPr>
          <a:xfrm>
            <a:off x="3477359"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2" name="Textplatzhalter 2">
            <a:extLst>
              <a:ext uri="{FF2B5EF4-FFF2-40B4-BE49-F238E27FC236}">
                <a16:creationId xmlns:a16="http://schemas.microsoft.com/office/drawing/2014/main" id="{3C1D15EB-2123-EBB1-C72D-E090D222B0E8}"/>
              </a:ext>
            </a:extLst>
          </p:cNvPr>
          <p:cNvSpPr>
            <a:spLocks noGrp="1"/>
          </p:cNvSpPr>
          <p:nvPr>
            <p:ph type="body" sz="quarter" idx="29" hasCustomPrompt="1"/>
          </p:nvPr>
        </p:nvSpPr>
        <p:spPr>
          <a:xfrm>
            <a:off x="6240729"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3" name="Textplatzhalter 2">
            <a:extLst>
              <a:ext uri="{FF2B5EF4-FFF2-40B4-BE49-F238E27FC236}">
                <a16:creationId xmlns:a16="http://schemas.microsoft.com/office/drawing/2014/main" id="{6204C23D-46F8-9407-ACA9-23A09A33E7E5}"/>
              </a:ext>
            </a:extLst>
          </p:cNvPr>
          <p:cNvSpPr>
            <a:spLocks noGrp="1"/>
          </p:cNvSpPr>
          <p:nvPr>
            <p:ph type="body" sz="quarter" idx="30" hasCustomPrompt="1"/>
          </p:nvPr>
        </p:nvSpPr>
        <p:spPr>
          <a:xfrm>
            <a:off x="9057888"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2793838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oduct page">
    <p:spTree>
      <p:nvGrpSpPr>
        <p:cNvPr id="1" name=""/>
        <p:cNvGrpSpPr/>
        <p:nvPr/>
      </p:nvGrpSpPr>
      <p:grpSpPr>
        <a:xfrm>
          <a:off x="0" y="0"/>
          <a:ext cx="0" cy="0"/>
          <a:chOff x="0" y="0"/>
          <a:chExt cx="0" cy="0"/>
        </a:xfrm>
      </p:grpSpPr>
      <p:sp>
        <p:nvSpPr>
          <p:cNvPr id="4" name="Picture Placeholder 26">
            <a:extLst>
              <a:ext uri="{FF2B5EF4-FFF2-40B4-BE49-F238E27FC236}">
                <a16:creationId xmlns:a16="http://schemas.microsoft.com/office/drawing/2014/main" id="{1D859CCF-A3C4-84F2-5ADA-452EA3E3FCB9}"/>
              </a:ext>
            </a:extLst>
          </p:cNvPr>
          <p:cNvSpPr>
            <a:spLocks noGrp="1"/>
          </p:cNvSpPr>
          <p:nvPr>
            <p:ph type="pic" sz="quarter" idx="31" hasCustomPrompt="1"/>
          </p:nvPr>
        </p:nvSpPr>
        <p:spPr>
          <a:xfrm>
            <a:off x="1163452" y="2708920"/>
            <a:ext cx="2304256" cy="2804962"/>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Textplatzhalter 11">
            <a:extLst>
              <a:ext uri="{FF2B5EF4-FFF2-40B4-BE49-F238E27FC236}">
                <a16:creationId xmlns:a16="http://schemas.microsoft.com/office/drawing/2014/main" id="{F51128FD-7AB5-C495-D382-C33C7A259E82}"/>
              </a:ext>
            </a:extLst>
          </p:cNvPr>
          <p:cNvSpPr>
            <a:spLocks noGrp="1"/>
          </p:cNvSpPr>
          <p:nvPr>
            <p:ph type="body" sz="quarter" idx="10" hasCustomPrompt="1"/>
          </p:nvPr>
        </p:nvSpPr>
        <p:spPr>
          <a:xfrm>
            <a:off x="7395000" y="1808820"/>
            <a:ext cx="3999825" cy="1042541"/>
          </a:xfrm>
          <a:prstGeom prst="rect">
            <a:avLst/>
          </a:prstGeom>
        </p:spPr>
        <p:txBody>
          <a:bodyPr lIns="0" tIns="0" rIns="0" bIns="0"/>
          <a:lstStyle>
            <a:lvl1pPr marL="0" indent="0">
              <a:lnSpc>
                <a:spcPct val="100000"/>
              </a:lnSpc>
              <a:spcBef>
                <a:spcPts val="1200"/>
              </a:spcBef>
              <a:buNone/>
              <a:defRPr sz="3600" b="1" i="0" kern="1200" cap="all" spc="50" baseline="0">
                <a:solidFill>
                  <a:srgbClr val="3D3D3D"/>
                </a:solidFill>
                <a:latin typeface="Futura PT Demi" panose="020B0502020204020303" pitchFamily="34" charset="77"/>
                <a:ea typeface="Roboto Medium" panose="02000000000000000000" pitchFamily="2" charset="0"/>
              </a:defRPr>
            </a:lvl1pPr>
          </a:lstStyle>
          <a:p>
            <a:pPr lvl="0"/>
            <a:r>
              <a:rPr lang="de-DE" dirty="0"/>
              <a:t>PRODUCT NAME EXAMPLE</a:t>
            </a:r>
          </a:p>
        </p:txBody>
      </p:sp>
      <p:sp>
        <p:nvSpPr>
          <p:cNvPr id="3" name="Picture Placeholder 26">
            <a:extLst>
              <a:ext uri="{FF2B5EF4-FFF2-40B4-BE49-F238E27FC236}">
                <a16:creationId xmlns:a16="http://schemas.microsoft.com/office/drawing/2014/main" id="{E1E0BE12-47F4-5AFF-BC85-C2C258C63EF7}"/>
              </a:ext>
            </a:extLst>
          </p:cNvPr>
          <p:cNvSpPr>
            <a:spLocks noGrp="1"/>
          </p:cNvSpPr>
          <p:nvPr>
            <p:ph type="pic" sz="quarter" idx="30" hasCustomPrompt="1"/>
          </p:nvPr>
        </p:nvSpPr>
        <p:spPr>
          <a:xfrm>
            <a:off x="3395700" y="2096852"/>
            <a:ext cx="3168352" cy="3885083"/>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6" name="Textplatzhalter 5">
            <a:extLst>
              <a:ext uri="{FF2B5EF4-FFF2-40B4-BE49-F238E27FC236}">
                <a16:creationId xmlns:a16="http://schemas.microsoft.com/office/drawing/2014/main" id="{28EAD3AF-D74B-DF91-3E81-0B8B6556980F}"/>
              </a:ext>
            </a:extLst>
          </p:cNvPr>
          <p:cNvSpPr>
            <a:spLocks noGrp="1"/>
          </p:cNvSpPr>
          <p:nvPr>
            <p:ph type="body" sz="quarter" idx="33"/>
          </p:nvPr>
        </p:nvSpPr>
        <p:spPr>
          <a:xfrm>
            <a:off x="7320137" y="3320988"/>
            <a:ext cx="4213052" cy="2844862"/>
          </a:xfrm>
          <a:prstGeom prst="rect">
            <a:avLst/>
          </a:prstGeom>
        </p:spPr>
        <p:txBody>
          <a:bodyPr/>
          <a:lstStyle>
            <a:lvl1pPr marL="4763" indent="-4763">
              <a:lnSpc>
                <a:spcPts val="2440"/>
              </a:lnSpc>
              <a:spcBef>
                <a:spcPts val="0"/>
              </a:spcBef>
              <a:buFont typeface="Arial" panose="020B0604020202020204" pitchFamily="34" charset="0"/>
              <a:buNone/>
              <a:tabLst/>
              <a:defRPr sz="1600" b="0" i="0" spc="50" baseline="0">
                <a:solidFill>
                  <a:srgbClr val="3D3D3D"/>
                </a:solidFill>
                <a:latin typeface="Futura PT Light" panose="020B0402020204020303" pitchFamily="34" charset="77"/>
              </a:defRPr>
            </a:lvl1pPr>
            <a:lvl2pPr marL="324000" indent="-156600">
              <a:lnSpc>
                <a:spcPts val="2440"/>
              </a:lnSpc>
              <a:spcBef>
                <a:spcPts val="0"/>
              </a:spcBef>
              <a:defRPr sz="1600" b="0" i="0" spc="50" baseline="0">
                <a:solidFill>
                  <a:srgbClr val="3D3D3D"/>
                </a:solidFill>
                <a:latin typeface="Futura PT Light" panose="020B0402020204020303" pitchFamily="34" charset="77"/>
              </a:defRPr>
            </a:lvl2pPr>
            <a:lvl3pPr>
              <a:defRPr sz="1200" b="0" i="0">
                <a:latin typeface="Futura Std Light" panose="020B0402020204020303" pitchFamily="34" charset="0"/>
              </a:defRPr>
            </a:lvl3pPr>
            <a:lvl4pPr>
              <a:defRPr sz="1200" b="0" i="0">
                <a:latin typeface="Futura Std Light" panose="020B0402020204020303" pitchFamily="34" charset="0"/>
              </a:defRPr>
            </a:lvl4pPr>
            <a:lvl5pPr>
              <a:defRPr sz="1200" b="0" i="0">
                <a:latin typeface="Futura Std Light" panose="020B0402020204020303" pitchFamily="34" charset="0"/>
              </a:defRPr>
            </a:lvl5pPr>
          </a:lstStyle>
          <a:p>
            <a:pPr lvl="0"/>
            <a:r>
              <a:rPr lang="de-DE" dirty="0"/>
              <a:t>Mastertextformat bearbeiten</a:t>
            </a:r>
          </a:p>
          <a:p>
            <a:pPr lvl="1"/>
            <a:r>
              <a:rPr lang="de-DE" dirty="0"/>
              <a:t>Zweite Ebene</a:t>
            </a:r>
          </a:p>
        </p:txBody>
      </p:sp>
    </p:spTree>
    <p:extLst>
      <p:ext uri="{BB962C8B-B14F-4D97-AF65-F5344CB8AC3E}">
        <p14:creationId xmlns:p14="http://schemas.microsoft.com/office/powerpoint/2010/main" val="1123271819"/>
      </p:ext>
    </p:extLst>
  </p:cSld>
  <p:clrMapOvr>
    <a:masterClrMapping/>
  </p:clrMapOvr>
  <p:extLst>
    <p:ext uri="{DCECCB84-F9BA-43D5-87BE-67443E8EF086}">
      <p15:sldGuideLst xmlns:p15="http://schemas.microsoft.com/office/powerpoint/2012/main">
        <p15:guide id="2" pos="3885" userDrawn="1">
          <p15:clr>
            <a:srgbClr val="A4A3A4"/>
          </p15:clr>
        </p15:guide>
        <p15:guide id="3" pos="4656" userDrawn="1">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11017247" cy="719719"/>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Textplatzhalter 4">
            <a:extLst>
              <a:ext uri="{FF2B5EF4-FFF2-40B4-BE49-F238E27FC236}">
                <a16:creationId xmlns:a16="http://schemas.microsoft.com/office/drawing/2014/main" id="{DCE1711D-C9AF-45C3-9436-51A7903FF733}"/>
              </a:ext>
            </a:extLst>
          </p:cNvPr>
          <p:cNvSpPr>
            <a:spLocks noGrp="1"/>
          </p:cNvSpPr>
          <p:nvPr>
            <p:ph type="body" sz="quarter" idx="14" hasCustomPrompt="1"/>
          </p:nvPr>
        </p:nvSpPr>
        <p:spPr>
          <a:xfrm>
            <a:off x="513661" y="3429000"/>
            <a:ext cx="2305975" cy="2736850"/>
          </a:xfrm>
          <a:prstGeom prst="rect">
            <a:avLst/>
          </a:prstGeom>
        </p:spPr>
        <p:txBody>
          <a:bodyPr lIns="0" tIns="0" rIns="0" bIns="0"/>
          <a:lstStyle>
            <a:lvl1pPr marL="0" indent="-169200">
              <a:lnSpc>
                <a:spcPts val="2440"/>
              </a:lnSpc>
              <a:spcBef>
                <a:spcPts val="0"/>
              </a:spcBef>
              <a:buNone/>
              <a:defRPr sz="1600" b="0" i="0" spc="50" baseline="0">
                <a:solidFill>
                  <a:srgbClr val="3D3D3D"/>
                </a:solidFill>
                <a:latin typeface="Futura PT Light" panose="020B0402020204020303" pitchFamily="34" charset="77"/>
              </a:defRPr>
            </a:lvl1pPr>
            <a:lvl2pPr marL="205200" indent="0">
              <a:lnSpc>
                <a:spcPts val="2480"/>
              </a:lnSpc>
              <a:spcBef>
                <a:spcPts val="0"/>
              </a:spcBef>
              <a:buNone/>
              <a:defRPr sz="1400" b="0" i="0">
                <a:latin typeface="Futura Std Light" panose="020B0402020204020303" pitchFamily="34" charset="0"/>
              </a:defRPr>
            </a:lvl2pPr>
            <a:lvl3pPr marL="446400" indent="0">
              <a:lnSpc>
                <a:spcPts val="2480"/>
              </a:lnSpc>
              <a:spcBef>
                <a:spcPts val="0"/>
              </a:spcBef>
              <a:buNone/>
              <a:defRPr sz="1400" b="0" i="0">
                <a:latin typeface="Futura Std Light" panose="020B04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Text</a:t>
            </a:r>
          </a:p>
        </p:txBody>
      </p:sp>
    </p:spTree>
    <p:extLst>
      <p:ext uri="{BB962C8B-B14F-4D97-AF65-F5344CB8AC3E}">
        <p14:creationId xmlns:p14="http://schemas.microsoft.com/office/powerpoint/2010/main" val="4157153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lor Code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8FB56474-A970-DB9E-AB4F-F906D168E9C7}"/>
              </a:ext>
            </a:extLst>
          </p:cNvPr>
          <p:cNvSpPr/>
          <p:nvPr/>
        </p:nvSpPr>
        <p:spPr>
          <a:xfrm>
            <a:off x="1523999" y="4477640"/>
            <a:ext cx="3527426" cy="855035"/>
          </a:xfrm>
          <a:prstGeom prst="rect">
            <a:avLst/>
          </a:prstGeom>
          <a:solidFill>
            <a:srgbClr val="008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solidFill>
                <a:srgbClr val="FF0000"/>
              </a:solidFill>
              <a:latin typeface="Futura PT Light" panose="020B0402020204020303" pitchFamily="34" charset="77"/>
            </a:endParaRPr>
          </a:p>
        </p:txBody>
      </p:sp>
      <p:sp>
        <p:nvSpPr>
          <p:cNvPr id="12" name="Rechteck 11">
            <a:extLst>
              <a:ext uri="{FF2B5EF4-FFF2-40B4-BE49-F238E27FC236}">
                <a16:creationId xmlns:a16="http://schemas.microsoft.com/office/drawing/2014/main" id="{F945AA85-A510-8D19-35A4-6674488FC10C}"/>
              </a:ext>
            </a:extLst>
          </p:cNvPr>
          <p:cNvSpPr/>
          <p:nvPr/>
        </p:nvSpPr>
        <p:spPr>
          <a:xfrm>
            <a:off x="1524000" y="3429000"/>
            <a:ext cx="6192180" cy="875899"/>
          </a:xfrm>
          <a:prstGeom prst="rect">
            <a:avLst/>
          </a:prstGeom>
          <a:solidFill>
            <a:srgbClr val="3D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solidFill>
                <a:srgbClr val="3D3D3D"/>
              </a:solidFill>
              <a:latin typeface="Futura PT Light" panose="020B0402020204020303" pitchFamily="34" charset="77"/>
            </a:endParaRPr>
          </a:p>
        </p:txBody>
      </p:sp>
      <p:sp>
        <p:nvSpPr>
          <p:cNvPr id="14" name="Textfeld 13">
            <a:extLst>
              <a:ext uri="{FF2B5EF4-FFF2-40B4-BE49-F238E27FC236}">
                <a16:creationId xmlns:a16="http://schemas.microsoft.com/office/drawing/2014/main" id="{941E0A68-0B1C-ACAA-F334-535F8462663A}"/>
              </a:ext>
            </a:extLst>
          </p:cNvPr>
          <p:cNvSpPr txBox="1"/>
          <p:nvPr userDrawn="1"/>
        </p:nvSpPr>
        <p:spPr>
          <a:xfrm>
            <a:off x="3678025" y="3706226"/>
            <a:ext cx="1218725" cy="382156"/>
          </a:xfrm>
          <a:prstGeom prst="rect">
            <a:avLst/>
          </a:prstGeom>
          <a:noFill/>
        </p:spPr>
        <p:txBody>
          <a:bodyPr wrap="square">
            <a:spAutoFit/>
          </a:bodyPr>
          <a:lstStyle/>
          <a:p>
            <a:pPr>
              <a:spcBef>
                <a:spcPts val="100"/>
              </a:spcBef>
            </a:pPr>
            <a:r>
              <a:rPr lang="de-DE" sz="900" b="0" i="0" spc="50" baseline="0" dirty="0">
                <a:solidFill>
                  <a:schemeClr val="bg1"/>
                </a:solidFill>
                <a:effectLst/>
                <a:latin typeface="Futura PT Light" panose="020B0402020204020303" pitchFamily="34" charset="77"/>
              </a:rPr>
              <a:t>RGB </a:t>
            </a:r>
            <a:r>
              <a:rPr lang="de-DE" sz="900" b="0" i="0" spc="50" baseline="0" dirty="0">
                <a:solidFill>
                  <a:schemeClr val="bg1"/>
                </a:solidFill>
                <a:latin typeface="Futura PT Light" panose="020B0402020204020303" pitchFamily="34" charset="77"/>
              </a:rPr>
              <a:t>61,61,61</a:t>
            </a:r>
            <a:endParaRPr lang="de-DE" sz="900" b="0" i="0" spc="50" baseline="0" dirty="0">
              <a:solidFill>
                <a:schemeClr val="bg1"/>
              </a:solidFill>
              <a:effectLst/>
              <a:latin typeface="Futura PT Light" panose="020B0402020204020303" pitchFamily="34" charset="77"/>
            </a:endParaRPr>
          </a:p>
          <a:p>
            <a:pPr>
              <a:spcBef>
                <a:spcPts val="100"/>
              </a:spcBef>
            </a:pPr>
            <a:r>
              <a:rPr lang="de-DE" sz="900" b="0" i="0" spc="50" baseline="0" dirty="0">
                <a:solidFill>
                  <a:schemeClr val="bg1"/>
                </a:solidFill>
                <a:effectLst/>
                <a:latin typeface="Futura PT Light" panose="020B0402020204020303" pitchFamily="34" charset="77"/>
              </a:rPr>
              <a:t>HEX  #3d3d3d</a:t>
            </a:r>
          </a:p>
        </p:txBody>
      </p:sp>
      <p:sp>
        <p:nvSpPr>
          <p:cNvPr id="15" name="Textfeld 14">
            <a:extLst>
              <a:ext uri="{FF2B5EF4-FFF2-40B4-BE49-F238E27FC236}">
                <a16:creationId xmlns:a16="http://schemas.microsoft.com/office/drawing/2014/main" id="{F52D3724-40E3-A023-B3AB-6723D300211A}"/>
              </a:ext>
            </a:extLst>
          </p:cNvPr>
          <p:cNvSpPr txBox="1"/>
          <p:nvPr userDrawn="1"/>
        </p:nvSpPr>
        <p:spPr>
          <a:xfrm>
            <a:off x="1775520" y="3753611"/>
            <a:ext cx="1554578" cy="287899"/>
          </a:xfrm>
          <a:prstGeom prst="rect">
            <a:avLst/>
          </a:prstGeom>
          <a:noFill/>
        </p:spPr>
        <p:txBody>
          <a:bodyPr wrap="square">
            <a:spAutoFit/>
          </a:bodyPr>
          <a:lstStyle/>
          <a:p>
            <a:pPr>
              <a:lnSpc>
                <a:spcPct val="110000"/>
              </a:lnSpc>
            </a:pPr>
            <a:r>
              <a:rPr lang="de-CH" sz="1200" b="1" i="0" spc="50" baseline="0" dirty="0">
                <a:solidFill>
                  <a:schemeClr val="bg1"/>
                </a:solidFill>
                <a:latin typeface="Futura PT Demi" panose="020B0502020204020303" pitchFamily="34" charset="77"/>
                <a:ea typeface="Roboto Medium" panose="02000000000000000000" pitchFamily="2" charset="0"/>
                <a:cs typeface="Calibri"/>
              </a:rPr>
              <a:t>MAIN COLOR</a:t>
            </a:r>
            <a:endParaRPr lang="de-CH" sz="1200" b="0" i="0" spc="50" baseline="0" dirty="0">
              <a:solidFill>
                <a:schemeClr val="bg1"/>
              </a:solidFill>
              <a:latin typeface="Futura PT Light" panose="020B0402020204020303" pitchFamily="34" charset="77"/>
              <a:ea typeface="Roboto Light" panose="02000000000000000000" pitchFamily="2" charset="0"/>
              <a:cs typeface="Calibri"/>
            </a:endParaRPr>
          </a:p>
        </p:txBody>
      </p:sp>
      <p:sp>
        <p:nvSpPr>
          <p:cNvPr id="21" name="Textfeld 20">
            <a:extLst>
              <a:ext uri="{FF2B5EF4-FFF2-40B4-BE49-F238E27FC236}">
                <a16:creationId xmlns:a16="http://schemas.microsoft.com/office/drawing/2014/main" id="{F6E97DC6-F9A1-E876-CCD7-91C13CEC44FE}"/>
              </a:ext>
            </a:extLst>
          </p:cNvPr>
          <p:cNvSpPr txBox="1"/>
          <p:nvPr userDrawn="1"/>
        </p:nvSpPr>
        <p:spPr>
          <a:xfrm>
            <a:off x="3678025" y="4715682"/>
            <a:ext cx="1260140" cy="369332"/>
          </a:xfrm>
          <a:prstGeom prst="rect">
            <a:avLst/>
          </a:prstGeom>
          <a:noFill/>
        </p:spPr>
        <p:txBody>
          <a:bodyPr wrap="square">
            <a:spAutoFit/>
          </a:bodyPr>
          <a:lstStyle/>
          <a:p>
            <a:r>
              <a:rPr lang="de-DE" sz="900" b="0" i="0" spc="50" baseline="0" dirty="0">
                <a:solidFill>
                  <a:schemeClr val="bg1"/>
                </a:solidFill>
                <a:latin typeface="Futura PT Light" panose="020B0402020204020303" pitchFamily="34" charset="77"/>
                <a:ea typeface="Roboto Medium" panose="02000000000000000000" pitchFamily="2" charset="0"/>
              </a:rPr>
              <a:t>RGB </a:t>
            </a:r>
            <a:r>
              <a:rPr lang="de-DE" sz="900" b="0" i="0" spc="50" baseline="0" dirty="0">
                <a:solidFill>
                  <a:schemeClr val="bg1"/>
                </a:solidFill>
                <a:latin typeface="Futura PT Light" panose="020B0402020204020303" pitchFamily="34" charset="77"/>
              </a:rPr>
              <a:t>0,134,214 </a:t>
            </a:r>
          </a:p>
          <a:p>
            <a:r>
              <a:rPr lang="de-DE" sz="900" b="0" i="0" spc="50" baseline="0" dirty="0">
                <a:solidFill>
                  <a:schemeClr val="bg1"/>
                </a:solidFill>
                <a:effectLst/>
                <a:latin typeface="Futura PT Light" panose="020B0402020204020303" pitchFamily="34" charset="77"/>
              </a:rPr>
              <a:t>HEX  </a:t>
            </a:r>
            <a:r>
              <a:rPr lang="de-DE" sz="900" b="0" i="0" spc="50" baseline="0" dirty="0">
                <a:solidFill>
                  <a:schemeClr val="bg1"/>
                </a:solidFill>
                <a:latin typeface="Futura PT Light" panose="020B0402020204020303" pitchFamily="34" charset="77"/>
              </a:rPr>
              <a:t>#0086d6</a:t>
            </a:r>
            <a:endParaRPr lang="de-DE" sz="900" b="0" i="0" spc="50" baseline="0" dirty="0">
              <a:solidFill>
                <a:schemeClr val="bg1"/>
              </a:solidFill>
              <a:effectLst/>
              <a:latin typeface="Futura PT Light" panose="020B0402020204020303" pitchFamily="34" charset="77"/>
              <a:ea typeface="Roboto Medium" panose="02000000000000000000" pitchFamily="2" charset="0"/>
            </a:endParaRPr>
          </a:p>
        </p:txBody>
      </p:sp>
      <p:sp>
        <p:nvSpPr>
          <p:cNvPr id="22" name="Textplatzhalter 4">
            <a:extLst>
              <a:ext uri="{FF2B5EF4-FFF2-40B4-BE49-F238E27FC236}">
                <a16:creationId xmlns:a16="http://schemas.microsoft.com/office/drawing/2014/main" id="{514F78F8-77B6-E03C-7C81-6B3325F1E304}"/>
              </a:ext>
            </a:extLst>
          </p:cNvPr>
          <p:cNvSpPr>
            <a:spLocks noGrp="1"/>
          </p:cNvSpPr>
          <p:nvPr>
            <p:ph type="body" sz="quarter" idx="12" hasCustomPrompt="1"/>
          </p:nvPr>
        </p:nvSpPr>
        <p:spPr>
          <a:xfrm>
            <a:off x="515938" y="1881189"/>
            <a:ext cx="4535487" cy="755723"/>
          </a:xfrm>
          <a:prstGeom prst="rect">
            <a:avLst/>
          </a:prstGeom>
        </p:spPr>
        <p:txBody>
          <a:bodyPr lIns="0" tIns="0" rIns="0" bIns="0"/>
          <a:lstStyle>
            <a:lvl1pPr marL="0" indent="0">
              <a:buNone/>
              <a:defRPr sz="3600" b="1" i="0"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COLOR CODES</a:t>
            </a:r>
          </a:p>
        </p:txBody>
      </p:sp>
      <p:sp>
        <p:nvSpPr>
          <p:cNvPr id="27" name="Textfeld 26">
            <a:extLst>
              <a:ext uri="{FF2B5EF4-FFF2-40B4-BE49-F238E27FC236}">
                <a16:creationId xmlns:a16="http://schemas.microsoft.com/office/drawing/2014/main" id="{9EFF06CC-884F-7C9F-5D3A-327ED01765AF}"/>
              </a:ext>
            </a:extLst>
          </p:cNvPr>
          <p:cNvSpPr txBox="1"/>
          <p:nvPr userDrawn="1"/>
        </p:nvSpPr>
        <p:spPr>
          <a:xfrm>
            <a:off x="1775520" y="4756655"/>
            <a:ext cx="1789245" cy="287899"/>
          </a:xfrm>
          <a:prstGeom prst="rect">
            <a:avLst/>
          </a:prstGeom>
          <a:noFill/>
        </p:spPr>
        <p:txBody>
          <a:bodyPr wrap="square">
            <a:spAutoFit/>
          </a:bodyPr>
          <a:lstStyle/>
          <a:p>
            <a:pPr>
              <a:lnSpc>
                <a:spcPct val="110000"/>
              </a:lnSpc>
            </a:pPr>
            <a:r>
              <a:rPr lang="de-CH" sz="1200" b="1" i="0" spc="50" baseline="0" dirty="0">
                <a:solidFill>
                  <a:schemeClr val="bg1"/>
                </a:solidFill>
                <a:latin typeface="Futura PT Demi" panose="020B0502020204020303" pitchFamily="34" charset="77"/>
                <a:ea typeface="Roboto Medium" panose="02000000000000000000" pitchFamily="2" charset="0"/>
                <a:cs typeface="Calibri"/>
              </a:rPr>
              <a:t>HIGHLIGHT COLOR</a:t>
            </a:r>
            <a:endParaRPr lang="de-CH" sz="1200" b="0" i="0" spc="50" baseline="0" dirty="0">
              <a:solidFill>
                <a:schemeClr val="bg1"/>
              </a:solidFill>
              <a:latin typeface="Futura PT Light" panose="020B0402020204020303" pitchFamily="34" charset="77"/>
              <a:ea typeface="Roboto Light" panose="02000000000000000000" pitchFamily="2" charset="0"/>
              <a:cs typeface="Calibri"/>
            </a:endParaRPr>
          </a:p>
        </p:txBody>
      </p:sp>
    </p:spTree>
    <p:extLst>
      <p:ext uri="{BB962C8B-B14F-4D97-AF65-F5344CB8AC3E}">
        <p14:creationId xmlns:p14="http://schemas.microsoft.com/office/powerpoint/2010/main" val="341535455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ny Fonts">
    <p:spTree>
      <p:nvGrpSpPr>
        <p:cNvPr id="1" name=""/>
        <p:cNvGrpSpPr/>
        <p:nvPr/>
      </p:nvGrpSpPr>
      <p:grpSpPr>
        <a:xfrm>
          <a:off x="0" y="0"/>
          <a:ext cx="0" cy="0"/>
          <a:chOff x="0" y="0"/>
          <a:chExt cx="0" cy="0"/>
        </a:xfrm>
      </p:grpSpPr>
      <p:sp>
        <p:nvSpPr>
          <p:cNvPr id="22" name="Textplatzhalter 4">
            <a:extLst>
              <a:ext uri="{FF2B5EF4-FFF2-40B4-BE49-F238E27FC236}">
                <a16:creationId xmlns:a16="http://schemas.microsoft.com/office/drawing/2014/main" id="{514F78F8-77B6-E03C-7C81-6B3325F1E304}"/>
              </a:ext>
            </a:extLst>
          </p:cNvPr>
          <p:cNvSpPr>
            <a:spLocks noGrp="1"/>
          </p:cNvSpPr>
          <p:nvPr>
            <p:ph type="body" sz="quarter" idx="12" hasCustomPrompt="1"/>
          </p:nvPr>
        </p:nvSpPr>
        <p:spPr>
          <a:xfrm>
            <a:off x="515938" y="1881189"/>
            <a:ext cx="4535487" cy="755723"/>
          </a:xfrm>
          <a:prstGeom prst="rect">
            <a:avLst/>
          </a:prstGeom>
        </p:spPr>
        <p:txBody>
          <a:bodyPr lIns="0" tIns="0" rIns="0" bIns="0"/>
          <a:lstStyle>
            <a:lvl1pPr marL="0" indent="0">
              <a:buNone/>
              <a:defRPr sz="3600" b="1" i="0"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COMPANY FONTS</a:t>
            </a:r>
          </a:p>
        </p:txBody>
      </p:sp>
      <p:sp>
        <p:nvSpPr>
          <p:cNvPr id="28" name="Textfeld 27">
            <a:extLst>
              <a:ext uri="{FF2B5EF4-FFF2-40B4-BE49-F238E27FC236}">
                <a16:creationId xmlns:a16="http://schemas.microsoft.com/office/drawing/2014/main" id="{13BAF457-C7AE-5038-AE1D-5D48AB410CE2}"/>
              </a:ext>
            </a:extLst>
          </p:cNvPr>
          <p:cNvSpPr txBox="1"/>
          <p:nvPr userDrawn="1"/>
        </p:nvSpPr>
        <p:spPr bwMode="auto">
          <a:xfrm>
            <a:off x="1451484" y="3032956"/>
            <a:ext cx="10081704" cy="1584176"/>
          </a:xfrm>
          <a:prstGeom prst="rect">
            <a:avLst/>
          </a:prstGeom>
          <a:noFill/>
          <a:ln>
            <a:noFill/>
          </a:ln>
        </p:spPr>
        <p:txBody>
          <a:bodyPr rot="0" vert="horz" wrap="square" lIns="91440" tIns="45720" rIns="91440" bIns="45720" rtlCol="0" anchor="t" anchorCtr="0" upright="1">
            <a:noAutofit/>
          </a:bodyPr>
          <a:lstStyle/>
          <a:p>
            <a:pPr algn="l" rtl="0">
              <a:lnSpc>
                <a:spcPct val="100000"/>
              </a:lnSpc>
              <a:spcAft>
                <a:spcPts val="0"/>
              </a:spcAft>
            </a:pPr>
            <a:r>
              <a:rPr lang="de-CH" sz="1600" b="1" i="0" kern="1200" spc="50" dirty="0">
                <a:solidFill>
                  <a:schemeClr val="tx1"/>
                </a:solidFill>
                <a:effectLst/>
                <a:latin typeface="Futura PT Demi" panose="020B0502020204020303" pitchFamily="34" charset="77"/>
                <a:ea typeface="+mn-ea"/>
                <a:cs typeface="+mn-cs"/>
              </a:rPr>
              <a:t>FUTURA STD BOLD</a:t>
            </a:r>
          </a:p>
          <a:p>
            <a:pPr algn="l" rtl="0">
              <a:lnSpc>
                <a:spcPct val="100000"/>
              </a:lnSpc>
              <a:spcAft>
                <a:spcPts val="0"/>
              </a:spcAft>
            </a:pPr>
            <a:endParaRPr lang="de-CH" sz="1600" b="1" i="0" kern="1200" spc="50" dirty="0">
              <a:solidFill>
                <a:schemeClr val="tx1"/>
              </a:solidFill>
              <a:effectLst/>
              <a:latin typeface="Futura PT Demi" panose="020B0502020204020303" pitchFamily="34" charset="77"/>
              <a:ea typeface="+mn-ea"/>
              <a:cs typeface="+mn-cs"/>
            </a:endParaRPr>
          </a:p>
          <a:p>
            <a:pPr algn="l" rtl="0">
              <a:lnSpc>
                <a:spcPct val="100000"/>
              </a:lnSpc>
              <a:spcAft>
                <a:spcPts val="0"/>
              </a:spcAft>
            </a:pPr>
            <a:r>
              <a:rPr lang="de-CH" sz="1600" b="1" i="0" kern="1200" spc="50" dirty="0">
                <a:solidFill>
                  <a:schemeClr val="tx1"/>
                </a:solidFill>
                <a:effectLst/>
                <a:latin typeface="Futura PT Demi" panose="020B0502020204020303" pitchFamily="34" charset="77"/>
                <a:ea typeface="+mn-ea"/>
                <a:cs typeface="+mn-cs"/>
              </a:rPr>
              <a:t>! « #</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&amp; ‘ () * + , -  . / 0 1 2 3 4</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5 6 7 8 9 : ; &lt; = &gt; ? @ A B C D E F G H I J K L M N O </a:t>
            </a:r>
            <a:r>
              <a:rPr lang="pl-PL" sz="1600" b="1" i="0" kern="1200" spc="50" dirty="0">
                <a:solidFill>
                  <a:schemeClr val="tx1"/>
                </a:solidFill>
                <a:effectLst/>
                <a:latin typeface="Futura PT Demi" panose="020B0502020204020303" pitchFamily="34" charset="77"/>
                <a:ea typeface="+mn-ea"/>
                <a:cs typeface="+mn-cs"/>
              </a:rPr>
              <a:t>P</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Q</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R</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S</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U</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V</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W</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X</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Y</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Z</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_</a:t>
            </a:r>
            <a:r>
              <a:rPr lang="de-CH" sz="1600" b="1" i="0" kern="1200" spc="50" dirty="0">
                <a:solidFill>
                  <a:schemeClr val="tx1"/>
                </a:solidFill>
                <a:effectLst/>
                <a:latin typeface="Futura PT Demi" panose="020B0502020204020303" pitchFamily="34" charset="77"/>
                <a:ea typeface="+mn-ea"/>
                <a:cs typeface="+mn-cs"/>
              </a:rPr>
              <a:t> </a:t>
            </a:r>
            <a:r>
              <a:rPr lang="pt-BR" sz="1600" b="1" i="0" kern="1200" spc="50" dirty="0">
                <a:solidFill>
                  <a:schemeClr val="tx1"/>
                </a:solidFill>
                <a:effectLst/>
                <a:latin typeface="Futura PT Demi" panose="020B0502020204020303" pitchFamily="34" charset="77"/>
                <a:ea typeface="+mn-ea"/>
                <a:cs typeface="+mn-cs"/>
              </a:rPr>
              <a:t>` a b c d e f g h i j k l m n o </a:t>
            </a:r>
            <a:r>
              <a:rPr lang="pl-PL" sz="1600" b="1" i="0" kern="1200" spc="50" dirty="0">
                <a:solidFill>
                  <a:schemeClr val="tx1"/>
                </a:solidFill>
                <a:effectLst/>
                <a:latin typeface="Futura PT Demi" panose="020B0502020204020303" pitchFamily="34" charset="77"/>
                <a:ea typeface="+mn-ea"/>
                <a:cs typeface="+mn-cs"/>
              </a:rPr>
              <a:t>p</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q</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r</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s</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u</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v</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w</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x</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y</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z</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 ¢ £ ¤ ¥ ¦ § ¨ © ª « ¬ ® ¯ </a:t>
            </a:r>
            <a:r>
              <a:rPr lang="es-ES" sz="1600" b="1" i="0" kern="1200" spc="50" dirty="0">
                <a:solidFill>
                  <a:schemeClr val="tx1"/>
                </a:solidFill>
                <a:effectLst/>
                <a:latin typeface="Futura PT Demi" panose="020B0502020204020303" pitchFamily="34" charset="77"/>
                <a:ea typeface="+mn-ea"/>
                <a:cs typeface="+mn-cs"/>
              </a:rPr>
              <a:t>° ± ² ³ ´ µ ¶ · ¸ ¹ º » ¼ ½ ¾ ¿ </a:t>
            </a:r>
            <a:r>
              <a:rPr lang="pt-BR" sz="1600" b="1" i="0" kern="1200" spc="50" dirty="0">
                <a:solidFill>
                  <a:schemeClr val="tx1"/>
                </a:solidFill>
                <a:effectLst/>
                <a:latin typeface="Futura PT Demi" panose="020B0502020204020303" pitchFamily="34" charset="77"/>
                <a:ea typeface="+mn-ea"/>
                <a:cs typeface="+mn-cs"/>
              </a:rPr>
              <a:t>À Á Â Ã Ä Å Æ Ç È É Ê Ë Ì Í Î Ï </a:t>
            </a:r>
            <a:r>
              <a:rPr lang="de-CH" sz="1600" b="1" i="0" kern="1200" spc="50" dirty="0">
                <a:solidFill>
                  <a:schemeClr val="tx1"/>
                </a:solidFill>
                <a:effectLst/>
                <a:latin typeface="Futura PT Demi" panose="020B0502020204020303" pitchFamily="34" charset="77"/>
                <a:ea typeface="+mn-ea"/>
                <a:cs typeface="+mn-cs"/>
              </a:rPr>
              <a:t>Ð Ñ Ò Ó </a:t>
            </a:r>
            <a:r>
              <a:rPr lang="de-CH" sz="1600" b="1" i="0" kern="1200" spc="50" dirty="0" err="1">
                <a:solidFill>
                  <a:schemeClr val="tx1"/>
                </a:solidFill>
                <a:effectLst/>
                <a:latin typeface="Futura PT Demi" panose="020B0502020204020303" pitchFamily="34" charset="77"/>
                <a:ea typeface="+mn-ea"/>
                <a:cs typeface="+mn-cs"/>
              </a:rPr>
              <a:t>Ô</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Õ</a:t>
            </a:r>
            <a:r>
              <a:rPr lang="de-CH" sz="1600" b="1" i="0" kern="1200" spc="50" dirty="0">
                <a:solidFill>
                  <a:schemeClr val="tx1"/>
                </a:solidFill>
                <a:effectLst/>
                <a:latin typeface="Futura PT Demi" panose="020B0502020204020303" pitchFamily="34" charset="77"/>
                <a:ea typeface="+mn-ea"/>
                <a:cs typeface="+mn-cs"/>
              </a:rPr>
              <a:t> Ö × </a:t>
            </a:r>
            <a:r>
              <a:rPr lang="de-CH" sz="1600" b="1" i="0" kern="1200" spc="50" dirty="0" err="1">
                <a:solidFill>
                  <a:schemeClr val="tx1"/>
                </a:solidFill>
                <a:effectLst/>
                <a:latin typeface="Futura PT Demi" panose="020B0502020204020303" pitchFamily="34" charset="77"/>
                <a:ea typeface="+mn-ea"/>
                <a:cs typeface="+mn-cs"/>
              </a:rPr>
              <a:t>Ø</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Ù</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Ú</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Û</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Ü</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Ý</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Þ</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ß</a:t>
            </a:r>
            <a:r>
              <a:rPr lang="de-CH" sz="1600" b="1" i="0" kern="1200" spc="50" dirty="0">
                <a:solidFill>
                  <a:schemeClr val="tx1"/>
                </a:solidFill>
                <a:effectLst/>
                <a:latin typeface="Futura PT Demi" panose="020B0502020204020303" pitchFamily="34" charset="77"/>
                <a:ea typeface="+mn-ea"/>
                <a:cs typeface="+mn-cs"/>
              </a:rPr>
              <a:t> </a:t>
            </a:r>
            <a:r>
              <a:rPr lang="pt-BR" sz="1600" b="1" i="0" kern="1200" spc="50" dirty="0">
                <a:solidFill>
                  <a:schemeClr val="tx1"/>
                </a:solidFill>
                <a:effectLst/>
                <a:latin typeface="Futura PT Demi" panose="020B0502020204020303" pitchFamily="34" charset="77"/>
                <a:ea typeface="+mn-ea"/>
                <a:cs typeface="+mn-cs"/>
              </a:rPr>
              <a:t>à á </a:t>
            </a:r>
            <a:r>
              <a:rPr lang="pt-BR" sz="1600" b="1" i="0" kern="1200" spc="50" dirty="0" err="1">
                <a:solidFill>
                  <a:schemeClr val="tx1"/>
                </a:solidFill>
                <a:effectLst/>
                <a:latin typeface="Futura PT Demi" panose="020B0502020204020303" pitchFamily="34" charset="77"/>
                <a:ea typeface="+mn-ea"/>
                <a:cs typeface="+mn-cs"/>
              </a:rPr>
              <a:t>â</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ã</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ä</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å</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æ</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ç</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è</a:t>
            </a:r>
            <a:r>
              <a:rPr lang="pt-BR" sz="1600" b="1" i="0" kern="1200" spc="50" dirty="0">
                <a:solidFill>
                  <a:schemeClr val="tx1"/>
                </a:solidFill>
                <a:effectLst/>
                <a:latin typeface="Futura PT Demi" panose="020B0502020204020303" pitchFamily="34" charset="77"/>
                <a:ea typeface="+mn-ea"/>
                <a:cs typeface="+mn-cs"/>
              </a:rPr>
              <a:t> é </a:t>
            </a:r>
            <a:r>
              <a:rPr lang="pt-BR" sz="1600" b="1" i="0" kern="1200" spc="50" dirty="0" err="1">
                <a:solidFill>
                  <a:schemeClr val="tx1"/>
                </a:solidFill>
                <a:effectLst/>
                <a:latin typeface="Futura PT Demi" panose="020B0502020204020303" pitchFamily="34" charset="77"/>
                <a:ea typeface="+mn-ea"/>
                <a:cs typeface="+mn-cs"/>
              </a:rPr>
              <a:t>ê</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ë</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ì</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í</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î</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ï</a:t>
            </a:r>
            <a:r>
              <a:rPr lang="pt-BR"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ð</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ñ</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ò</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ó</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ô</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õ</a:t>
            </a:r>
            <a:r>
              <a:rPr lang="de-CH" sz="1600" b="1" i="0" kern="1200" spc="50" dirty="0">
                <a:solidFill>
                  <a:schemeClr val="tx1"/>
                </a:solidFill>
                <a:effectLst/>
                <a:latin typeface="Futura PT Demi" panose="020B0502020204020303" pitchFamily="34" charset="77"/>
                <a:ea typeface="+mn-ea"/>
                <a:cs typeface="+mn-cs"/>
              </a:rPr>
              <a:t> ö ÷ </a:t>
            </a:r>
            <a:r>
              <a:rPr lang="de-CH" sz="1600" b="1" i="0" kern="1200" spc="50" dirty="0" err="1">
                <a:solidFill>
                  <a:schemeClr val="tx1"/>
                </a:solidFill>
                <a:effectLst/>
                <a:latin typeface="Futura PT Demi" panose="020B0502020204020303" pitchFamily="34" charset="77"/>
                <a:ea typeface="+mn-ea"/>
                <a:cs typeface="+mn-cs"/>
              </a:rPr>
              <a:t>ø</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ù</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ú</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û</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ü</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ý</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þ</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ÿ</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Œ</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œ</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Š</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š</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Ÿ</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ƒ</a:t>
            </a:r>
            <a:r>
              <a:rPr lang="de-CH" sz="1600" b="1" i="0" kern="1200" spc="50" dirty="0">
                <a:solidFill>
                  <a:schemeClr val="tx1"/>
                </a:solidFill>
                <a:effectLst/>
                <a:latin typeface="Futura PT Demi" panose="020B0502020204020303" pitchFamily="34" charset="77"/>
                <a:ea typeface="+mn-ea"/>
                <a:cs typeface="+mn-cs"/>
              </a:rPr>
              <a:t> – — ‘  ’ ‚ “ ” „ † ‡ • … ‰ € ™</a:t>
            </a:r>
            <a:endParaRPr lang="de-CH" sz="1600" b="1" i="0" u="none" kern="1200" spc="50" dirty="0">
              <a:solidFill>
                <a:schemeClr val="tx1"/>
              </a:solidFill>
              <a:effectLst/>
              <a:latin typeface="Futura PT Demi" panose="020B0502020204020303" pitchFamily="34" charset="77"/>
              <a:ea typeface="Calibri"/>
              <a:cs typeface="Times New Roman"/>
            </a:endParaRPr>
          </a:p>
        </p:txBody>
      </p:sp>
      <p:sp>
        <p:nvSpPr>
          <p:cNvPr id="29" name="Textfeld 28">
            <a:extLst>
              <a:ext uri="{FF2B5EF4-FFF2-40B4-BE49-F238E27FC236}">
                <a16:creationId xmlns:a16="http://schemas.microsoft.com/office/drawing/2014/main" id="{F227A3DF-73EB-41CE-C4D7-B9985FA58057}"/>
              </a:ext>
            </a:extLst>
          </p:cNvPr>
          <p:cNvSpPr txBox="1"/>
          <p:nvPr userDrawn="1"/>
        </p:nvSpPr>
        <p:spPr bwMode="auto">
          <a:xfrm>
            <a:off x="1451484" y="4738137"/>
            <a:ext cx="10081704" cy="1584176"/>
          </a:xfrm>
          <a:prstGeom prst="rect">
            <a:avLst/>
          </a:prstGeom>
          <a:noFill/>
          <a:ln>
            <a:noFill/>
          </a:ln>
        </p:spPr>
        <p:txBody>
          <a:bodyPr rot="0" vert="horz" wrap="square" lIns="91440" tIns="45720" rIns="91440" bIns="45720" rtlCol="0" anchor="t" anchorCtr="0" upright="1">
            <a:noAutofit/>
          </a:bodyPr>
          <a:lstStyle/>
          <a:p>
            <a:pPr algn="l" rtl="0">
              <a:lnSpc>
                <a:spcPct val="100000"/>
              </a:lnSpc>
              <a:spcAft>
                <a:spcPts val="0"/>
              </a:spcAft>
            </a:pPr>
            <a:r>
              <a:rPr lang="de-CH" sz="1600" b="0" i="0" kern="1200" spc="50" dirty="0">
                <a:solidFill>
                  <a:schemeClr val="tx1"/>
                </a:solidFill>
                <a:effectLst/>
                <a:latin typeface="Futura PT Light" panose="020B0402020204020303" pitchFamily="34" charset="77"/>
                <a:ea typeface="+mn-ea"/>
                <a:cs typeface="+mn-cs"/>
              </a:rPr>
              <a:t>Futura </a:t>
            </a:r>
            <a:r>
              <a:rPr lang="de-CH" sz="1600" b="0" i="0" kern="1200" spc="50" dirty="0" err="1">
                <a:solidFill>
                  <a:schemeClr val="tx1"/>
                </a:solidFill>
                <a:effectLst/>
                <a:latin typeface="Futura PT Light" panose="020B0402020204020303" pitchFamily="34" charset="77"/>
                <a:ea typeface="+mn-ea"/>
                <a:cs typeface="+mn-cs"/>
              </a:rPr>
              <a:t>std</a:t>
            </a:r>
            <a:r>
              <a:rPr lang="de-CH" sz="1600" b="0" i="0" kern="1200" spc="50" dirty="0">
                <a:solidFill>
                  <a:schemeClr val="tx1"/>
                </a:solidFill>
                <a:effectLst/>
                <a:latin typeface="Futura PT Light" panose="020B0402020204020303" pitchFamily="34" charset="77"/>
                <a:ea typeface="+mn-ea"/>
                <a:cs typeface="+mn-cs"/>
              </a:rPr>
              <a:t> light</a:t>
            </a:r>
          </a:p>
          <a:p>
            <a:pPr algn="l" rtl="0">
              <a:lnSpc>
                <a:spcPct val="100000"/>
              </a:lnSpc>
              <a:spcAft>
                <a:spcPts val="0"/>
              </a:spcAft>
            </a:pPr>
            <a:endParaRPr lang="de-CH" sz="1600" b="0" i="0" kern="1200" spc="50" dirty="0">
              <a:solidFill>
                <a:schemeClr val="tx1"/>
              </a:solidFill>
              <a:effectLst/>
              <a:latin typeface="Futura PT Light" panose="020B0402020204020303" pitchFamily="34" charset="77"/>
              <a:ea typeface="+mn-ea"/>
              <a:cs typeface="+mn-cs"/>
            </a:endParaRPr>
          </a:p>
          <a:p>
            <a:pPr algn="l" rtl="0">
              <a:lnSpc>
                <a:spcPct val="100000"/>
              </a:lnSpc>
              <a:spcAft>
                <a:spcPts val="0"/>
              </a:spcAft>
            </a:pPr>
            <a:r>
              <a:rPr lang="de-CH" sz="1600" b="0" i="0" kern="1200" spc="50" dirty="0">
                <a:solidFill>
                  <a:schemeClr val="tx1"/>
                </a:solidFill>
                <a:effectLst/>
                <a:latin typeface="Futura PT Light" panose="020B0402020204020303" pitchFamily="34" charset="77"/>
                <a:ea typeface="+mn-ea"/>
                <a:cs typeface="+mn-cs"/>
              </a:rPr>
              <a:t>! « #</a:t>
            </a:r>
            <a:r>
              <a:rPr lang="de-CH" sz="1600" b="0" i="0" kern="1200" spc="50" baseline="0" dirty="0">
                <a:solidFill>
                  <a:schemeClr val="tx1"/>
                </a:solidFill>
                <a:effectLst/>
                <a:latin typeface="Futura PT Light" panose="020B0402020204020303" pitchFamily="34" charset="77"/>
                <a:ea typeface="+mn-ea"/>
                <a:cs typeface="+mn-cs"/>
              </a:rPr>
              <a:t> </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baseline="0" dirty="0">
                <a:solidFill>
                  <a:schemeClr val="tx1"/>
                </a:solidFill>
                <a:effectLst/>
                <a:latin typeface="Futura PT Light" panose="020B0402020204020303" pitchFamily="34" charset="77"/>
                <a:ea typeface="+mn-ea"/>
                <a:cs typeface="+mn-cs"/>
              </a:rPr>
              <a:t> </a:t>
            </a:r>
            <a:r>
              <a:rPr lang="de-CH" sz="1600" b="0" i="0" kern="1200" spc="50" dirty="0">
                <a:solidFill>
                  <a:schemeClr val="tx1"/>
                </a:solidFill>
                <a:effectLst/>
                <a:latin typeface="Futura PT Light" panose="020B0402020204020303" pitchFamily="34" charset="77"/>
                <a:ea typeface="+mn-ea"/>
                <a:cs typeface="+mn-cs"/>
              </a:rPr>
              <a:t>&amp; ‘ () * + , -  . / 0 1 2 3 4</a:t>
            </a:r>
            <a:r>
              <a:rPr lang="de-CH" sz="1600" b="0" i="0" kern="1200" spc="50" baseline="0" dirty="0">
                <a:solidFill>
                  <a:schemeClr val="tx1"/>
                </a:solidFill>
                <a:effectLst/>
                <a:latin typeface="Futura PT Light" panose="020B0402020204020303" pitchFamily="34" charset="77"/>
                <a:ea typeface="+mn-ea"/>
                <a:cs typeface="+mn-cs"/>
              </a:rPr>
              <a:t> </a:t>
            </a:r>
            <a:r>
              <a:rPr lang="de-CH" sz="1600" b="0" i="0" kern="1200" spc="50" dirty="0">
                <a:solidFill>
                  <a:schemeClr val="tx1"/>
                </a:solidFill>
                <a:effectLst/>
                <a:latin typeface="Futura PT Light" panose="020B0402020204020303" pitchFamily="34" charset="77"/>
                <a:ea typeface="+mn-ea"/>
                <a:cs typeface="+mn-cs"/>
              </a:rPr>
              <a:t>5 6 7 8 9 : ; &lt; = &gt; ? @ A B C D E F G H I J K L M N O </a:t>
            </a:r>
            <a:r>
              <a:rPr lang="pl-PL" sz="1600" b="0" i="0" kern="1200" spc="50" dirty="0">
                <a:solidFill>
                  <a:schemeClr val="tx1"/>
                </a:solidFill>
                <a:effectLst/>
                <a:latin typeface="Futura PT Light" panose="020B0402020204020303" pitchFamily="34" charset="77"/>
                <a:ea typeface="+mn-ea"/>
                <a:cs typeface="+mn-cs"/>
              </a:rPr>
              <a:t>P</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Q</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R</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S</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U</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V</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W</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X</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Y</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Z</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_</a:t>
            </a:r>
            <a:r>
              <a:rPr lang="de-CH" sz="1600" b="0" i="0" kern="1200" spc="50" dirty="0">
                <a:solidFill>
                  <a:schemeClr val="tx1"/>
                </a:solidFill>
                <a:effectLst/>
                <a:latin typeface="Futura PT Light" panose="020B0402020204020303" pitchFamily="34" charset="77"/>
                <a:ea typeface="+mn-ea"/>
                <a:cs typeface="+mn-cs"/>
              </a:rPr>
              <a:t> </a:t>
            </a:r>
            <a:r>
              <a:rPr lang="pt-BR" sz="1600" b="0" i="0" kern="1200" spc="50" dirty="0">
                <a:solidFill>
                  <a:schemeClr val="tx1"/>
                </a:solidFill>
                <a:effectLst/>
                <a:latin typeface="Futura PT Light" panose="020B0402020204020303" pitchFamily="34" charset="77"/>
                <a:ea typeface="+mn-ea"/>
                <a:cs typeface="+mn-cs"/>
              </a:rPr>
              <a:t>` a b c d e f g h i j k l m n o </a:t>
            </a:r>
            <a:r>
              <a:rPr lang="pl-PL" sz="1600" b="0" i="0" kern="1200" spc="50" dirty="0">
                <a:solidFill>
                  <a:schemeClr val="tx1"/>
                </a:solidFill>
                <a:effectLst/>
                <a:latin typeface="Futura PT Light" panose="020B0402020204020303" pitchFamily="34" charset="77"/>
                <a:ea typeface="+mn-ea"/>
                <a:cs typeface="+mn-cs"/>
              </a:rPr>
              <a:t>p</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q</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r</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s</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u</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v</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w</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x</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y</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z</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 ¢ £ ¤ ¥ ¦ § ¨ © ª « ¬ ® ¯ </a:t>
            </a:r>
            <a:r>
              <a:rPr lang="es-ES" sz="1600" b="0" i="0" kern="1200" spc="50" dirty="0">
                <a:solidFill>
                  <a:schemeClr val="tx1"/>
                </a:solidFill>
                <a:effectLst/>
                <a:latin typeface="Futura PT Light" panose="020B0402020204020303" pitchFamily="34" charset="77"/>
                <a:ea typeface="+mn-ea"/>
                <a:cs typeface="+mn-cs"/>
              </a:rPr>
              <a:t>° ± ² ³ ´ µ ¶ · ¸ ¹ º » ¼ ½ ¾ ¿ </a:t>
            </a:r>
            <a:r>
              <a:rPr lang="pt-BR" sz="1600" b="0" i="0" kern="1200" spc="50" dirty="0">
                <a:solidFill>
                  <a:schemeClr val="tx1"/>
                </a:solidFill>
                <a:effectLst/>
                <a:latin typeface="Futura PT Light" panose="020B0402020204020303" pitchFamily="34" charset="77"/>
                <a:ea typeface="+mn-ea"/>
                <a:cs typeface="+mn-cs"/>
              </a:rPr>
              <a:t>À Á Â Ã Ä Å Æ Ç È É Ê Ë Ì Í Î Ï </a:t>
            </a:r>
            <a:r>
              <a:rPr lang="de-CH" sz="1600" b="0" i="0" kern="1200" spc="50" dirty="0">
                <a:solidFill>
                  <a:schemeClr val="tx1"/>
                </a:solidFill>
                <a:effectLst/>
                <a:latin typeface="Futura PT Light" panose="020B0402020204020303" pitchFamily="34" charset="77"/>
                <a:ea typeface="+mn-ea"/>
                <a:cs typeface="+mn-cs"/>
              </a:rPr>
              <a:t>Ð Ñ Ò Ó </a:t>
            </a:r>
            <a:r>
              <a:rPr lang="de-CH" sz="1600" b="0" i="0" kern="1200" spc="50" dirty="0" err="1">
                <a:solidFill>
                  <a:schemeClr val="tx1"/>
                </a:solidFill>
                <a:effectLst/>
                <a:latin typeface="Futura PT Light" panose="020B0402020204020303" pitchFamily="34" charset="77"/>
                <a:ea typeface="+mn-ea"/>
                <a:cs typeface="+mn-cs"/>
              </a:rPr>
              <a:t>Ô</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Õ</a:t>
            </a:r>
            <a:r>
              <a:rPr lang="de-CH" sz="1600" b="0" i="0" kern="1200" spc="50" dirty="0">
                <a:solidFill>
                  <a:schemeClr val="tx1"/>
                </a:solidFill>
                <a:effectLst/>
                <a:latin typeface="Futura PT Light" panose="020B0402020204020303" pitchFamily="34" charset="77"/>
                <a:ea typeface="+mn-ea"/>
                <a:cs typeface="+mn-cs"/>
              </a:rPr>
              <a:t> Ö × </a:t>
            </a:r>
            <a:r>
              <a:rPr lang="de-CH" sz="1600" b="0" i="0" kern="1200" spc="50" dirty="0" err="1">
                <a:solidFill>
                  <a:schemeClr val="tx1"/>
                </a:solidFill>
                <a:effectLst/>
                <a:latin typeface="Futura PT Light" panose="020B0402020204020303" pitchFamily="34" charset="77"/>
                <a:ea typeface="+mn-ea"/>
                <a:cs typeface="+mn-cs"/>
              </a:rPr>
              <a:t>Ø</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Ù</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Ú</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Û</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Ü</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Ý</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Þ</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ß</a:t>
            </a:r>
            <a:r>
              <a:rPr lang="de-CH" sz="1600" b="0" i="0" kern="1200" spc="50" dirty="0">
                <a:solidFill>
                  <a:schemeClr val="tx1"/>
                </a:solidFill>
                <a:effectLst/>
                <a:latin typeface="Futura PT Light" panose="020B0402020204020303" pitchFamily="34" charset="77"/>
                <a:ea typeface="+mn-ea"/>
                <a:cs typeface="+mn-cs"/>
              </a:rPr>
              <a:t> </a:t>
            </a:r>
            <a:r>
              <a:rPr lang="pt-BR" sz="1600" b="0" i="0" kern="1200" spc="50" dirty="0">
                <a:solidFill>
                  <a:schemeClr val="tx1"/>
                </a:solidFill>
                <a:effectLst/>
                <a:latin typeface="Futura PT Light" panose="020B0402020204020303" pitchFamily="34" charset="77"/>
                <a:ea typeface="+mn-ea"/>
                <a:cs typeface="+mn-cs"/>
              </a:rPr>
              <a:t>à á </a:t>
            </a:r>
            <a:r>
              <a:rPr lang="pt-BR" sz="1600" b="0" i="0" kern="1200" spc="50" dirty="0" err="1">
                <a:solidFill>
                  <a:schemeClr val="tx1"/>
                </a:solidFill>
                <a:effectLst/>
                <a:latin typeface="Futura PT Light" panose="020B0402020204020303" pitchFamily="34" charset="77"/>
                <a:ea typeface="+mn-ea"/>
                <a:cs typeface="+mn-cs"/>
              </a:rPr>
              <a:t>â</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ã</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ä</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å</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æ</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ç</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è</a:t>
            </a:r>
            <a:r>
              <a:rPr lang="pt-BR" sz="1600" b="0" i="0" kern="1200" spc="50" dirty="0">
                <a:solidFill>
                  <a:schemeClr val="tx1"/>
                </a:solidFill>
                <a:effectLst/>
                <a:latin typeface="Futura PT Light" panose="020B0402020204020303" pitchFamily="34" charset="77"/>
                <a:ea typeface="+mn-ea"/>
                <a:cs typeface="+mn-cs"/>
              </a:rPr>
              <a:t> é </a:t>
            </a:r>
            <a:r>
              <a:rPr lang="pt-BR" sz="1600" b="0" i="0" kern="1200" spc="50" dirty="0" err="1">
                <a:solidFill>
                  <a:schemeClr val="tx1"/>
                </a:solidFill>
                <a:effectLst/>
                <a:latin typeface="Futura PT Light" panose="020B0402020204020303" pitchFamily="34" charset="77"/>
                <a:ea typeface="+mn-ea"/>
                <a:cs typeface="+mn-cs"/>
              </a:rPr>
              <a:t>ê</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ë</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ì</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í</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î</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ï</a:t>
            </a:r>
            <a:r>
              <a:rPr lang="pt-BR"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ð</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ñ</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ò</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ó</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ô</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õ</a:t>
            </a:r>
            <a:r>
              <a:rPr lang="de-CH" sz="1600" b="0" i="0" kern="1200" spc="50" dirty="0">
                <a:solidFill>
                  <a:schemeClr val="tx1"/>
                </a:solidFill>
                <a:effectLst/>
                <a:latin typeface="Futura PT Light" panose="020B0402020204020303" pitchFamily="34" charset="77"/>
                <a:ea typeface="+mn-ea"/>
                <a:cs typeface="+mn-cs"/>
              </a:rPr>
              <a:t> ö ÷ </a:t>
            </a:r>
            <a:r>
              <a:rPr lang="de-CH" sz="1600" b="0" i="0" kern="1200" spc="50" dirty="0" err="1">
                <a:solidFill>
                  <a:schemeClr val="tx1"/>
                </a:solidFill>
                <a:effectLst/>
                <a:latin typeface="Futura PT Light" panose="020B0402020204020303" pitchFamily="34" charset="77"/>
                <a:ea typeface="+mn-ea"/>
                <a:cs typeface="+mn-cs"/>
              </a:rPr>
              <a:t>ø</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ù</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ú</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û</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ü</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ý</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þ</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ÿ</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Œ</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œ</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Š</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š</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Ÿ</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ƒ</a:t>
            </a:r>
            <a:r>
              <a:rPr lang="de-CH" sz="1600" b="0" i="0" kern="1200" spc="50" dirty="0">
                <a:solidFill>
                  <a:schemeClr val="tx1"/>
                </a:solidFill>
                <a:effectLst/>
                <a:latin typeface="Futura PT Light" panose="020B0402020204020303" pitchFamily="34" charset="77"/>
                <a:ea typeface="+mn-ea"/>
                <a:cs typeface="+mn-cs"/>
              </a:rPr>
              <a:t> – — ‘  ’ ‚ “ ” „ † ‡ • … ‰ € ™</a:t>
            </a:r>
            <a:endParaRPr lang="de-CH" sz="1600" b="0" i="0" u="none" kern="1200" spc="50" dirty="0">
              <a:solidFill>
                <a:schemeClr val="tx1"/>
              </a:solidFill>
              <a:effectLst/>
              <a:latin typeface="Futura PT Light" panose="020B0402020204020303" pitchFamily="34" charset="77"/>
              <a:ea typeface="Calibri"/>
              <a:cs typeface="Times New Roman"/>
            </a:endParaRPr>
          </a:p>
        </p:txBody>
      </p:sp>
    </p:spTree>
    <p:extLst>
      <p:ext uri="{BB962C8B-B14F-4D97-AF65-F5344CB8AC3E}">
        <p14:creationId xmlns:p14="http://schemas.microsoft.com/office/powerpoint/2010/main" val="3476469383"/>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ew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4806095"/>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Empty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1425401"/>
      </p:ext>
    </p:extLst>
  </p:cSld>
  <p:clrMapOvr>
    <a:overrideClrMapping bg1="lt1" tx1="dk1" bg2="lt2" tx2="dk2" accent1="accent1" accent2="accent2" accent3="accent3" accent4="accent4" accent5="accent5" accent6="accent6" hlink="hlink" folHlink="folHlink"/>
  </p:clrMapOvr>
  <p:transition/>
  <p:extLst>
    <p:ext uri="{DCECCB84-F9BA-43D5-87BE-67443E8EF086}">
      <p15:sldGuideLst xmlns:p15="http://schemas.microsoft.com/office/powerpoint/2012/main">
        <p15:guide id="1" orient="horz" pos="35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636B257-9394-AD4D-A1D7-F545BB8DFE5B}"/>
              </a:ext>
            </a:extLst>
          </p:cNvPr>
          <p:cNvSpPr>
            <a:spLocks noGrp="1"/>
          </p:cNvSpPr>
          <p:nvPr>
            <p:ph type="dt" sz="half" idx="10"/>
          </p:nvPr>
        </p:nvSpPr>
        <p:spPr/>
        <p:txBody>
          <a:bodyPr/>
          <a:lstStyle/>
          <a:p>
            <a:fld id="{246AF71F-4015-4673-B748-D7FA7EC96B25}" type="datetimeFigureOut">
              <a:rPr lang="en-GB" smtClean="0"/>
              <a:t>03/07/2026</a:t>
            </a:fld>
            <a:endParaRPr lang="en-GB"/>
          </a:p>
        </p:txBody>
      </p:sp>
      <p:sp>
        <p:nvSpPr>
          <p:cNvPr id="3" name="Fußzeilenplatzhalter 2">
            <a:extLst>
              <a:ext uri="{FF2B5EF4-FFF2-40B4-BE49-F238E27FC236}">
                <a16:creationId xmlns:a16="http://schemas.microsoft.com/office/drawing/2014/main" id="{001AE1B6-E812-C244-B9E3-68BFF51A7E10}"/>
              </a:ext>
            </a:extLst>
          </p:cNvPr>
          <p:cNvSpPr>
            <a:spLocks noGrp="1"/>
          </p:cNvSpPr>
          <p:nvPr>
            <p:ph type="ftr" sz="quarter" idx="11"/>
          </p:nvPr>
        </p:nvSpPr>
        <p:spPr/>
        <p:txBody>
          <a:bodyPr/>
          <a:lstStyle/>
          <a:p>
            <a:endParaRPr lang="en-GB"/>
          </a:p>
        </p:txBody>
      </p:sp>
      <p:sp>
        <p:nvSpPr>
          <p:cNvPr id="4" name="Foliennummernplatzhalter 3">
            <a:extLst>
              <a:ext uri="{FF2B5EF4-FFF2-40B4-BE49-F238E27FC236}">
                <a16:creationId xmlns:a16="http://schemas.microsoft.com/office/drawing/2014/main" id="{4CAE1EAA-029D-5241-96F7-C51CC829D25A}"/>
              </a:ext>
            </a:extLst>
          </p:cNvPr>
          <p:cNvSpPr>
            <a:spLocks noGrp="1"/>
          </p:cNvSpPr>
          <p:nvPr>
            <p:ph type="sldNum" sz="quarter" idx="12"/>
          </p:nvPr>
        </p:nvSpPr>
        <p:spPr/>
        <p:txBody>
          <a:bodyPr/>
          <a:lstStyle/>
          <a:p>
            <a:fld id="{982088F9-ACCA-4C49-BD72-BC666A9B9FA5}" type="slidenum">
              <a:rPr lang="en-GB" smtClean="0"/>
              <a:t>‹Nr.›</a:t>
            </a:fld>
            <a:endParaRPr lang="en-GB"/>
          </a:p>
        </p:txBody>
      </p:sp>
    </p:spTree>
    <p:extLst>
      <p:ext uri="{BB962C8B-B14F-4D97-AF65-F5344CB8AC3E}">
        <p14:creationId xmlns:p14="http://schemas.microsoft.com/office/powerpoint/2010/main" val="944687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70FA5733-390B-98DF-0A0E-014E76C80AD5}"/>
              </a:ext>
            </a:extLst>
          </p:cNvPr>
          <p:cNvSpPr/>
          <p:nvPr userDrawn="1"/>
        </p:nvSpPr>
        <p:spPr>
          <a:xfrm>
            <a:off x="0" y="0"/>
            <a:ext cx="12192000" cy="1207658"/>
          </a:xfrm>
          <a:prstGeom prst="rect">
            <a:avLst/>
          </a:prstGeom>
          <a:solidFill>
            <a:srgbClr val="3D3D3D"/>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de-DE" b="0" i="0" dirty="0">
              <a:latin typeface="Futura PT Light" panose="020B0402020204020303" pitchFamily="34" charset="77"/>
            </a:endParaRPr>
          </a:p>
        </p:txBody>
      </p:sp>
      <p:pic>
        <p:nvPicPr>
          <p:cNvPr id="4" name="Grafik 3">
            <a:extLst>
              <a:ext uri="{FF2B5EF4-FFF2-40B4-BE49-F238E27FC236}">
                <a16:creationId xmlns:a16="http://schemas.microsoft.com/office/drawing/2014/main" id="{425DBBD4-7017-8BB3-5353-A041A7A33DBF}"/>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419199" y="361061"/>
            <a:ext cx="1545385" cy="472322"/>
          </a:xfrm>
          <a:prstGeom prst="rect">
            <a:avLst/>
          </a:prstGeom>
        </p:spPr>
      </p:pic>
    </p:spTree>
    <p:extLst>
      <p:ext uri="{BB962C8B-B14F-4D97-AF65-F5344CB8AC3E}">
        <p14:creationId xmlns:p14="http://schemas.microsoft.com/office/powerpoint/2010/main" val="2998356745"/>
      </p:ext>
    </p:extLst>
  </p:cSld>
  <p:clrMap bg1="lt1" tx1="dk1" bg2="lt2" tx2="dk2" accent1="accent1" accent2="accent2" accent3="accent3" accent4="accent4" accent5="accent5" accent6="accent6" hlink="hlink" folHlink="folHlink"/>
  <p:sldLayoutIdLst>
    <p:sldLayoutId id="2147483712" r:id="rId1"/>
    <p:sldLayoutId id="2147483717" r:id="rId2"/>
    <p:sldLayoutId id="2147483709" r:id="rId3"/>
    <p:sldLayoutId id="2147483710" r:id="rId4"/>
    <p:sldLayoutId id="2147483722" r:id="rId5"/>
    <p:sldLayoutId id="2147483714" r:id="rId6"/>
    <p:sldLayoutId id="2147483713" r:id="rId7"/>
    <p:sldLayoutId id="2147483715" r:id="rId8"/>
    <p:sldLayoutId id="2147483716" r:id="rId9"/>
    <p:sldLayoutId id="2147483711" r:id="rId10"/>
    <p:sldLayoutId id="2147483708" r:id="rId11"/>
    <p:sldLayoutId id="2147483721" r:id="rId12"/>
    <p:sldLayoutId id="2147483718" r:id="rId13"/>
    <p:sldLayoutId id="2147483719" r:id="rId14"/>
    <p:sldLayoutId id="2147483723" r:id="rId15"/>
    <p:sldLayoutId id="2147483703" r:id="rId16"/>
    <p:sldLayoutId id="2147483724"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p15:clr>
            <a:srgbClr val="F26B43"/>
          </p15:clr>
        </p15:guide>
        <p15:guide id="2" orient="horz" pos="1185">
          <p15:clr>
            <a:srgbClr val="F26B43"/>
          </p15:clr>
        </p15:guide>
        <p15:guide id="3" pos="2887" userDrawn="1">
          <p15:clr>
            <a:srgbClr val="F26B43"/>
          </p15:clr>
        </p15:guide>
        <p15:guide id="5" pos="7265">
          <p15:clr>
            <a:srgbClr val="F26B43"/>
          </p15:clr>
        </p15:guide>
        <p15:guide id="6" orient="horz" pos="3884">
          <p15:clr>
            <a:srgbClr val="F26B43"/>
          </p15:clr>
        </p15:guide>
        <p15:guide id="7" orient="horz" pos="2160" userDrawn="1">
          <p15:clr>
            <a:srgbClr val="F26B43"/>
          </p15:clr>
        </p15:guide>
        <p15:guide id="8" pos="3182" userDrawn="1">
          <p15:clr>
            <a:srgbClr val="F26B43"/>
          </p15:clr>
        </p15:guide>
        <p15:guide id="9" pos="9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28.png"/><Relationship Id="rId11" Type="http://schemas.openxmlformats.org/officeDocument/2006/relationships/image" Target="../media/image33.jpe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jpe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17.xml"/><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8.png"/><Relationship Id="rId7" Type="http://schemas.microsoft.com/office/2007/relationships/hdphoto" Target="../media/hdphoto2.wdp"/><Relationship Id="rId12" Type="http://schemas.openxmlformats.org/officeDocument/2006/relationships/image" Target="../media/image55.jpe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50.png"/><Relationship Id="rId11" Type="http://schemas.openxmlformats.org/officeDocument/2006/relationships/image" Target="../media/image54.png"/><Relationship Id="rId5" Type="http://schemas.openxmlformats.org/officeDocument/2006/relationships/image" Target="../media/image49.png"/><Relationship Id="rId10" Type="http://schemas.openxmlformats.org/officeDocument/2006/relationships/image" Target="../media/image53.png"/><Relationship Id="rId4" Type="http://schemas.microsoft.com/office/2007/relationships/hdphoto" Target="../media/hdphoto1.wdp"/><Relationship Id="rId9" Type="http://schemas.openxmlformats.org/officeDocument/2006/relationships/image" Target="../media/image52.png"/></Relationships>
</file>

<file path=ppt/slides/_rels/slide2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9.jpeg"/><Relationship Id="rId7" Type="http://schemas.microsoft.com/office/2007/relationships/hdphoto" Target="../media/hdphoto4.wdp"/><Relationship Id="rId12"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17.xml"/><Relationship Id="rId6" Type="http://schemas.openxmlformats.org/officeDocument/2006/relationships/image" Target="../media/image61.png"/><Relationship Id="rId11" Type="http://schemas.openxmlformats.org/officeDocument/2006/relationships/image" Target="../media/image64.png"/><Relationship Id="rId5" Type="http://schemas.microsoft.com/office/2007/relationships/hdphoto" Target="../media/hdphoto3.wdp"/><Relationship Id="rId10" Type="http://schemas.openxmlformats.org/officeDocument/2006/relationships/image" Target="../media/image63.png"/><Relationship Id="rId4" Type="http://schemas.openxmlformats.org/officeDocument/2006/relationships/image" Target="../media/image60.png"/><Relationship Id="rId9" Type="http://schemas.microsoft.com/office/2007/relationships/hdphoto" Target="../media/hdphoto5.wdp"/></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9.xml"/><Relationship Id="rId1" Type="http://schemas.openxmlformats.org/officeDocument/2006/relationships/slideLayout" Target="../slideLayouts/slideLayout17.xml"/><Relationship Id="rId6" Type="http://schemas.openxmlformats.org/officeDocument/2006/relationships/image" Target="../media/image70.jpeg"/><Relationship Id="rId5" Type="http://schemas.openxmlformats.org/officeDocument/2006/relationships/image" Target="../media/image69.png"/><Relationship Id="rId4" Type="http://schemas.openxmlformats.org/officeDocument/2006/relationships/image" Target="../media/image68.jpeg"/></Relationships>
</file>

<file path=ppt/slides/_rels/slide3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notesSlide" Target="../notesSlides/notesSlide31.xml"/><Relationship Id="rId1" Type="http://schemas.openxmlformats.org/officeDocument/2006/relationships/slideLayout" Target="../slideLayouts/slideLayout17.xml"/><Relationship Id="rId6" Type="http://schemas.openxmlformats.org/officeDocument/2006/relationships/image" Target="../media/image75.jpeg"/><Relationship Id="rId5" Type="http://schemas.openxmlformats.org/officeDocument/2006/relationships/image" Target="../media/image74.png"/><Relationship Id="rId4" Type="http://schemas.openxmlformats.org/officeDocument/2006/relationships/image" Target="../media/image73.jpeg"/></Relationships>
</file>

<file path=ppt/slides/_rels/slide3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2.xml"/><Relationship Id="rId1" Type="http://schemas.openxmlformats.org/officeDocument/2006/relationships/slideLayout" Target="../slideLayouts/slideLayout17.xml"/><Relationship Id="rId5" Type="http://schemas.openxmlformats.org/officeDocument/2006/relationships/image" Target="../media/image81.jpeg"/><Relationship Id="rId4" Type="http://schemas.openxmlformats.org/officeDocument/2006/relationships/image" Target="../media/image80.jpeg"/></Relationships>
</file>

<file path=ppt/slides/_rels/slide4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3.xml"/><Relationship Id="rId1" Type="http://schemas.openxmlformats.org/officeDocument/2006/relationships/slideLayout" Target="../slideLayouts/slideLayout17.xml"/><Relationship Id="rId4" Type="http://schemas.openxmlformats.org/officeDocument/2006/relationships/image" Target="../media/image83.jpeg"/></Relationships>
</file>

<file path=ppt/slides/_rels/slide4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4.xml"/><Relationship Id="rId1" Type="http://schemas.openxmlformats.org/officeDocument/2006/relationships/slideLayout" Target="../slideLayouts/slideLayout17.xml"/><Relationship Id="rId5" Type="http://schemas.openxmlformats.org/officeDocument/2006/relationships/image" Target="../media/image86.jpeg"/><Relationship Id="rId4" Type="http://schemas.openxmlformats.org/officeDocument/2006/relationships/image" Target="../media/image85.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94" y="1209675"/>
            <a:ext cx="12195094" cy="5635368"/>
          </a:xfrm>
          <a:prstGeom prst="rect">
            <a:avLst/>
          </a:prstGeom>
        </p:spPr>
      </p:pic>
      <p:sp>
        <p:nvSpPr>
          <p:cNvPr id="3" name="Textplatzhalter 2">
            <a:extLst>
              <a:ext uri="{FF2B5EF4-FFF2-40B4-BE49-F238E27FC236}">
                <a16:creationId xmlns:a16="http://schemas.microsoft.com/office/drawing/2014/main" id="{C5E94EF3-25C2-F983-5AFE-31E150487534}"/>
              </a:ext>
            </a:extLst>
          </p:cNvPr>
          <p:cNvSpPr>
            <a:spLocks noGrp="1"/>
          </p:cNvSpPr>
          <p:nvPr>
            <p:ph type="body" sz="quarter" idx="12"/>
          </p:nvPr>
        </p:nvSpPr>
        <p:spPr/>
        <p:txBody>
          <a:bodyPr/>
          <a:lstStyle/>
          <a:p>
            <a:r>
              <a:rPr lang="de-DE" dirty="0"/>
              <a:t>TOPIC</a:t>
            </a:r>
          </a:p>
        </p:txBody>
      </p:sp>
      <p:sp>
        <p:nvSpPr>
          <p:cNvPr id="2" name="Bildplatzhalter 1"/>
          <p:cNvSpPr>
            <a:spLocks noGrp="1"/>
          </p:cNvSpPr>
          <p:nvPr>
            <p:ph type="pic" sz="quarter" idx="30"/>
          </p:nvPr>
        </p:nvSpPr>
        <p:spPr/>
        <p:txBody>
          <a:bodyPr/>
          <a:lstStyle/>
          <a:p>
            <a:endParaRPr lang="de-DE"/>
          </a:p>
        </p:txBody>
      </p:sp>
      <p:pic>
        <p:nvPicPr>
          <p:cNvPr id="6" name="Grafik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94" y="1209676"/>
            <a:ext cx="12195093" cy="3931088"/>
          </a:xfrm>
          <a:prstGeom prst="rect">
            <a:avLst/>
          </a:prstGeom>
        </p:spPr>
      </p:pic>
      <p:sp>
        <p:nvSpPr>
          <p:cNvPr id="7" name="Textplatzhalter 2">
            <a:extLst>
              <a:ext uri="{FF2B5EF4-FFF2-40B4-BE49-F238E27FC236}">
                <a16:creationId xmlns:a16="http://schemas.microsoft.com/office/drawing/2014/main" id="{C5E94EF3-25C2-F983-5AFE-31E150487534}"/>
              </a:ext>
            </a:extLst>
          </p:cNvPr>
          <p:cNvSpPr>
            <a:spLocks noGrp="1"/>
          </p:cNvSpPr>
          <p:nvPr/>
        </p:nvSpPr>
        <p:spPr>
          <a:xfrm>
            <a:off x="587375" y="4652591"/>
            <a:ext cx="11017249" cy="75663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8000" b="1" i="0" kern="1200" cap="all" baseline="0">
                <a:solidFill>
                  <a:schemeClr val="bg1"/>
                </a:solidFill>
                <a:latin typeface="Futura PT Demi" panose="020B05020202040203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Std Medium" panose="020B05020202040203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Std Medium" panose="020B05020202040203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Medium" panose="020B05020202040203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Medium" panose="020B05020202040203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0" dirty="0">
                <a:solidFill>
                  <a:srgbClr val="3D3D3D"/>
                </a:solidFill>
              </a:rPr>
              <a:t>ACCESSORIES</a:t>
            </a:r>
          </a:p>
        </p:txBody>
      </p:sp>
      <p:pic>
        <p:nvPicPr>
          <p:cNvPr id="9" name="Grafik 8" descr="Ein Bild, das Elektronik enthält.&#10;&#10;Automatisch generierte Beschreibung">
            <a:extLst>
              <a:ext uri="{FF2B5EF4-FFF2-40B4-BE49-F238E27FC236}">
                <a16:creationId xmlns:a16="http://schemas.microsoft.com/office/drawing/2014/main" id="{C372A1F4-61E2-4E60-F2EA-486B86494C0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53315" y="869984"/>
            <a:ext cx="3096344" cy="3956648"/>
          </a:xfrm>
          <a:prstGeom prst="rect">
            <a:avLst/>
          </a:prstGeom>
        </p:spPr>
      </p:pic>
      <p:pic>
        <p:nvPicPr>
          <p:cNvPr id="10" name="Grafik 9" descr="Ein Bild, das Elektronik, Elektronisches Gerät, Kabel, Gerät enthält.&#10;&#10;Automatisch generierte Beschreibung">
            <a:extLst>
              <a:ext uri="{FF2B5EF4-FFF2-40B4-BE49-F238E27FC236}">
                <a16:creationId xmlns:a16="http://schemas.microsoft.com/office/drawing/2014/main" id="{80DD1B09-2D96-9C3B-9B1A-7A89281F08A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768955" y="1489745"/>
            <a:ext cx="1886092" cy="3454048"/>
          </a:xfrm>
          <a:prstGeom prst="rect">
            <a:avLst/>
          </a:prstGeom>
        </p:spPr>
      </p:pic>
      <p:pic>
        <p:nvPicPr>
          <p:cNvPr id="11" name="Grafik 10" descr="Ein Bild, das Computermaus, Maus enthält.&#10;&#10;Automatisch generierte Beschreibung">
            <a:extLst>
              <a:ext uri="{FF2B5EF4-FFF2-40B4-BE49-F238E27FC236}">
                <a16:creationId xmlns:a16="http://schemas.microsoft.com/office/drawing/2014/main" id="{DC0D8DA5-E343-B52B-C0E6-B5C33FDFF75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932444" y="1547937"/>
            <a:ext cx="2101575" cy="3090552"/>
          </a:xfrm>
          <a:prstGeom prst="rect">
            <a:avLst/>
          </a:prstGeom>
        </p:spPr>
      </p:pic>
      <p:sp>
        <p:nvSpPr>
          <p:cNvPr id="12" name="Rechteck 11">
            <a:extLst>
              <a:ext uri="{FF2B5EF4-FFF2-40B4-BE49-F238E27FC236}">
                <a16:creationId xmlns:a16="http://schemas.microsoft.com/office/drawing/2014/main" id="{BC6E85F7-F9B5-7947-F401-4954C2AC8E60}"/>
              </a:ext>
            </a:extLst>
          </p:cNvPr>
          <p:cNvSpPr/>
          <p:nvPr/>
        </p:nvSpPr>
        <p:spPr>
          <a:xfrm>
            <a:off x="537314" y="5677679"/>
            <a:ext cx="8655029" cy="584775"/>
          </a:xfrm>
          <a:prstGeom prst="rect">
            <a:avLst/>
          </a:prstGeom>
          <a:noFill/>
        </p:spPr>
        <p:txBody>
          <a:bodyPr wrap="square" rtlCol="0">
            <a:spAutoFit/>
          </a:bodyPr>
          <a:lstStyle/>
          <a:p>
            <a:r>
              <a:rPr lang="de-DE" sz="3200" dirty="0">
                <a:solidFill>
                  <a:schemeClr val="tx1">
                    <a:lumMod val="75000"/>
                    <a:lumOff val="25000"/>
                  </a:schemeClr>
                </a:solidFill>
                <a:latin typeface="Futura Std Light" panose="020B0402020204020303" pitchFamily="34" charset="0"/>
                <a:cs typeface="Futura Medium" panose="020B0602020204020303" pitchFamily="34" charset="-79"/>
              </a:rPr>
              <a:t>Perfektes </a:t>
            </a:r>
            <a:r>
              <a:rPr lang="de-DE" sz="3200" dirty="0" err="1">
                <a:solidFill>
                  <a:schemeClr val="tx1">
                    <a:lumMod val="75000"/>
                    <a:lumOff val="25000"/>
                  </a:schemeClr>
                </a:solidFill>
                <a:latin typeface="Futura Std Light" panose="020B0402020204020303" pitchFamily="34" charset="0"/>
                <a:cs typeface="Futura Medium" panose="020B0602020204020303" pitchFamily="34" charset="-79"/>
              </a:rPr>
              <a:t>Officezubehör</a:t>
            </a:r>
            <a:r>
              <a:rPr lang="de-DE" sz="3200" dirty="0">
                <a:solidFill>
                  <a:schemeClr val="tx1">
                    <a:lumMod val="75000"/>
                    <a:lumOff val="25000"/>
                  </a:schemeClr>
                </a:solidFill>
                <a:latin typeface="Futura Std Light" panose="020B0402020204020303" pitchFamily="34" charset="0"/>
                <a:cs typeface="Futura Medium" panose="020B0602020204020303" pitchFamily="34" charset="-79"/>
              </a:rPr>
              <a:t> für hybrides Arbeiten</a:t>
            </a:r>
          </a:p>
        </p:txBody>
      </p:sp>
    </p:spTree>
    <p:extLst>
      <p:ext uri="{BB962C8B-B14F-4D97-AF65-F5344CB8AC3E}">
        <p14:creationId xmlns:p14="http://schemas.microsoft.com/office/powerpoint/2010/main" val="1624511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B4C3FEB2-3F15-EA75-4B23-4AA90C67D081}"/>
              </a:ext>
            </a:extLst>
          </p:cNvPr>
          <p:cNvSpPr>
            <a:spLocks noGrp="1"/>
          </p:cNvSpPr>
          <p:nvPr>
            <p:ph type="body" sz="quarter" idx="11"/>
          </p:nvPr>
        </p:nvSpPr>
        <p:spPr/>
        <p:txBody>
          <a:bodyPr/>
          <a:lstStyle/>
          <a:p>
            <a:r>
              <a:rPr lang="de-DE" dirty="0">
                <a:solidFill>
                  <a:srgbClr val="3D3D3D"/>
                </a:solidFill>
              </a:rPr>
              <a:t>KONNEKTIVITÄT</a:t>
            </a:r>
          </a:p>
          <a:p>
            <a:pPr lvl="1"/>
            <a:r>
              <a:rPr lang="de-DE" dirty="0"/>
              <a:t>Adapter • Multifunktionale Hubs • Docking </a:t>
            </a:r>
            <a:r>
              <a:rPr lang="de-DE" dirty="0" err="1"/>
              <a:t>Stations</a:t>
            </a:r>
            <a:endParaRPr lang="de-DE" dirty="0"/>
          </a:p>
          <a:p>
            <a:r>
              <a:rPr lang="de-DE" dirty="0"/>
              <a:t>LADEGERÄTE</a:t>
            </a:r>
          </a:p>
          <a:p>
            <a:pPr lvl="1"/>
            <a:r>
              <a:rPr lang="de-DE" dirty="0"/>
              <a:t>Auto • Kompakt • Reisen • Desktop</a:t>
            </a:r>
          </a:p>
          <a:p>
            <a:r>
              <a:rPr lang="de-DE" dirty="0"/>
              <a:t>EINGABEGERÄTE</a:t>
            </a:r>
          </a:p>
          <a:p>
            <a:pPr lvl="1"/>
            <a:r>
              <a:rPr lang="de-DE" dirty="0"/>
              <a:t>Kabelgebundene Mäuse • Kabellose Mäuse • Kabellose </a:t>
            </a:r>
            <a:r>
              <a:rPr lang="de-DE" dirty="0" err="1"/>
              <a:t>Presenter</a:t>
            </a:r>
            <a:r>
              <a:rPr lang="de-DE" dirty="0"/>
              <a:t> • Eingabestifte</a:t>
            </a:r>
          </a:p>
          <a:p>
            <a:r>
              <a:rPr lang="de-DE" dirty="0"/>
              <a:t>AUDIO/VIDEO</a:t>
            </a:r>
          </a:p>
          <a:p>
            <a:pPr lvl="1"/>
            <a:r>
              <a:rPr lang="de-DE" dirty="0"/>
              <a:t>Webcams • Webcam Zubehör</a:t>
            </a:r>
          </a:p>
          <a:p>
            <a:r>
              <a:rPr lang="de-DE" dirty="0">
                <a:solidFill>
                  <a:srgbClr val="3D3D3D"/>
                </a:solidFill>
              </a:rPr>
              <a:t>Schlösser</a:t>
            </a:r>
          </a:p>
          <a:p>
            <a:pPr lvl="1"/>
            <a:r>
              <a:rPr lang="de-DE" dirty="0"/>
              <a:t>Universal • Nano • Wedge • T-Lock • Tools</a:t>
            </a:r>
          </a:p>
          <a:p>
            <a:endParaRPr lang="de-DE" dirty="0"/>
          </a:p>
        </p:txBody>
      </p:sp>
      <p:sp>
        <p:nvSpPr>
          <p:cNvPr id="6" name="Textfeld 5">
            <a:extLst>
              <a:ext uri="{FF2B5EF4-FFF2-40B4-BE49-F238E27FC236}">
                <a16:creationId xmlns:a16="http://schemas.microsoft.com/office/drawing/2014/main" id="{9DB855D6-0D57-23CB-6E44-DCF596A3231C}"/>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dirty="0">
                <a:solidFill>
                  <a:srgbClr val="3D3D3D"/>
                </a:solidFill>
                <a:latin typeface="Futura PT Demi" panose="020B0502020204020303" pitchFamily="34" charset="77"/>
              </a:rPr>
              <a:t>CONTENT</a:t>
            </a:r>
          </a:p>
        </p:txBody>
      </p:sp>
    </p:spTree>
    <p:extLst>
      <p:ext uri="{BB962C8B-B14F-4D97-AF65-F5344CB8AC3E}">
        <p14:creationId xmlns:p14="http://schemas.microsoft.com/office/powerpoint/2010/main" val="3133242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platzhalter 15">
            <a:extLst>
              <a:ext uri="{FF2B5EF4-FFF2-40B4-BE49-F238E27FC236}">
                <a16:creationId xmlns:a16="http://schemas.microsoft.com/office/drawing/2014/main" id="{801C3125-F87A-821A-E33B-D04232BBA836}"/>
              </a:ext>
            </a:extLst>
          </p:cNvPr>
          <p:cNvSpPr>
            <a:spLocks noGrp="1"/>
          </p:cNvSpPr>
          <p:nvPr>
            <p:ph type="body" sz="quarter" idx="11"/>
          </p:nvPr>
        </p:nvSpPr>
        <p:spPr>
          <a:xfrm>
            <a:off x="524704" y="3429000"/>
            <a:ext cx="4383163" cy="2736850"/>
          </a:xfrm>
        </p:spPr>
        <p:txBody>
          <a:bodyPr/>
          <a:lstStyle/>
          <a:p>
            <a:r>
              <a:rPr lang="de-DE" dirty="0"/>
              <a:t>Notebooks sind mehr und mehr das, was von ihnen erwartet wird: mobil! Das bedeutet meist auch, dass weniger externe Verbindungen unterstützt werden. Und wenn wir Laptops für die Arbeit verwenden, werden sie oft nicht bewegt, sondern bleiben auf dem Schreibtisch stehen. Es ist einfach, sie einzurichten, und sie sind leicht zu verstauen, wenn Platz benötigt wird - aber es fehlt ihnen immer noch an Möglichkeiten, externe Geräte anzuschließen.</a:t>
            </a:r>
          </a:p>
        </p:txBody>
      </p:sp>
      <p:sp>
        <p:nvSpPr>
          <p:cNvPr id="4" name="Textfeld 3">
            <a:extLst>
              <a:ext uri="{FF2B5EF4-FFF2-40B4-BE49-F238E27FC236}">
                <a16:creationId xmlns:a16="http://schemas.microsoft.com/office/drawing/2014/main" id="{9F681CE7-53E0-A5A5-2E56-5FECF274C9E7}"/>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b="1" dirty="0">
                <a:solidFill>
                  <a:srgbClr val="3D3D3D"/>
                </a:solidFill>
                <a:latin typeface="Futura PT Demi" panose="020B0502020204020303" pitchFamily="34" charset="77"/>
              </a:rPr>
              <a:t>KONNEKTIVITÄT</a:t>
            </a:r>
          </a:p>
        </p:txBody>
      </p:sp>
      <p:pic>
        <p:nvPicPr>
          <p:cNvPr id="7" name="Picture 4" descr="Microsoft Surface Laptop 4 13.5 – Intel- &amp; AMD-Version im Vergleich">
            <a:extLst>
              <a:ext uri="{FF2B5EF4-FFF2-40B4-BE49-F238E27FC236}">
                <a16:creationId xmlns:a16="http://schemas.microsoft.com/office/drawing/2014/main" id="{3F29A2AF-0550-E697-121D-29FAB3A87E0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447928" y="2204865"/>
            <a:ext cx="6012668" cy="4008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29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43372" y="1772816"/>
            <a:ext cx="7596844" cy="1200329"/>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USB-C ZU DISPLAYPORT MINI-ADAPTER MIT PD (8K/100W)</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732748"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a:latin typeface="Futura PT Light" panose="020B0402020204020303" pitchFamily="34" charset="0"/>
              </a:rPr>
              <a:t>Wird an den USB-C-Anschluss des Notebooks angeschlossen</a:t>
            </a:r>
          </a:p>
          <a:p>
            <a:pPr lvl="1">
              <a:lnSpc>
                <a:spcPts val="2840"/>
              </a:lnSpc>
            </a:pPr>
            <a:r>
              <a:rPr lang="de-DE" dirty="0">
                <a:latin typeface="Futura PT Light" panose="020B0402020204020303" pitchFamily="34" charset="0"/>
              </a:rPr>
              <a:t>Unterstützt externe Displays mit einer Auflösung von bis zu 8k und einer Bildwiederholfrequenz von bis zu 60 Hz</a:t>
            </a:r>
          </a:p>
          <a:p>
            <a:pPr lvl="1">
              <a:lnSpc>
                <a:spcPts val="2840"/>
              </a:lnSpc>
            </a:pPr>
            <a:r>
              <a:rPr lang="de-DE" dirty="0">
                <a:latin typeface="Futura PT Light" panose="020B0402020204020303" pitchFamily="34" charset="0"/>
              </a:rPr>
              <a:t>1x USB-C-Stromversorgungsanschluss (100W)</a:t>
            </a:r>
          </a:p>
          <a:p>
            <a:pPr lvl="1">
              <a:lnSpc>
                <a:spcPts val="2840"/>
              </a:lnSpc>
            </a:pPr>
            <a:r>
              <a:rPr lang="de-DE" dirty="0">
                <a:latin typeface="Futura PT Light" panose="020B0402020204020303" pitchFamily="34" charset="0"/>
              </a:rPr>
              <a:t>Kompaktes Metallgehäuse, sehr praktisch für Reisen und den mobilen Einsatz</a:t>
            </a:r>
          </a:p>
          <a:p>
            <a:pPr lvl="1">
              <a:lnSpc>
                <a:spcPts val="2840"/>
              </a:lnSpc>
            </a:pPr>
            <a:r>
              <a:rPr lang="de-DE" dirty="0">
                <a:latin typeface="Futura PT Light" panose="020B0402020204020303" pitchFamily="34" charset="0"/>
              </a:rPr>
              <a:t>Ideal für den Anschluss des Notebooks an einen externen Bildschirm für Präsentationen</a:t>
            </a:r>
          </a:p>
        </p:txBody>
      </p:sp>
      <p:pic>
        <p:nvPicPr>
          <p:cNvPr id="4" name="Grafik 3"/>
          <p:cNvPicPr>
            <a:picLocks noChangeAspect="1"/>
          </p:cNvPicPr>
          <p:nvPr/>
        </p:nvPicPr>
        <p:blipFill>
          <a:blip r:embed="rId3"/>
          <a:stretch>
            <a:fillRect/>
          </a:stretch>
        </p:blipFill>
        <p:spPr>
          <a:xfrm>
            <a:off x="7860196" y="2973145"/>
            <a:ext cx="3456384" cy="2694346"/>
          </a:xfrm>
          <a:prstGeom prst="rect">
            <a:avLst/>
          </a:prstGeom>
        </p:spPr>
      </p:pic>
      <p:sp>
        <p:nvSpPr>
          <p:cNvPr id="6" name="Rechteck 5">
            <a:extLst>
              <a:ext uri="{FF2B5EF4-FFF2-40B4-BE49-F238E27FC236}">
                <a16:creationId xmlns:a16="http://schemas.microsoft.com/office/drawing/2014/main" id="{24757204-5097-4775-1EE3-163B101FDADD}"/>
              </a:ext>
            </a:extLst>
          </p:cNvPr>
          <p:cNvSpPr/>
          <p:nvPr/>
        </p:nvSpPr>
        <p:spPr>
          <a:xfrm>
            <a:off x="547056" y="2973145"/>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D32046</a:t>
            </a:r>
          </a:p>
        </p:txBody>
      </p:sp>
    </p:spTree>
    <p:extLst>
      <p:ext uri="{BB962C8B-B14F-4D97-AF65-F5344CB8AC3E}">
        <p14:creationId xmlns:p14="http://schemas.microsoft.com/office/powerpoint/2010/main" val="3255543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43372" y="1772816"/>
            <a:ext cx="6480720" cy="1200329"/>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USB-C ZU HDMI MINI-ADAPTER MIT PD (4K/100W)</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732748"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a:latin typeface="Futura PT Light" panose="020B0402020204020303" pitchFamily="34" charset="0"/>
              </a:rPr>
              <a:t>Wird an den USB-C-Anschluss des Notebooks angeschlossen</a:t>
            </a:r>
          </a:p>
          <a:p>
            <a:pPr lvl="1">
              <a:lnSpc>
                <a:spcPts val="2840"/>
              </a:lnSpc>
            </a:pPr>
            <a:r>
              <a:rPr lang="de-DE" dirty="0">
                <a:latin typeface="Futura PT Light" panose="020B0402020204020303" pitchFamily="34" charset="0"/>
              </a:rPr>
              <a:t>Unterstützt externe Displays mit einer Auflösung von bis zu 4k und einer Bildwiederholrate von bis zu 60 Hz</a:t>
            </a:r>
          </a:p>
          <a:p>
            <a:pPr lvl="1">
              <a:lnSpc>
                <a:spcPts val="2840"/>
              </a:lnSpc>
            </a:pPr>
            <a:r>
              <a:rPr lang="de-DE" dirty="0">
                <a:latin typeface="Futura PT Light" panose="020B0402020204020303" pitchFamily="34" charset="0"/>
              </a:rPr>
              <a:t>1x USB-C-Stromversorgungsanschluss (100W)</a:t>
            </a:r>
          </a:p>
          <a:p>
            <a:pPr lvl="1">
              <a:lnSpc>
                <a:spcPts val="2840"/>
              </a:lnSpc>
            </a:pPr>
            <a:r>
              <a:rPr lang="de-DE" dirty="0">
                <a:latin typeface="Futura PT Light" panose="020B0402020204020303" pitchFamily="34" charset="0"/>
              </a:rPr>
              <a:t>Kompaktes Metallgehäuse, sehr praktisch für Reisen und den mobilen Einsatz</a:t>
            </a:r>
          </a:p>
          <a:p>
            <a:pPr lvl="1">
              <a:lnSpc>
                <a:spcPts val="2840"/>
              </a:lnSpc>
            </a:pPr>
            <a:r>
              <a:rPr lang="de-DE" dirty="0">
                <a:latin typeface="Futura PT Light" panose="020B0402020204020303" pitchFamily="34" charset="0"/>
              </a:rPr>
              <a:t>Ideal für den Anschluss des Notebooks an einen externen Bildschirm für Präsentationen</a:t>
            </a:r>
          </a:p>
        </p:txBody>
      </p:sp>
      <p:pic>
        <p:nvPicPr>
          <p:cNvPr id="3" name="Grafik 2"/>
          <p:cNvPicPr>
            <a:picLocks noChangeAspect="1"/>
          </p:cNvPicPr>
          <p:nvPr/>
        </p:nvPicPr>
        <p:blipFill>
          <a:blip r:embed="rId3"/>
          <a:stretch>
            <a:fillRect/>
          </a:stretch>
        </p:blipFill>
        <p:spPr>
          <a:xfrm>
            <a:off x="7860196" y="3032001"/>
            <a:ext cx="3492388" cy="2701255"/>
          </a:xfrm>
          <a:prstGeom prst="rect">
            <a:avLst/>
          </a:prstGeom>
        </p:spPr>
      </p:pic>
      <p:sp>
        <p:nvSpPr>
          <p:cNvPr id="7" name="Rechteck 6">
            <a:extLst>
              <a:ext uri="{FF2B5EF4-FFF2-40B4-BE49-F238E27FC236}">
                <a16:creationId xmlns:a16="http://schemas.microsoft.com/office/drawing/2014/main" id="{24757204-5097-4775-1EE3-163B101FDADD}"/>
              </a:ext>
            </a:extLst>
          </p:cNvPr>
          <p:cNvSpPr/>
          <p:nvPr/>
        </p:nvSpPr>
        <p:spPr>
          <a:xfrm>
            <a:off x="547056" y="2973145"/>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D32047</a:t>
            </a:r>
          </a:p>
        </p:txBody>
      </p:sp>
    </p:spTree>
    <p:extLst>
      <p:ext uri="{BB962C8B-B14F-4D97-AF65-F5344CB8AC3E}">
        <p14:creationId xmlns:p14="http://schemas.microsoft.com/office/powerpoint/2010/main" val="203573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43372" y="1772816"/>
            <a:ext cx="6804756" cy="1200329"/>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USB-C ZU ETHERNET MINI-ADAPTER MIT PD (100W)</a:t>
            </a:r>
          </a:p>
        </p:txBody>
      </p:sp>
      <p:sp>
        <p:nvSpPr>
          <p:cNvPr id="111" name="Rechteck 110">
            <a:extLst>
              <a:ext uri="{FF2B5EF4-FFF2-40B4-BE49-F238E27FC236}">
                <a16:creationId xmlns:a16="http://schemas.microsoft.com/office/drawing/2014/main" id="{1BE2AA62-C7B9-B249-B457-3F1715377B8E}"/>
              </a:ext>
            </a:extLst>
          </p:cNvPr>
          <p:cNvSpPr/>
          <p:nvPr/>
        </p:nvSpPr>
        <p:spPr>
          <a:xfrm>
            <a:off x="0" y="4943331"/>
            <a:ext cx="12192000" cy="897339"/>
          </a:xfrm>
          <a:prstGeom prst="rect">
            <a:avLst/>
          </a:prstGeom>
          <a:gradFill flip="none" rotWithShape="1">
            <a:gsLst>
              <a:gs pos="0">
                <a:schemeClr val="accent3">
                  <a:lumMod val="67000"/>
                  <a:alpha val="5000"/>
                </a:schemeClr>
              </a:gs>
              <a:gs pos="51000">
                <a:schemeClr val="accent3">
                  <a:alpha val="0"/>
                  <a:lumMod val="0"/>
                  <a:lumOff val="10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732748"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a:latin typeface="Futura PT Light" panose="020B0402020204020303" pitchFamily="34" charset="0"/>
              </a:rPr>
              <a:t>Wird an den USB-C-Anschluss des Notebooks angeschlossen</a:t>
            </a:r>
          </a:p>
          <a:p>
            <a:pPr lvl="1">
              <a:lnSpc>
                <a:spcPts val="2840"/>
              </a:lnSpc>
            </a:pPr>
            <a:r>
              <a:rPr lang="de-DE" dirty="0">
                <a:latin typeface="Futura PT Light" panose="020B0402020204020303" pitchFamily="34" charset="0"/>
              </a:rPr>
              <a:t>Unterstützt den Anschluss an ein kabelgebundenes Netzwerk mit einer Geschwindigkeit von bis zu 1000 Mbps</a:t>
            </a:r>
          </a:p>
          <a:p>
            <a:pPr lvl="1">
              <a:lnSpc>
                <a:spcPts val="2840"/>
              </a:lnSpc>
            </a:pPr>
            <a:r>
              <a:rPr lang="de-DE" dirty="0">
                <a:latin typeface="Futura PT Light" panose="020B0402020204020303" pitchFamily="34" charset="0"/>
              </a:rPr>
              <a:t>1x USB-C-Stromversorgungsanschluss (100W)</a:t>
            </a:r>
          </a:p>
          <a:p>
            <a:pPr lvl="1">
              <a:lnSpc>
                <a:spcPts val="2840"/>
              </a:lnSpc>
            </a:pPr>
            <a:r>
              <a:rPr lang="de-DE" dirty="0">
                <a:latin typeface="Futura PT Light" panose="020B0402020204020303" pitchFamily="34" charset="0"/>
              </a:rPr>
              <a:t>Kompaktes Metallgehäuse, sehr praktisch für Reisen und den mobilen Einsatz</a:t>
            </a:r>
          </a:p>
          <a:p>
            <a:pPr lvl="1">
              <a:lnSpc>
                <a:spcPts val="2840"/>
              </a:lnSpc>
            </a:pPr>
            <a:r>
              <a:rPr lang="de-DE" dirty="0">
                <a:latin typeface="Futura PT Light" panose="020B0402020204020303" pitchFamily="34" charset="0"/>
              </a:rPr>
              <a:t>Ideal für den Anschluss des Notebooks an ein kabelgebundenes Netzwerk für höhere Datenübertragungsraten und mehr Stabilität als bei drahtlosen Verbindungen</a:t>
            </a:r>
          </a:p>
        </p:txBody>
      </p:sp>
      <p:pic>
        <p:nvPicPr>
          <p:cNvPr id="8" name="Grafik 7"/>
          <p:cNvPicPr>
            <a:picLocks noChangeAspect="1"/>
          </p:cNvPicPr>
          <p:nvPr/>
        </p:nvPicPr>
        <p:blipFill>
          <a:blip r:embed="rId3"/>
          <a:stretch>
            <a:fillRect/>
          </a:stretch>
        </p:blipFill>
        <p:spPr>
          <a:xfrm>
            <a:off x="7572164" y="2883577"/>
            <a:ext cx="4159464" cy="2940201"/>
          </a:xfrm>
          <a:prstGeom prst="rect">
            <a:avLst/>
          </a:prstGeom>
        </p:spPr>
      </p:pic>
      <p:sp>
        <p:nvSpPr>
          <p:cNvPr id="2" name="Rechteck 1">
            <a:extLst>
              <a:ext uri="{FF2B5EF4-FFF2-40B4-BE49-F238E27FC236}">
                <a16:creationId xmlns:a16="http://schemas.microsoft.com/office/drawing/2014/main" id="{7F7DE4CE-D675-A65E-0AD7-43CEFA74AF1C}"/>
              </a:ext>
            </a:extLst>
          </p:cNvPr>
          <p:cNvSpPr/>
          <p:nvPr/>
        </p:nvSpPr>
        <p:spPr>
          <a:xfrm>
            <a:off x="547056" y="2973145"/>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D32048</a:t>
            </a:r>
          </a:p>
        </p:txBody>
      </p:sp>
    </p:spTree>
    <p:extLst>
      <p:ext uri="{BB962C8B-B14F-4D97-AF65-F5344CB8AC3E}">
        <p14:creationId xmlns:p14="http://schemas.microsoft.com/office/powerpoint/2010/main" val="10506912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9793088" cy="646331"/>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USB-C 5-IN-1 VIDEO HUB 4K PD 100W</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732748"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a:latin typeface="Futura PT Light" panose="020B0402020204020303" pitchFamily="34" charset="0"/>
              </a:rPr>
              <a:t>Wird an den USB-C-Anschluss des Notebooks angeschlossen</a:t>
            </a:r>
          </a:p>
          <a:p>
            <a:pPr lvl="1">
              <a:lnSpc>
                <a:spcPts val="2840"/>
              </a:lnSpc>
            </a:pPr>
            <a:r>
              <a:rPr lang="de-DE" dirty="0">
                <a:latin typeface="Futura PT Light" panose="020B0402020204020303" pitchFamily="34" charset="0"/>
              </a:rPr>
              <a:t>1x HDMI-Videoanschluss mit bis zu 4k-Auflösung</a:t>
            </a:r>
          </a:p>
          <a:p>
            <a:pPr lvl="1">
              <a:lnSpc>
                <a:spcPts val="2840"/>
              </a:lnSpc>
            </a:pPr>
            <a:r>
              <a:rPr lang="de-DE" dirty="0">
                <a:latin typeface="Futura PT Light" panose="020B0402020204020303" pitchFamily="34" charset="0"/>
              </a:rPr>
              <a:t>2x USB-A, 2x USB-C Anschlüsse </a:t>
            </a:r>
          </a:p>
          <a:p>
            <a:pPr lvl="1">
              <a:lnSpc>
                <a:spcPts val="2840"/>
              </a:lnSpc>
            </a:pPr>
            <a:r>
              <a:rPr lang="de-DE" dirty="0">
                <a:latin typeface="Futura PT Light" panose="020B0402020204020303" pitchFamily="34" charset="0"/>
              </a:rPr>
              <a:t>Power </a:t>
            </a:r>
            <a:r>
              <a:rPr lang="de-DE" dirty="0" err="1">
                <a:latin typeface="Futura PT Light" panose="020B0402020204020303" pitchFamily="34" charset="0"/>
              </a:rPr>
              <a:t>Delivery</a:t>
            </a:r>
            <a:r>
              <a:rPr lang="de-DE" dirty="0">
                <a:latin typeface="Futura PT Light" panose="020B0402020204020303" pitchFamily="34" charset="0"/>
              </a:rPr>
              <a:t> bis zu 100 W</a:t>
            </a:r>
          </a:p>
          <a:p>
            <a:pPr lvl="1">
              <a:lnSpc>
                <a:spcPts val="2840"/>
              </a:lnSpc>
            </a:pPr>
            <a:r>
              <a:rPr lang="de-DE" dirty="0">
                <a:latin typeface="Futura PT Light" panose="020B0402020204020303" pitchFamily="34" charset="0"/>
              </a:rPr>
              <a:t>Aluminiumgehäuse für optimierte Wärmeübertragung</a:t>
            </a:r>
          </a:p>
          <a:p>
            <a:pPr lvl="1">
              <a:lnSpc>
                <a:spcPts val="2840"/>
              </a:lnSpc>
            </a:pPr>
            <a:r>
              <a:rPr lang="de-DE" dirty="0">
                <a:latin typeface="Futura PT Light" panose="020B0402020204020303" pitchFamily="34" charset="0"/>
              </a:rPr>
              <a:t>Kompakter Begleiter für Reisen und den gelegentlichen Einsatz mit externem Monitor</a:t>
            </a:r>
          </a:p>
        </p:txBody>
      </p:sp>
      <p:pic>
        <p:nvPicPr>
          <p:cNvPr id="6" name="Grafik 5" descr="Ein Bild, das Kabel, Elektronik, Elektronisches Gerät, Gerät enthält.&#10;&#10;Automatisch generierte Beschreibung">
            <a:extLst>
              <a:ext uri="{FF2B5EF4-FFF2-40B4-BE49-F238E27FC236}">
                <a16:creationId xmlns:a16="http://schemas.microsoft.com/office/drawing/2014/main" id="{8324FC1D-ABEF-A562-E004-B14F80FB3178}"/>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8076220" y="2703230"/>
            <a:ext cx="2777066" cy="3566623"/>
          </a:xfrm>
          <a:prstGeom prst="rect">
            <a:avLst/>
          </a:prstGeom>
        </p:spPr>
      </p:pic>
      <p:sp>
        <p:nvSpPr>
          <p:cNvPr id="15" name="Rechteck 14">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D32060</a:t>
            </a:r>
          </a:p>
        </p:txBody>
      </p:sp>
    </p:spTree>
    <p:extLst>
      <p:ext uri="{BB962C8B-B14F-4D97-AF65-F5344CB8AC3E}">
        <p14:creationId xmlns:p14="http://schemas.microsoft.com/office/powerpoint/2010/main" val="42261651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8892988" cy="646331"/>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USB-C 5-IN-1 VIDEO HUB 4K PD 100W</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732748"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a:latin typeface="Futura PT Light" panose="020B0402020204020303" pitchFamily="34" charset="0"/>
              </a:rPr>
              <a:t>USB-C-Verbindung zum Notebook</a:t>
            </a:r>
          </a:p>
          <a:p>
            <a:pPr marL="311663" lvl="1" indent="-342900">
              <a:lnSpc>
                <a:spcPts val="2840"/>
              </a:lnSpc>
              <a:buFont typeface="+mj-lt"/>
              <a:buAutoNum type="arabicPeriod"/>
            </a:pPr>
            <a:r>
              <a:rPr lang="de-DE" dirty="0">
                <a:latin typeface="Futura PT Light" panose="020B0402020204020303" pitchFamily="34" charset="0"/>
              </a:rPr>
              <a:t>USB-C mit Power </a:t>
            </a:r>
            <a:r>
              <a:rPr lang="de-DE" dirty="0" err="1">
                <a:latin typeface="Futura PT Light" panose="020B0402020204020303" pitchFamily="34" charset="0"/>
              </a:rPr>
              <a:t>Delivery</a:t>
            </a:r>
            <a:r>
              <a:rPr lang="de-DE" dirty="0">
                <a:latin typeface="Futura PT Light" panose="020B0402020204020303" pitchFamily="34" charset="0"/>
              </a:rPr>
              <a:t> bis zu 100 W</a:t>
            </a:r>
          </a:p>
          <a:p>
            <a:pPr marL="311663" lvl="1" indent="-342900">
              <a:lnSpc>
                <a:spcPts val="2840"/>
              </a:lnSpc>
              <a:buFont typeface="+mj-lt"/>
              <a:buAutoNum type="arabicPeriod"/>
            </a:pPr>
            <a:r>
              <a:rPr lang="de-DE" dirty="0">
                <a:latin typeface="Futura PT Light" panose="020B0402020204020303" pitchFamily="34" charset="0"/>
              </a:rPr>
              <a:t>USB-A 3.0 Anschluss</a:t>
            </a:r>
          </a:p>
          <a:p>
            <a:pPr marL="311663" lvl="1" indent="-342900">
              <a:lnSpc>
                <a:spcPts val="2840"/>
              </a:lnSpc>
              <a:buFont typeface="+mj-lt"/>
              <a:buAutoNum type="arabicPeriod"/>
            </a:pPr>
            <a:r>
              <a:rPr lang="de-DE" dirty="0">
                <a:latin typeface="Futura PT Light" panose="020B0402020204020303" pitchFamily="34" charset="0"/>
              </a:rPr>
              <a:t>USB-C 3.0-Anschluss</a:t>
            </a:r>
          </a:p>
          <a:p>
            <a:pPr marL="311663" lvl="1" indent="-342900">
              <a:lnSpc>
                <a:spcPts val="2840"/>
              </a:lnSpc>
              <a:buFont typeface="+mj-lt"/>
              <a:buAutoNum type="arabicPeriod"/>
            </a:pPr>
            <a:r>
              <a:rPr lang="de-DE" dirty="0">
                <a:latin typeface="Futura PT Light" panose="020B0402020204020303" pitchFamily="34" charset="0"/>
              </a:rPr>
              <a:t>HDMI-Anschluss mit bis zu 4k/30 Hz</a:t>
            </a:r>
          </a:p>
        </p:txBody>
      </p:sp>
      <p:pic>
        <p:nvPicPr>
          <p:cNvPr id="7" name="Grafik 6" descr="Ein Bild, das Text, Zeichnung, Entwurf, Diagramm enthält.&#10;&#10;Automatisch generierte Beschreibung">
            <a:extLst>
              <a:ext uri="{FF2B5EF4-FFF2-40B4-BE49-F238E27FC236}">
                <a16:creationId xmlns:a16="http://schemas.microsoft.com/office/drawing/2014/main" id="{D235F5A0-F0F1-4B1D-9343-43F946E3F0FF}"/>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35960" y="3392996"/>
            <a:ext cx="6060894" cy="2555288"/>
          </a:xfrm>
          <a:prstGeom prst="rect">
            <a:avLst/>
          </a:prstGeom>
        </p:spPr>
      </p:pic>
      <p:sp>
        <p:nvSpPr>
          <p:cNvPr id="15" name="Rechteck 14">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D32060</a:t>
            </a:r>
          </a:p>
        </p:txBody>
      </p:sp>
    </p:spTree>
    <p:extLst>
      <p:ext uri="{BB962C8B-B14F-4D97-AF65-F5344CB8AC3E}">
        <p14:creationId xmlns:p14="http://schemas.microsoft.com/office/powerpoint/2010/main" val="30333440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10369152" cy="646331"/>
          </a:xfrm>
          <a:prstGeom prst="rect">
            <a:avLst/>
          </a:prstGeom>
          <a:noFill/>
        </p:spPr>
        <p:txBody>
          <a:bodyPr wrap="square" rtlCol="0">
            <a:spAutoFit/>
          </a:bodyPr>
          <a:lstStyle/>
          <a:p>
            <a:pPr algn="l"/>
            <a:r>
              <a:rPr lang="en-US" sz="3600" i="0" dirty="0">
                <a:solidFill>
                  <a:schemeClr val="tx1">
                    <a:lumMod val="75000"/>
                    <a:lumOff val="25000"/>
                  </a:schemeClr>
                </a:solidFill>
                <a:effectLst/>
                <a:latin typeface="Futura PT Demi" panose="020B0702020204020303" pitchFamily="34" charset="0"/>
              </a:rPr>
              <a:t>USB-C 4-IN-1 HIGHSPEED HUB 10 GBPS</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7236804"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a:latin typeface="Futura PT Light" panose="020B0402020204020303" pitchFamily="34" charset="0"/>
              </a:rPr>
              <a:t>Wird an den USB-C-Anschluss des Notebooks angeschlossen</a:t>
            </a:r>
          </a:p>
          <a:p>
            <a:pPr lvl="1">
              <a:lnSpc>
                <a:spcPts val="2840"/>
              </a:lnSpc>
            </a:pPr>
            <a:r>
              <a:rPr lang="de-DE" dirty="0">
                <a:latin typeface="Futura PT Light" panose="020B0402020204020303" pitchFamily="34" charset="0"/>
              </a:rPr>
              <a:t>2x USB-C 3.2, 2x USB-A 3.2 Anschlüsse mit hohen Datenübertragungsraten von bis zu 10 </a:t>
            </a:r>
            <a:r>
              <a:rPr lang="de-DE" dirty="0" err="1">
                <a:latin typeface="Futura PT Light" panose="020B0402020204020303" pitchFamily="34" charset="0"/>
              </a:rPr>
              <a:t>Gbps</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Aluminiumgehäuse für optimierte Wärmeabfuhr</a:t>
            </a:r>
          </a:p>
          <a:p>
            <a:pPr lvl="1">
              <a:lnSpc>
                <a:spcPts val="2840"/>
              </a:lnSpc>
            </a:pPr>
            <a:r>
              <a:rPr lang="de-DE" dirty="0">
                <a:latin typeface="Futura PT Light" panose="020B0402020204020303" pitchFamily="34" charset="0"/>
              </a:rPr>
              <a:t>Perfekte Ergänzung zu den internen USB-Anschlüssen des Notebooks</a:t>
            </a:r>
          </a:p>
          <a:p>
            <a:pPr lvl="1">
              <a:lnSpc>
                <a:spcPts val="2840"/>
              </a:lnSpc>
            </a:pPr>
            <a:r>
              <a:rPr lang="de-DE" dirty="0">
                <a:latin typeface="Futura PT Light" panose="020B0402020204020303" pitchFamily="34" charset="0"/>
              </a:rPr>
              <a:t>Komfortable Nutzung von externen Geräten mit hohen Datenübertragungsraten (z.B. Festplatten)</a:t>
            </a:r>
          </a:p>
        </p:txBody>
      </p:sp>
      <p:pic>
        <p:nvPicPr>
          <p:cNvPr id="14" name="Grafik 13" descr="Ein Bild, das Text enthält.&#10;&#10;Automatisch generierte Beschreibung">
            <a:extLst>
              <a:ext uri="{FF2B5EF4-FFF2-40B4-BE49-F238E27FC236}">
                <a16:creationId xmlns:a16="http://schemas.microsoft.com/office/drawing/2014/main" id="{5B8C379B-6D5E-9019-92CF-5E112DD6DF5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28248" y="2960948"/>
            <a:ext cx="2654190" cy="3408183"/>
          </a:xfrm>
          <a:prstGeom prst="rect">
            <a:avLst/>
          </a:prstGeom>
        </p:spPr>
      </p:pic>
      <p:sp>
        <p:nvSpPr>
          <p:cNvPr id="17" name="Rechteck 16">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D32061</a:t>
            </a:r>
          </a:p>
        </p:txBody>
      </p:sp>
    </p:spTree>
    <p:extLst>
      <p:ext uri="{BB962C8B-B14F-4D97-AF65-F5344CB8AC3E}">
        <p14:creationId xmlns:p14="http://schemas.microsoft.com/office/powerpoint/2010/main" val="601379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10441160" cy="646331"/>
          </a:xfrm>
          <a:prstGeom prst="rect">
            <a:avLst/>
          </a:prstGeom>
          <a:noFill/>
        </p:spPr>
        <p:txBody>
          <a:bodyPr wrap="square" rtlCol="0">
            <a:spAutoFit/>
          </a:bodyPr>
          <a:lstStyle/>
          <a:p>
            <a:pPr algn="l"/>
            <a:r>
              <a:rPr lang="en-US" sz="3600" i="0" dirty="0">
                <a:solidFill>
                  <a:schemeClr val="tx1">
                    <a:lumMod val="75000"/>
                    <a:lumOff val="25000"/>
                  </a:schemeClr>
                </a:solidFill>
                <a:effectLst/>
                <a:latin typeface="Futura PT Demi" panose="020B0702020204020303" pitchFamily="34" charset="0"/>
              </a:rPr>
              <a:t>USB-C 4-IN-1 HIGHSPEED HUB 10 GBPS</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5544616"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a:latin typeface="Futura PT Light" panose="020B0402020204020303" pitchFamily="34" charset="0"/>
              </a:rPr>
              <a:t>USB-C-Verbindung zum Notebook</a:t>
            </a:r>
          </a:p>
          <a:p>
            <a:pPr marL="311663" lvl="1" indent="-342900">
              <a:lnSpc>
                <a:spcPts val="2840"/>
              </a:lnSpc>
              <a:buFont typeface="+mj-lt"/>
              <a:buAutoNum type="arabicPeriod"/>
            </a:pPr>
            <a:r>
              <a:rPr lang="de-DE" dirty="0">
                <a:latin typeface="Futura PT Light" panose="020B0402020204020303" pitchFamily="34" charset="0"/>
              </a:rPr>
              <a:t>USB-C 3.2-Anschluss 10 Gbit/s</a:t>
            </a:r>
          </a:p>
          <a:p>
            <a:pPr marL="311663" lvl="1" indent="-342900">
              <a:lnSpc>
                <a:spcPts val="2840"/>
              </a:lnSpc>
              <a:buFont typeface="+mj-lt"/>
              <a:buAutoNum type="arabicPeriod"/>
            </a:pPr>
            <a:r>
              <a:rPr lang="de-DE" dirty="0">
                <a:latin typeface="Futura PT Light" panose="020B0402020204020303" pitchFamily="34" charset="0"/>
              </a:rPr>
              <a:t>USB-A 3.2-Anschluss 10 Gbit/s</a:t>
            </a:r>
          </a:p>
        </p:txBody>
      </p:sp>
      <p:pic>
        <p:nvPicPr>
          <p:cNvPr id="6" name="Grafik 5" descr="Ein Bild, das Entwurf, Zeichnung, Text, Diagramm enthält.&#10;&#10;Automatisch generierte Beschreibung">
            <a:extLst>
              <a:ext uri="{FF2B5EF4-FFF2-40B4-BE49-F238E27FC236}">
                <a16:creationId xmlns:a16="http://schemas.microsoft.com/office/drawing/2014/main" id="{1B9EBC38-14ED-7C9C-F5C7-DDE8942D3A8C}"/>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71964" y="3248980"/>
            <a:ext cx="5973783" cy="2761258"/>
          </a:xfrm>
          <a:prstGeom prst="rect">
            <a:avLst/>
          </a:prstGeom>
        </p:spPr>
      </p:pic>
      <p:sp>
        <p:nvSpPr>
          <p:cNvPr id="10" name="Rechteck 9">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D32061</a:t>
            </a:r>
          </a:p>
        </p:txBody>
      </p:sp>
    </p:spTree>
    <p:extLst>
      <p:ext uri="{BB962C8B-B14F-4D97-AF65-F5344CB8AC3E}">
        <p14:creationId xmlns:p14="http://schemas.microsoft.com/office/powerpoint/2010/main" val="35301002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USB-C 8-IN-1 MULTI HUB 4K PD 100W</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7128792"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a:latin typeface="Futura PT Light" panose="020B0402020204020303" pitchFamily="34" charset="0"/>
              </a:rPr>
              <a:t>Anschluss an den USB-C-Port des Notebooks</a:t>
            </a:r>
          </a:p>
          <a:p>
            <a:pPr lvl="1">
              <a:lnSpc>
                <a:spcPts val="2840"/>
              </a:lnSpc>
            </a:pPr>
            <a:r>
              <a:rPr lang="de-DE" dirty="0">
                <a:latin typeface="Futura PT Light" panose="020B0402020204020303" pitchFamily="34" charset="0"/>
              </a:rPr>
              <a:t>1x HDMI-Videoanschluss mit bis zu 4k-Auflösung</a:t>
            </a:r>
          </a:p>
          <a:p>
            <a:pPr lvl="1">
              <a:lnSpc>
                <a:spcPts val="2840"/>
              </a:lnSpc>
            </a:pPr>
            <a:r>
              <a:rPr lang="de-DE" dirty="0">
                <a:latin typeface="Futura PT Light" panose="020B0402020204020303" pitchFamily="34" charset="0"/>
              </a:rPr>
              <a:t>3x USB-A, 1x USB-C Anschlüsse</a:t>
            </a:r>
          </a:p>
          <a:p>
            <a:pPr lvl="1">
              <a:lnSpc>
                <a:spcPts val="2840"/>
              </a:lnSpc>
            </a:pPr>
            <a:r>
              <a:rPr lang="de-DE" dirty="0">
                <a:latin typeface="Futura PT Light" panose="020B0402020204020303" pitchFamily="34" charset="0"/>
              </a:rPr>
              <a:t>Ethernet-Anschluss mit bis zu 100 Mbit/s</a:t>
            </a:r>
          </a:p>
          <a:p>
            <a:pPr lvl="1">
              <a:lnSpc>
                <a:spcPts val="2840"/>
              </a:lnSpc>
            </a:pPr>
            <a:r>
              <a:rPr lang="de-DE" dirty="0">
                <a:latin typeface="Futura PT Light" panose="020B0402020204020303" pitchFamily="34" charset="0"/>
              </a:rPr>
              <a:t>SD/MicroSD-Kartensteckplatz</a:t>
            </a:r>
          </a:p>
          <a:p>
            <a:pPr lvl="1">
              <a:lnSpc>
                <a:spcPts val="2840"/>
              </a:lnSpc>
            </a:pPr>
            <a:r>
              <a:rPr lang="de-DE" dirty="0">
                <a:latin typeface="Futura PT Light" panose="020B0402020204020303" pitchFamily="34" charset="0"/>
              </a:rPr>
              <a:t>Power </a:t>
            </a:r>
            <a:r>
              <a:rPr lang="de-DE" dirty="0" err="1">
                <a:latin typeface="Futura PT Light" panose="020B0402020204020303" pitchFamily="34" charset="0"/>
              </a:rPr>
              <a:t>Delivery</a:t>
            </a:r>
            <a:r>
              <a:rPr lang="de-DE" dirty="0">
                <a:latin typeface="Futura PT Light" panose="020B0402020204020303" pitchFamily="34" charset="0"/>
              </a:rPr>
              <a:t> bis zu 100 W</a:t>
            </a:r>
          </a:p>
          <a:p>
            <a:pPr lvl="1">
              <a:lnSpc>
                <a:spcPts val="2840"/>
              </a:lnSpc>
            </a:pPr>
            <a:r>
              <a:rPr lang="de-DE" dirty="0">
                <a:latin typeface="Futura PT Light" panose="020B0402020204020303" pitchFamily="34" charset="0"/>
              </a:rPr>
              <a:t>Aluminiumgehäuse für optimierte Wärmeübertragung</a:t>
            </a:r>
          </a:p>
          <a:p>
            <a:pPr lvl="1">
              <a:lnSpc>
                <a:spcPts val="2840"/>
              </a:lnSpc>
            </a:pPr>
            <a:r>
              <a:rPr lang="de-DE" dirty="0">
                <a:latin typeface="Futura PT Light" panose="020B0402020204020303" pitchFamily="34" charset="0"/>
              </a:rPr>
              <a:t>Kompakter Begleiter für Reisen und den Einsatz mit externem Monitor</a:t>
            </a:r>
          </a:p>
        </p:txBody>
      </p:sp>
      <p:pic>
        <p:nvPicPr>
          <p:cNvPr id="7" name="Grafik 6" descr="Ein Bild, das Elektronik, Elektronisches Gerät, Gerät, Kabel enthält.&#10;&#10;Automatisch generierte Beschreibung">
            <a:extLst>
              <a:ext uri="{FF2B5EF4-FFF2-40B4-BE49-F238E27FC236}">
                <a16:creationId xmlns:a16="http://schemas.microsoft.com/office/drawing/2014/main" id="{E61AD6EA-FDB0-8255-71FF-897C7A6E94F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824192" y="2703230"/>
            <a:ext cx="2751111" cy="3865732"/>
          </a:xfrm>
          <a:prstGeom prst="rect">
            <a:avLst/>
          </a:prstGeom>
        </p:spPr>
      </p:pic>
      <p:sp>
        <p:nvSpPr>
          <p:cNvPr id="16" name="Rechteck 15">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D32062</a:t>
            </a:r>
          </a:p>
        </p:txBody>
      </p:sp>
    </p:spTree>
    <p:extLst>
      <p:ext uri="{BB962C8B-B14F-4D97-AF65-F5344CB8AC3E}">
        <p14:creationId xmlns:p14="http://schemas.microsoft.com/office/powerpoint/2010/main" val="3010006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USB-C 8-IN-1 MULTI HUB 4K PD 100W</a:t>
            </a:r>
          </a:p>
        </p:txBody>
      </p:sp>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5760640"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a:latin typeface="Futura PT Light" panose="020B0402020204020303" pitchFamily="34" charset="0"/>
              </a:rPr>
              <a:t>USB-C-Verbindung zum Notebook</a:t>
            </a:r>
          </a:p>
          <a:p>
            <a:pPr marL="311663" lvl="1" indent="-342900">
              <a:lnSpc>
                <a:spcPts val="2840"/>
              </a:lnSpc>
              <a:buFont typeface="+mj-lt"/>
              <a:buAutoNum type="arabicPeriod"/>
            </a:pPr>
            <a:r>
              <a:rPr lang="de-DE" dirty="0">
                <a:latin typeface="Futura PT Light" panose="020B0402020204020303" pitchFamily="34" charset="0"/>
              </a:rPr>
              <a:t>1x HDMI-Videoanschluss mit bis zu 4k-Auflösung</a:t>
            </a:r>
          </a:p>
          <a:p>
            <a:pPr marL="311663" lvl="1" indent="-342900">
              <a:lnSpc>
                <a:spcPts val="2840"/>
              </a:lnSpc>
              <a:buFont typeface="+mj-lt"/>
              <a:buAutoNum type="arabicPeriod"/>
            </a:pPr>
            <a:r>
              <a:rPr lang="de-DE" dirty="0">
                <a:latin typeface="Futura PT Light" panose="020B0402020204020303" pitchFamily="34" charset="0"/>
              </a:rPr>
              <a:t>SD-Kartensteckplatz</a:t>
            </a:r>
          </a:p>
          <a:p>
            <a:pPr marL="311663" lvl="1" indent="-342900">
              <a:lnSpc>
                <a:spcPts val="2840"/>
              </a:lnSpc>
              <a:buFont typeface="+mj-lt"/>
              <a:buAutoNum type="arabicPeriod"/>
            </a:pPr>
            <a:r>
              <a:rPr lang="de-DE" dirty="0">
                <a:latin typeface="Futura PT Light" panose="020B0402020204020303" pitchFamily="34" charset="0"/>
              </a:rPr>
              <a:t>MicroSD-Kartensteckplatz</a:t>
            </a:r>
          </a:p>
          <a:p>
            <a:pPr marL="311663" lvl="1" indent="-342900">
              <a:lnSpc>
                <a:spcPts val="2840"/>
              </a:lnSpc>
              <a:buFont typeface="+mj-lt"/>
              <a:buAutoNum type="arabicPeriod"/>
            </a:pPr>
            <a:r>
              <a:rPr lang="de-DE" dirty="0">
                <a:latin typeface="Futura PT Light" panose="020B0402020204020303" pitchFamily="34" charset="0"/>
              </a:rPr>
              <a:t>Ethernet GLAN RJ45 Anschluss mit 10/100/1000 Mbps</a:t>
            </a:r>
          </a:p>
          <a:p>
            <a:pPr marL="311663" lvl="1" indent="-342900">
              <a:lnSpc>
                <a:spcPts val="2840"/>
              </a:lnSpc>
              <a:buFont typeface="+mj-lt"/>
              <a:buAutoNum type="arabicPeriod"/>
            </a:pPr>
            <a:r>
              <a:rPr lang="de-DE" dirty="0">
                <a:latin typeface="Futura PT Light" panose="020B0402020204020303" pitchFamily="34" charset="0"/>
              </a:rPr>
              <a:t>USB-A 3.0-Anschluss</a:t>
            </a:r>
          </a:p>
          <a:p>
            <a:pPr marL="311663" lvl="1" indent="-342900">
              <a:lnSpc>
                <a:spcPts val="2840"/>
              </a:lnSpc>
              <a:buFont typeface="+mj-lt"/>
              <a:buAutoNum type="arabicPeriod"/>
            </a:pPr>
            <a:r>
              <a:rPr lang="de-DE" dirty="0">
                <a:latin typeface="Futura PT Light" panose="020B0402020204020303" pitchFamily="34" charset="0"/>
              </a:rPr>
              <a:t>USB-C mit Power </a:t>
            </a:r>
            <a:r>
              <a:rPr lang="de-DE" dirty="0" err="1">
                <a:latin typeface="Futura PT Light" panose="020B0402020204020303" pitchFamily="34" charset="0"/>
              </a:rPr>
              <a:t>Delivery</a:t>
            </a:r>
            <a:r>
              <a:rPr lang="de-DE" dirty="0">
                <a:latin typeface="Futura PT Light" panose="020B0402020204020303" pitchFamily="34" charset="0"/>
              </a:rPr>
              <a:t> bis zu 100 W</a:t>
            </a:r>
          </a:p>
        </p:txBody>
      </p:sp>
      <p:pic>
        <p:nvPicPr>
          <p:cNvPr id="6" name="Grafik 5" descr="Ein Bild, das Text, Diagramm, Entwurf, Zeichnung enthält.&#10;&#10;Automatisch generierte Beschreibung">
            <a:extLst>
              <a:ext uri="{FF2B5EF4-FFF2-40B4-BE49-F238E27FC236}">
                <a16:creationId xmlns:a16="http://schemas.microsoft.com/office/drawing/2014/main" id="{F4AFE115-6E43-D731-D08E-E8CA10F3BFA6}"/>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456040" y="2909094"/>
            <a:ext cx="5004556" cy="3204356"/>
          </a:xfrm>
          <a:prstGeom prst="rect">
            <a:avLst/>
          </a:prstGeom>
        </p:spPr>
      </p:pic>
      <p:sp>
        <p:nvSpPr>
          <p:cNvPr id="17" name="Rechteck 16">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D32062</a:t>
            </a:r>
          </a:p>
        </p:txBody>
      </p:sp>
    </p:spTree>
    <p:extLst>
      <p:ext uri="{BB962C8B-B14F-4D97-AF65-F5344CB8AC3E}">
        <p14:creationId xmlns:p14="http://schemas.microsoft.com/office/powerpoint/2010/main" val="3145875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7416824"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a:latin typeface="Futura PT Light" panose="020B0402020204020303" pitchFamily="34" charset="0"/>
              </a:rPr>
              <a:t>Anschluss an den USB-C-Port des Notebooks</a:t>
            </a:r>
          </a:p>
          <a:p>
            <a:pPr lvl="1">
              <a:lnSpc>
                <a:spcPts val="2840"/>
              </a:lnSpc>
            </a:pPr>
            <a:r>
              <a:rPr lang="de-DE" dirty="0">
                <a:latin typeface="Futura PT Light" panose="020B0402020204020303" pitchFamily="34" charset="0"/>
              </a:rPr>
              <a:t>1x HDMI-Videoanschluss mit bis zu 4k-Auflösung, 1x VGA-Videoanschluss mit bis zu 1080p-Auflösung</a:t>
            </a:r>
          </a:p>
          <a:p>
            <a:pPr lvl="1">
              <a:lnSpc>
                <a:spcPts val="2840"/>
              </a:lnSpc>
            </a:pPr>
            <a:r>
              <a:rPr lang="de-DE" dirty="0">
                <a:latin typeface="Futura PT Light" panose="020B0402020204020303" pitchFamily="34" charset="0"/>
              </a:rPr>
              <a:t>1x USB-A, 2x USB-C Anschlüsse, 1x 3,5 mm Audio/Mikrofon-Klinke</a:t>
            </a:r>
          </a:p>
          <a:p>
            <a:pPr lvl="1">
              <a:lnSpc>
                <a:spcPts val="2840"/>
              </a:lnSpc>
            </a:pPr>
            <a:r>
              <a:rPr lang="de-DE" dirty="0">
                <a:latin typeface="Futura PT Light" panose="020B0402020204020303" pitchFamily="34" charset="0"/>
              </a:rPr>
              <a:t>Ethernet-Anschluss mit bis zu 100 Mbit/s, SD/microSD-Kartensteckplatz</a:t>
            </a:r>
          </a:p>
          <a:p>
            <a:pPr lvl="1">
              <a:lnSpc>
                <a:spcPts val="2840"/>
              </a:lnSpc>
            </a:pPr>
            <a:r>
              <a:rPr lang="de-DE" dirty="0">
                <a:latin typeface="Futura PT Light" panose="020B0402020204020303" pitchFamily="34" charset="0"/>
              </a:rPr>
              <a:t>Kabelloses Laden mit bis zu 15 W, Power </a:t>
            </a:r>
            <a:r>
              <a:rPr lang="de-DE" dirty="0" err="1">
                <a:latin typeface="Futura PT Light" panose="020B0402020204020303" pitchFamily="34" charset="0"/>
              </a:rPr>
              <a:t>Delivery</a:t>
            </a:r>
            <a:r>
              <a:rPr lang="de-DE" dirty="0">
                <a:latin typeface="Futura PT Light" panose="020B0402020204020303" pitchFamily="34" charset="0"/>
              </a:rPr>
              <a:t> mit bis zu 100 W</a:t>
            </a:r>
          </a:p>
          <a:p>
            <a:pPr lvl="1">
              <a:lnSpc>
                <a:spcPts val="2840"/>
              </a:lnSpc>
            </a:pPr>
            <a:r>
              <a:rPr lang="de-DE" dirty="0">
                <a:latin typeface="Futura PT Light" panose="020B0402020204020303" pitchFamily="34" charset="0"/>
              </a:rPr>
              <a:t>Aluminiumgehäuse für optimierte Wärmeübertragung</a:t>
            </a:r>
          </a:p>
          <a:p>
            <a:pPr lvl="1">
              <a:lnSpc>
                <a:spcPts val="2840"/>
              </a:lnSpc>
            </a:pPr>
            <a:r>
              <a:rPr lang="de-DE" dirty="0">
                <a:latin typeface="Futura PT Light" panose="020B0402020204020303" pitchFamily="34" charset="0"/>
              </a:rPr>
              <a:t>Universelles </a:t>
            </a:r>
            <a:r>
              <a:rPr lang="de-DE" dirty="0" err="1">
                <a:latin typeface="Futura PT Light" panose="020B0402020204020303" pitchFamily="34" charset="0"/>
              </a:rPr>
              <a:t>Konnektivitäts</a:t>
            </a:r>
            <a:r>
              <a:rPr lang="de-DE" dirty="0">
                <a:latin typeface="Futura PT Light" panose="020B0402020204020303" pitchFamily="34" charset="0"/>
              </a:rPr>
              <a:t>-Tool inkl. komfortabler kabelloser Ladeoption für Smartphones</a:t>
            </a:r>
          </a:p>
        </p:txBody>
      </p:sp>
      <p:pic>
        <p:nvPicPr>
          <p:cNvPr id="6" name="Grafik 5" descr="Ein Bild, das Elektronik, Kopfhörer, Elektronisches Gerät, Gerät enthält.&#10;&#10;Automatisch generierte Beschreibung">
            <a:extLst>
              <a:ext uri="{FF2B5EF4-FFF2-40B4-BE49-F238E27FC236}">
                <a16:creationId xmlns:a16="http://schemas.microsoft.com/office/drawing/2014/main" id="{9FA6159B-3FD3-2971-2F1E-FE5E6EB8EBEB}"/>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8256240" y="2636912"/>
            <a:ext cx="2843390" cy="3780420"/>
          </a:xfrm>
          <a:prstGeom prst="rect">
            <a:avLst/>
          </a:prstGeom>
        </p:spPr>
      </p:pic>
      <p:sp>
        <p:nvSpPr>
          <p:cNvPr id="8" name="Rechteck 7">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D32059</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9649072" cy="646331"/>
          </a:xfrm>
          <a:prstGeom prst="rect">
            <a:avLst/>
          </a:prstGeom>
          <a:noFill/>
        </p:spPr>
        <p:txBody>
          <a:bodyPr wrap="square" rtlCol="0">
            <a:spAutoFit/>
          </a:bodyPr>
          <a:lstStyle/>
          <a:p>
            <a:pPr algn="l"/>
            <a:r>
              <a:rPr lang="en-US" sz="3600" i="0" dirty="0">
                <a:solidFill>
                  <a:schemeClr val="tx1">
                    <a:lumMod val="75000"/>
                    <a:lumOff val="25000"/>
                  </a:schemeClr>
                </a:solidFill>
                <a:effectLst/>
                <a:latin typeface="Futura PT Demi" panose="020B0702020204020303" pitchFamily="34" charset="0"/>
              </a:rPr>
              <a:t>USB-C 10-IN-1 CHARGING HUB 4K PD 100W</a:t>
            </a:r>
          </a:p>
        </p:txBody>
      </p:sp>
    </p:spTree>
    <p:extLst>
      <p:ext uri="{BB962C8B-B14F-4D97-AF65-F5344CB8AC3E}">
        <p14:creationId xmlns:p14="http://schemas.microsoft.com/office/powerpoint/2010/main" val="4247198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7416824"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endParaRPr lang="de-DE" dirty="0">
              <a:latin typeface="Futura PT Light" panose="020B0402020204020303" pitchFamily="34" charset="0"/>
            </a:endParaRPr>
          </a:p>
        </p:txBody>
      </p:sp>
      <p:sp>
        <p:nvSpPr>
          <p:cNvPr id="8" name="Rechteck 7">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D32059</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pPr algn="l"/>
            <a:r>
              <a:rPr lang="en-US" sz="3600" i="0" dirty="0">
                <a:solidFill>
                  <a:schemeClr val="tx1">
                    <a:lumMod val="75000"/>
                    <a:lumOff val="25000"/>
                  </a:schemeClr>
                </a:solidFill>
                <a:effectLst/>
                <a:latin typeface="Futura PT Demi" panose="020B0702020204020303" pitchFamily="34" charset="0"/>
              </a:rPr>
              <a:t>USB-C 10-IN-1 CHARGING HUB 4K PD 100W</a:t>
            </a:r>
          </a:p>
        </p:txBody>
      </p:sp>
      <p:pic>
        <p:nvPicPr>
          <p:cNvPr id="7" name="Grafik 6" descr="Ein Bild, das Text, Diagramm, Entwurf, Zeichnung enthält.&#10;&#10;Automatisch generierte Beschreibung">
            <a:extLst>
              <a:ext uri="{FF2B5EF4-FFF2-40B4-BE49-F238E27FC236}">
                <a16:creationId xmlns:a16="http://schemas.microsoft.com/office/drawing/2014/main" id="{5B7584B8-9D7F-ACD8-7CFC-5EADC5BCB981}"/>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371450" y="2636912"/>
            <a:ext cx="4068452" cy="3121803"/>
          </a:xfrm>
          <a:prstGeom prst="rect">
            <a:avLst/>
          </a:prstGeom>
        </p:spPr>
      </p:pic>
      <p:sp>
        <p:nvSpPr>
          <p:cNvPr id="19" name="Textplatzhalter 3">
            <a:extLst>
              <a:ext uri="{FF2B5EF4-FFF2-40B4-BE49-F238E27FC236}">
                <a16:creationId xmlns:a16="http://schemas.microsoft.com/office/drawing/2014/main" id="{2EED0446-7CF3-2531-AAAE-0FAEEA8123EE}"/>
              </a:ext>
            </a:extLst>
          </p:cNvPr>
          <p:cNvSpPr>
            <a:spLocks noGrp="1"/>
          </p:cNvSpPr>
          <p:nvPr/>
        </p:nvSpPr>
        <p:spPr>
          <a:xfrm>
            <a:off x="572220" y="3392996"/>
            <a:ext cx="4515668"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a:latin typeface="Futura PT Light" panose="020B0402020204020303" pitchFamily="34" charset="0"/>
              </a:rPr>
              <a:t>USB-C-Verbindung zum Notebook</a:t>
            </a:r>
          </a:p>
          <a:p>
            <a:pPr marL="311663" lvl="1" indent="-342900">
              <a:lnSpc>
                <a:spcPts val="2840"/>
              </a:lnSpc>
              <a:buFont typeface="+mj-lt"/>
              <a:buAutoNum type="arabicPeriod"/>
            </a:pPr>
            <a:r>
              <a:rPr lang="de-DE" dirty="0">
                <a:latin typeface="Futura PT Light" panose="020B0402020204020303" pitchFamily="34" charset="0"/>
              </a:rPr>
              <a:t>Kabelloses Lademodul 15 W</a:t>
            </a:r>
          </a:p>
          <a:p>
            <a:pPr marL="311663" lvl="1" indent="-342900">
              <a:lnSpc>
                <a:spcPts val="2840"/>
              </a:lnSpc>
              <a:buFont typeface="+mj-lt"/>
              <a:buAutoNum type="arabicPeriod"/>
            </a:pPr>
            <a:r>
              <a:rPr lang="de-DE" dirty="0">
                <a:latin typeface="Futura PT Light" panose="020B0402020204020303" pitchFamily="34" charset="0"/>
              </a:rPr>
              <a:t>HDMI-Anschluss für bis zu 4k/30 Hz</a:t>
            </a:r>
          </a:p>
          <a:p>
            <a:pPr marL="311663" lvl="1" indent="-342900">
              <a:lnSpc>
                <a:spcPts val="2840"/>
              </a:lnSpc>
              <a:buFont typeface="+mj-lt"/>
              <a:buAutoNum type="arabicPeriod"/>
            </a:pPr>
            <a:r>
              <a:rPr lang="de-DE" dirty="0">
                <a:latin typeface="Futura PT Light" panose="020B0402020204020303" pitchFamily="34" charset="0"/>
              </a:rPr>
              <a:t>USB-A 3.0-Anschluss</a:t>
            </a:r>
          </a:p>
          <a:p>
            <a:pPr marL="311663" lvl="1" indent="-342900">
              <a:lnSpc>
                <a:spcPts val="2840"/>
              </a:lnSpc>
              <a:buFont typeface="+mj-lt"/>
              <a:buAutoNum type="arabicPeriod"/>
            </a:pPr>
            <a:r>
              <a:rPr lang="de-DE" dirty="0">
                <a:latin typeface="Futura PT Light" panose="020B0402020204020303" pitchFamily="34" charset="0"/>
              </a:rPr>
              <a:t>3,5 mm Audio/Mikrofon-Klinke</a:t>
            </a:r>
          </a:p>
          <a:p>
            <a:pPr marL="311663" lvl="1" indent="-342900">
              <a:lnSpc>
                <a:spcPts val="2840"/>
              </a:lnSpc>
              <a:buFont typeface="+mj-lt"/>
              <a:buAutoNum type="arabicPeriod"/>
            </a:pPr>
            <a:r>
              <a:rPr lang="de-DE" dirty="0">
                <a:latin typeface="Futura PT Light" panose="020B0402020204020303" pitchFamily="34" charset="0"/>
              </a:rPr>
              <a:t>VGA-Anschluss bis zu 1080p/60 Hz</a:t>
            </a:r>
          </a:p>
          <a:p>
            <a:pPr marL="311663" lvl="1" indent="-342900">
              <a:lnSpc>
                <a:spcPts val="2840"/>
              </a:lnSpc>
              <a:buFont typeface="+mj-lt"/>
              <a:buAutoNum type="arabicPeriod"/>
            </a:pPr>
            <a:r>
              <a:rPr lang="de-DE" dirty="0">
                <a:latin typeface="Futura PT Light" panose="020B0402020204020303" pitchFamily="34" charset="0"/>
              </a:rPr>
              <a:t>USB-C-Anschluss mit Power </a:t>
            </a:r>
            <a:r>
              <a:rPr lang="de-DE" dirty="0" err="1">
                <a:latin typeface="Futura PT Light" panose="020B0402020204020303" pitchFamily="34" charset="0"/>
              </a:rPr>
              <a:t>Delivery</a:t>
            </a:r>
            <a:r>
              <a:rPr lang="de-DE" dirty="0">
                <a:latin typeface="Futura PT Light" panose="020B0402020204020303" pitchFamily="34" charset="0"/>
              </a:rPr>
              <a:t> bis zu 100 W</a:t>
            </a:r>
          </a:p>
          <a:p>
            <a:pPr marL="311663" lvl="1" indent="-342900">
              <a:lnSpc>
                <a:spcPts val="2840"/>
              </a:lnSpc>
              <a:buFont typeface="+mj-lt"/>
              <a:buAutoNum type="arabicPeriod"/>
            </a:pPr>
            <a:r>
              <a:rPr lang="de-DE" dirty="0">
                <a:latin typeface="Futura PT Light" panose="020B0402020204020303" pitchFamily="34" charset="0"/>
              </a:rPr>
              <a:t>SD-Kartensteckplatz</a:t>
            </a:r>
          </a:p>
        </p:txBody>
      </p:sp>
      <p:sp>
        <p:nvSpPr>
          <p:cNvPr id="20" name="Textplatzhalter 3">
            <a:extLst>
              <a:ext uri="{FF2B5EF4-FFF2-40B4-BE49-F238E27FC236}">
                <a16:creationId xmlns:a16="http://schemas.microsoft.com/office/drawing/2014/main" id="{2EED0446-7CF3-2531-AAAE-0FAEEA8123EE}"/>
              </a:ext>
            </a:extLst>
          </p:cNvPr>
          <p:cNvSpPr>
            <a:spLocks noGrp="1"/>
          </p:cNvSpPr>
          <p:nvPr/>
        </p:nvSpPr>
        <p:spPr>
          <a:xfrm>
            <a:off x="5591944" y="5525616"/>
            <a:ext cx="5515397" cy="989183"/>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342900">
              <a:lnSpc>
                <a:spcPts val="2840"/>
              </a:lnSpc>
              <a:buAutoNum type="arabicPeriod" startAt="9"/>
            </a:pPr>
            <a:r>
              <a:rPr lang="de-DE" dirty="0">
                <a:latin typeface="Futura PT Light" panose="020B0402020204020303" pitchFamily="34" charset="0"/>
              </a:rPr>
              <a:t>MicroSD-Kartensteckplatz</a:t>
            </a:r>
          </a:p>
          <a:p>
            <a:pPr marL="342900" lvl="1" indent="-342900">
              <a:lnSpc>
                <a:spcPts val="2840"/>
              </a:lnSpc>
              <a:buAutoNum type="arabicPeriod" startAt="9"/>
            </a:pPr>
            <a:r>
              <a:rPr lang="de-DE" dirty="0">
                <a:latin typeface="Futura PT Light" panose="020B0402020204020303" pitchFamily="34" charset="0"/>
              </a:rPr>
              <a:t>10. Ethernet GLAN RJ45 Anschluss mit 10/100/1000 Mbps</a:t>
            </a:r>
          </a:p>
        </p:txBody>
      </p:sp>
    </p:spTree>
    <p:extLst>
      <p:ext uri="{BB962C8B-B14F-4D97-AF65-F5344CB8AC3E}">
        <p14:creationId xmlns:p14="http://schemas.microsoft.com/office/powerpoint/2010/main" val="4222423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048672"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a:latin typeface="Futura PT Light" panose="020B0402020204020303" pitchFamily="34" charset="0"/>
              </a:rPr>
              <a:t>Anschluss an den USB-C-Port des Notebooks</a:t>
            </a:r>
          </a:p>
          <a:p>
            <a:pPr lvl="1">
              <a:lnSpc>
                <a:spcPts val="2840"/>
              </a:lnSpc>
            </a:pPr>
            <a:r>
              <a:rPr lang="de-DE" dirty="0">
                <a:latin typeface="Futura PT Light" panose="020B0402020204020303" pitchFamily="34" charset="0"/>
              </a:rPr>
              <a:t>2x HDMI-Videoanschluss mit bis zu 4k-Auflösung</a:t>
            </a:r>
          </a:p>
          <a:p>
            <a:pPr lvl="1">
              <a:lnSpc>
                <a:spcPts val="2840"/>
              </a:lnSpc>
            </a:pPr>
            <a:r>
              <a:rPr lang="de-DE" dirty="0">
                <a:latin typeface="Futura PT Light" panose="020B0402020204020303" pitchFamily="34" charset="0"/>
              </a:rPr>
              <a:t>1x USB-A, 1x USB-C Anschlüsse</a:t>
            </a:r>
          </a:p>
          <a:p>
            <a:pPr lvl="1">
              <a:lnSpc>
                <a:spcPts val="2840"/>
              </a:lnSpc>
            </a:pPr>
            <a:r>
              <a:rPr lang="de-DE" dirty="0">
                <a:latin typeface="Futura PT Light" panose="020B0402020204020303" pitchFamily="34" charset="0"/>
              </a:rPr>
              <a:t>Power </a:t>
            </a:r>
            <a:r>
              <a:rPr lang="de-DE" dirty="0" err="1">
                <a:latin typeface="Futura PT Light" panose="020B0402020204020303" pitchFamily="34" charset="0"/>
              </a:rPr>
              <a:t>Delivery</a:t>
            </a:r>
            <a:r>
              <a:rPr lang="de-DE" dirty="0">
                <a:latin typeface="Futura PT Light" panose="020B0402020204020303" pitchFamily="34" charset="0"/>
              </a:rPr>
              <a:t> bis zu 100 W</a:t>
            </a:r>
          </a:p>
          <a:p>
            <a:pPr lvl="1">
              <a:lnSpc>
                <a:spcPts val="2840"/>
              </a:lnSpc>
            </a:pPr>
            <a:r>
              <a:rPr lang="de-DE" dirty="0">
                <a:latin typeface="Futura PT Light" panose="020B0402020204020303" pitchFamily="34" charset="0"/>
              </a:rPr>
              <a:t>Aluminiumgehäuse für optimierte Wärmeübertragung</a:t>
            </a:r>
          </a:p>
          <a:p>
            <a:pPr lvl="1">
              <a:lnSpc>
                <a:spcPts val="2840"/>
              </a:lnSpc>
            </a:pPr>
            <a:r>
              <a:rPr lang="de-DE" dirty="0">
                <a:latin typeface="Futura PT Light" panose="020B0402020204020303" pitchFamily="34" charset="0"/>
              </a:rPr>
              <a:t>Kompakte und tragbare Dockingstation für bis zu 2 externe Displays zur Desktop-Spiegelung oder -Erweiterung</a:t>
            </a:r>
          </a:p>
        </p:txBody>
      </p:sp>
      <p:sp>
        <p:nvSpPr>
          <p:cNvPr id="8" name="Rechteck 7">
            <a:extLst>
              <a:ext uri="{FF2B5EF4-FFF2-40B4-BE49-F238E27FC236}">
                <a16:creationId xmlns:a16="http://schemas.microsoft.com/office/drawing/2014/main" id="{24757204-5097-4775-1EE3-163B101FDADD}"/>
              </a:ext>
            </a:extLst>
          </p:cNvPr>
          <p:cNvSpPr/>
          <p:nvPr/>
        </p:nvSpPr>
        <p:spPr>
          <a:xfrm>
            <a:off x="547056" y="2973145"/>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D32063</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9829092" cy="1200329"/>
          </a:xfrm>
          <a:prstGeom prst="rect">
            <a:avLst/>
          </a:prstGeom>
          <a:noFill/>
        </p:spPr>
        <p:txBody>
          <a:bodyPr wrap="square" rtlCol="0">
            <a:spAutoFit/>
          </a:bodyPr>
          <a:lstStyle/>
          <a:p>
            <a:pPr algn="l"/>
            <a:r>
              <a:rPr lang="en-US" sz="3600" i="0" dirty="0">
                <a:solidFill>
                  <a:schemeClr val="tx1">
                    <a:lumMod val="75000"/>
                    <a:lumOff val="25000"/>
                  </a:schemeClr>
                </a:solidFill>
                <a:effectLst/>
                <a:latin typeface="Futura PT Demi" panose="020B0702020204020303" pitchFamily="34" charset="0"/>
              </a:rPr>
              <a:t>USB-C MOBILE 4-IN-1 MINI </a:t>
            </a:r>
          </a:p>
          <a:p>
            <a:pPr algn="l"/>
            <a:r>
              <a:rPr lang="en-US" sz="3600" i="0" dirty="0">
                <a:solidFill>
                  <a:schemeClr val="tx1">
                    <a:lumMod val="75000"/>
                    <a:lumOff val="25000"/>
                  </a:schemeClr>
                </a:solidFill>
                <a:effectLst/>
                <a:latin typeface="Futura PT Demi" panose="020B0702020204020303" pitchFamily="34" charset="0"/>
              </a:rPr>
              <a:t>DOCKING STATION 4K HDMI PD 100W</a:t>
            </a:r>
          </a:p>
        </p:txBody>
      </p:sp>
      <p:pic>
        <p:nvPicPr>
          <p:cNvPr id="9" name="Grafik 8" descr="Ein Bild, das Gerät, Kabel, Text, Smartphone enthält.&#10;&#10;Automatisch generierte Beschreibung">
            <a:extLst>
              <a:ext uri="{FF2B5EF4-FFF2-40B4-BE49-F238E27FC236}">
                <a16:creationId xmlns:a16="http://schemas.microsoft.com/office/drawing/2014/main" id="{EEAF40E0-456A-B2D1-24BD-DAE032A286F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12124" y="3106061"/>
            <a:ext cx="3392670" cy="2879722"/>
          </a:xfrm>
          <a:prstGeom prst="rect">
            <a:avLst/>
          </a:prstGeom>
        </p:spPr>
      </p:pic>
    </p:spTree>
    <p:extLst>
      <p:ext uri="{BB962C8B-B14F-4D97-AF65-F5344CB8AC3E}">
        <p14:creationId xmlns:p14="http://schemas.microsoft.com/office/powerpoint/2010/main" val="29240866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392996"/>
            <a:ext cx="6048672" cy="2736850"/>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a:latin typeface="Futura PT Light" panose="020B0402020204020303" pitchFamily="34" charset="0"/>
              </a:rPr>
              <a:t>USB-C-Verbindung zum Notebook</a:t>
            </a:r>
          </a:p>
          <a:p>
            <a:pPr marL="311663" lvl="1" indent="-342900">
              <a:lnSpc>
                <a:spcPts val="2840"/>
              </a:lnSpc>
              <a:buFont typeface="+mj-lt"/>
              <a:buAutoNum type="arabicPeriod"/>
            </a:pPr>
            <a:r>
              <a:rPr lang="de-DE" dirty="0">
                <a:latin typeface="Futura PT Light" panose="020B0402020204020303" pitchFamily="34" charset="0"/>
              </a:rPr>
              <a:t>HDMI-Anschluss mit bis zu 4k/30 Hz</a:t>
            </a:r>
          </a:p>
          <a:p>
            <a:pPr marL="311663" lvl="1" indent="-342900">
              <a:lnSpc>
                <a:spcPts val="2840"/>
              </a:lnSpc>
              <a:buFont typeface="+mj-lt"/>
              <a:buAutoNum type="arabicPeriod"/>
            </a:pPr>
            <a:r>
              <a:rPr lang="de-DE" dirty="0">
                <a:latin typeface="Futura PT Light" panose="020B0402020204020303" pitchFamily="34" charset="0"/>
              </a:rPr>
              <a:t>USB-A 3.0-Anschluss</a:t>
            </a:r>
          </a:p>
          <a:p>
            <a:pPr marL="311663" lvl="1" indent="-342900">
              <a:lnSpc>
                <a:spcPts val="2840"/>
              </a:lnSpc>
              <a:buFont typeface="+mj-lt"/>
              <a:buAutoNum type="arabicPeriod"/>
            </a:pPr>
            <a:r>
              <a:rPr lang="de-DE" dirty="0">
                <a:latin typeface="Futura PT Light" panose="020B0402020204020303" pitchFamily="34" charset="0"/>
              </a:rPr>
              <a:t>USB-C-Anschluss mit Power </a:t>
            </a:r>
            <a:r>
              <a:rPr lang="de-DE" dirty="0" err="1">
                <a:latin typeface="Futura PT Light" panose="020B0402020204020303" pitchFamily="34" charset="0"/>
              </a:rPr>
              <a:t>Delivery</a:t>
            </a:r>
            <a:r>
              <a:rPr lang="de-DE" dirty="0">
                <a:latin typeface="Futura PT Light" panose="020B0402020204020303" pitchFamily="34" charset="0"/>
              </a:rPr>
              <a:t> bis zu 100 W</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9361040" cy="1200329"/>
          </a:xfrm>
          <a:prstGeom prst="rect">
            <a:avLst/>
          </a:prstGeom>
          <a:noFill/>
        </p:spPr>
        <p:txBody>
          <a:bodyPr wrap="square" rtlCol="0">
            <a:spAutoFit/>
          </a:bodyPr>
          <a:lstStyle/>
          <a:p>
            <a:pPr algn="l"/>
            <a:r>
              <a:rPr lang="en-US" sz="3600" i="0" dirty="0">
                <a:solidFill>
                  <a:schemeClr val="tx1">
                    <a:lumMod val="75000"/>
                    <a:lumOff val="25000"/>
                  </a:schemeClr>
                </a:solidFill>
                <a:effectLst/>
                <a:latin typeface="Futura PT Demi" panose="020B0702020204020303" pitchFamily="34" charset="0"/>
              </a:rPr>
              <a:t>USB-C MOBILE 4-IN-1 MINI </a:t>
            </a:r>
          </a:p>
          <a:p>
            <a:pPr algn="l"/>
            <a:r>
              <a:rPr lang="en-US" sz="3600" i="0" dirty="0">
                <a:solidFill>
                  <a:schemeClr val="tx1">
                    <a:lumMod val="75000"/>
                    <a:lumOff val="25000"/>
                  </a:schemeClr>
                </a:solidFill>
                <a:effectLst/>
                <a:latin typeface="Futura PT Demi" panose="020B0702020204020303" pitchFamily="34" charset="0"/>
              </a:rPr>
              <a:t>DOCKING STATION 4K HDMI PD 100W</a:t>
            </a:r>
          </a:p>
        </p:txBody>
      </p:sp>
      <p:pic>
        <p:nvPicPr>
          <p:cNvPr id="7" name="Grafik 6" descr="Ein Bild, das Entwurf, Text, Zeichnung, Diagramm enthält.&#10;&#10;Automatisch generierte Beschreibung">
            <a:extLst>
              <a:ext uri="{FF2B5EF4-FFF2-40B4-BE49-F238E27FC236}">
                <a16:creationId xmlns:a16="http://schemas.microsoft.com/office/drawing/2014/main" id="{BC2257B0-9371-B4AF-E58E-ADDDE05D1D50}"/>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8760296" y="2060848"/>
            <a:ext cx="1548172" cy="3874407"/>
          </a:xfrm>
          <a:prstGeom prst="rect">
            <a:avLst/>
          </a:prstGeom>
        </p:spPr>
      </p:pic>
      <p:sp>
        <p:nvSpPr>
          <p:cNvPr id="2" name="Rechteck 1">
            <a:extLst>
              <a:ext uri="{FF2B5EF4-FFF2-40B4-BE49-F238E27FC236}">
                <a16:creationId xmlns:a16="http://schemas.microsoft.com/office/drawing/2014/main" id="{8DB7546B-B8FF-9B1C-84AD-32063A32C93C}"/>
              </a:ext>
            </a:extLst>
          </p:cNvPr>
          <p:cNvSpPr/>
          <p:nvPr/>
        </p:nvSpPr>
        <p:spPr>
          <a:xfrm>
            <a:off x="547056" y="2973145"/>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D32063</a:t>
            </a:r>
          </a:p>
        </p:txBody>
      </p:sp>
    </p:spTree>
    <p:extLst>
      <p:ext uri="{BB962C8B-B14F-4D97-AF65-F5344CB8AC3E}">
        <p14:creationId xmlns:p14="http://schemas.microsoft.com/office/powerpoint/2010/main" val="2121440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284984"/>
            <a:ext cx="5868652" cy="2844862"/>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a:latin typeface="Futura PT Light" panose="020B0402020204020303" pitchFamily="34" charset="0"/>
              </a:rPr>
              <a:t>Anschluss an den USB-C-Port des Notebooks</a:t>
            </a:r>
          </a:p>
          <a:p>
            <a:pPr lvl="1">
              <a:lnSpc>
                <a:spcPts val="2840"/>
              </a:lnSpc>
            </a:pPr>
            <a:r>
              <a:rPr lang="de-DE" dirty="0">
                <a:latin typeface="Futura PT Light" panose="020B0402020204020303" pitchFamily="34" charset="0"/>
              </a:rPr>
              <a:t>1x DisplayPort-Anschluss mit bis zu 4k-Auflösung</a:t>
            </a:r>
          </a:p>
          <a:p>
            <a:pPr lvl="1">
              <a:lnSpc>
                <a:spcPts val="2840"/>
              </a:lnSpc>
            </a:pPr>
            <a:r>
              <a:rPr lang="de-DE" dirty="0">
                <a:latin typeface="Futura PT Light" panose="020B0402020204020303" pitchFamily="34" charset="0"/>
              </a:rPr>
              <a:t>1x HDMI-Anschluss mit bis zu 4k-Auflösung, 1x VGA-Videoanschluss mit einer Auflösung von bis zu 1080p</a:t>
            </a:r>
          </a:p>
          <a:p>
            <a:pPr lvl="1">
              <a:lnSpc>
                <a:spcPts val="2840"/>
              </a:lnSpc>
            </a:pPr>
            <a:r>
              <a:rPr lang="de-DE" dirty="0">
                <a:latin typeface="Futura PT Light" panose="020B0402020204020303" pitchFamily="34" charset="0"/>
              </a:rPr>
              <a:t>1x USB-A, 1x USB-C Anschlüsse mit Power </a:t>
            </a:r>
            <a:r>
              <a:rPr lang="de-DE" dirty="0" err="1">
                <a:latin typeface="Futura PT Light" panose="020B0402020204020303" pitchFamily="34" charset="0"/>
              </a:rPr>
              <a:t>Delivery</a:t>
            </a:r>
            <a:r>
              <a:rPr lang="de-DE" dirty="0">
                <a:latin typeface="Futura PT Light" panose="020B0402020204020303" pitchFamily="34" charset="0"/>
              </a:rPr>
              <a:t> bis zu 100 W</a:t>
            </a:r>
          </a:p>
          <a:p>
            <a:pPr lvl="1">
              <a:lnSpc>
                <a:spcPts val="2840"/>
              </a:lnSpc>
            </a:pPr>
            <a:r>
              <a:rPr lang="de-DE" dirty="0">
                <a:latin typeface="Futura PT Light" panose="020B0402020204020303" pitchFamily="34" charset="0"/>
              </a:rPr>
              <a:t>Aluminiumgehäuse für optimierte Wärmeübertragung</a:t>
            </a:r>
          </a:p>
          <a:p>
            <a:pPr lvl="1">
              <a:lnSpc>
                <a:spcPts val="2840"/>
              </a:lnSpc>
            </a:pPr>
            <a:r>
              <a:rPr lang="de-DE" dirty="0">
                <a:latin typeface="Futura PT Light" panose="020B0402020204020303" pitchFamily="34" charset="0"/>
              </a:rPr>
              <a:t>Kompakte und tragbare Docking-Station für bis zu 2 externen Displays zur Desktop-Spiegelung oder -Erweiterung</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9829092" cy="1200329"/>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USB-C MOBILE 5-IN-1 MINI DOCKING STATION 4K HDMI DP PD 100W</a:t>
            </a:r>
          </a:p>
        </p:txBody>
      </p:sp>
      <p:pic>
        <p:nvPicPr>
          <p:cNvPr id="7" name="Grafik 6" descr="Ein Bild, das Gerät, Elektronisches Gerät, Elektronik, Handy enthält.&#10;&#10;Automatisch generierte Beschreibung">
            <a:extLst>
              <a:ext uri="{FF2B5EF4-FFF2-40B4-BE49-F238E27FC236}">
                <a16:creationId xmlns:a16="http://schemas.microsoft.com/office/drawing/2014/main" id="{4F5298E2-5F3E-8C85-FEDD-8BB23077A9E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32104" y="2852936"/>
            <a:ext cx="3447117" cy="3407965"/>
          </a:xfrm>
          <a:prstGeom prst="rect">
            <a:avLst/>
          </a:prstGeom>
        </p:spPr>
      </p:pic>
      <p:sp>
        <p:nvSpPr>
          <p:cNvPr id="4" name="Rechteck 3">
            <a:extLst>
              <a:ext uri="{FF2B5EF4-FFF2-40B4-BE49-F238E27FC236}">
                <a16:creationId xmlns:a16="http://schemas.microsoft.com/office/drawing/2014/main" id="{8152DA7A-8988-2A6F-D29C-0474DBE1F538}"/>
              </a:ext>
            </a:extLst>
          </p:cNvPr>
          <p:cNvSpPr/>
          <p:nvPr/>
        </p:nvSpPr>
        <p:spPr>
          <a:xfrm>
            <a:off x="547056" y="2973145"/>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D32064</a:t>
            </a:r>
          </a:p>
        </p:txBody>
      </p:sp>
    </p:spTree>
    <p:extLst>
      <p:ext uri="{BB962C8B-B14F-4D97-AF65-F5344CB8AC3E}">
        <p14:creationId xmlns:p14="http://schemas.microsoft.com/office/powerpoint/2010/main" val="19766565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284984"/>
            <a:ext cx="5868652" cy="2844862"/>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a:latin typeface="Futura PT Light" panose="020B0402020204020303" pitchFamily="34" charset="0"/>
              </a:rPr>
              <a:t>USB-C-Verbindung zum Notebook</a:t>
            </a:r>
          </a:p>
          <a:p>
            <a:pPr marL="311663" lvl="1" indent="-342900">
              <a:lnSpc>
                <a:spcPts val="2840"/>
              </a:lnSpc>
              <a:buFont typeface="+mj-lt"/>
              <a:buAutoNum type="arabicPeriod"/>
            </a:pPr>
            <a:r>
              <a:rPr lang="de-DE" dirty="0">
                <a:latin typeface="Futura PT Light" panose="020B0402020204020303" pitchFamily="34" charset="0"/>
              </a:rPr>
              <a:t>DisplayPort-Anschluss bis zu 4k/ 30 Hz</a:t>
            </a:r>
          </a:p>
          <a:p>
            <a:pPr marL="311663" lvl="1" indent="-342900">
              <a:lnSpc>
                <a:spcPts val="2840"/>
              </a:lnSpc>
              <a:buFont typeface="+mj-lt"/>
              <a:buAutoNum type="arabicPeriod"/>
            </a:pPr>
            <a:r>
              <a:rPr lang="de-DE" dirty="0">
                <a:latin typeface="Futura PT Light" panose="020B0402020204020303" pitchFamily="34" charset="0"/>
              </a:rPr>
              <a:t>VGA-Anschluss bis zu 1080p/60 Hz</a:t>
            </a:r>
          </a:p>
          <a:p>
            <a:pPr marL="311663" lvl="1" indent="-342900">
              <a:lnSpc>
                <a:spcPts val="2840"/>
              </a:lnSpc>
              <a:buFont typeface="+mj-lt"/>
              <a:buAutoNum type="arabicPeriod"/>
            </a:pPr>
            <a:r>
              <a:rPr lang="de-DE" dirty="0">
                <a:latin typeface="Futura PT Light" panose="020B0402020204020303" pitchFamily="34" charset="0"/>
              </a:rPr>
              <a:t>HDMI-Anschluss bis zu 4k/ 30 Hz</a:t>
            </a:r>
          </a:p>
          <a:p>
            <a:pPr marL="311663" lvl="1" indent="-342900">
              <a:lnSpc>
                <a:spcPts val="2840"/>
              </a:lnSpc>
              <a:buFont typeface="+mj-lt"/>
              <a:buAutoNum type="arabicPeriod"/>
            </a:pPr>
            <a:r>
              <a:rPr lang="de-DE" dirty="0">
                <a:latin typeface="Futura PT Light" panose="020B0402020204020303" pitchFamily="34" charset="0"/>
              </a:rPr>
              <a:t>USB-C-Anschluss mit Power </a:t>
            </a:r>
            <a:r>
              <a:rPr lang="de-DE" dirty="0" err="1">
                <a:latin typeface="Futura PT Light" panose="020B0402020204020303" pitchFamily="34" charset="0"/>
              </a:rPr>
              <a:t>Delivery</a:t>
            </a:r>
            <a:r>
              <a:rPr lang="de-DE" dirty="0">
                <a:latin typeface="Futura PT Light" panose="020B0402020204020303" pitchFamily="34" charset="0"/>
              </a:rPr>
              <a:t> bis zu 100 W</a:t>
            </a:r>
          </a:p>
          <a:p>
            <a:pPr marL="311663" lvl="1" indent="-342900">
              <a:lnSpc>
                <a:spcPts val="2840"/>
              </a:lnSpc>
              <a:buFont typeface="+mj-lt"/>
              <a:buAutoNum type="arabicPeriod"/>
            </a:pPr>
            <a:r>
              <a:rPr lang="de-DE" dirty="0">
                <a:latin typeface="Futura PT Light" panose="020B0402020204020303" pitchFamily="34" charset="0"/>
              </a:rPr>
              <a:t>USB-A 3.0-Anschluss</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9829092" cy="1200329"/>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USB-C MOBILE 5-IN-1 MINI DOCKING STATION 4K HDMI DP PD 100W</a:t>
            </a:r>
          </a:p>
        </p:txBody>
      </p:sp>
      <p:pic>
        <p:nvPicPr>
          <p:cNvPr id="9" name="Grafik 8" descr="Ein Bild, das Text, Entwurf, Diagramm, Zeichnung enthält.&#10;&#10;Automatisch generierte Beschreibung">
            <a:extLst>
              <a:ext uri="{FF2B5EF4-FFF2-40B4-BE49-F238E27FC236}">
                <a16:creationId xmlns:a16="http://schemas.microsoft.com/office/drawing/2014/main" id="{2F2C5EB4-94C7-E517-4769-0A421CDA2F0B}"/>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419196" y="2384883"/>
            <a:ext cx="2392786" cy="3956145"/>
          </a:xfrm>
          <a:prstGeom prst="rect">
            <a:avLst/>
          </a:prstGeom>
        </p:spPr>
      </p:pic>
      <p:sp>
        <p:nvSpPr>
          <p:cNvPr id="2" name="Rechteck 1">
            <a:extLst>
              <a:ext uri="{FF2B5EF4-FFF2-40B4-BE49-F238E27FC236}">
                <a16:creationId xmlns:a16="http://schemas.microsoft.com/office/drawing/2014/main" id="{D3F0C2E0-219E-692D-C4A6-E9F480A7946E}"/>
              </a:ext>
            </a:extLst>
          </p:cNvPr>
          <p:cNvSpPr/>
          <p:nvPr/>
        </p:nvSpPr>
        <p:spPr>
          <a:xfrm>
            <a:off x="547056" y="2973145"/>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D32064</a:t>
            </a:r>
          </a:p>
        </p:txBody>
      </p:sp>
    </p:spTree>
    <p:extLst>
      <p:ext uri="{BB962C8B-B14F-4D97-AF65-F5344CB8AC3E}">
        <p14:creationId xmlns:p14="http://schemas.microsoft.com/office/powerpoint/2010/main" val="2913247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284984"/>
            <a:ext cx="6768752" cy="2844862"/>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a:latin typeface="Futura PT Light" panose="020B0402020204020303" pitchFamily="34" charset="0"/>
              </a:rPr>
              <a:t>Anschluss an den USB-C-Port des Notebooks</a:t>
            </a:r>
          </a:p>
          <a:p>
            <a:pPr lvl="1">
              <a:lnSpc>
                <a:spcPts val="2840"/>
              </a:lnSpc>
            </a:pPr>
            <a:r>
              <a:rPr lang="de-DE" dirty="0">
                <a:latin typeface="Futura PT Light" panose="020B0402020204020303" pitchFamily="34" charset="0"/>
              </a:rPr>
              <a:t>1x DisplayPort-Anschluss mit bis zu 4k-Auflösung, 2x HDMI-</a:t>
            </a:r>
            <a:r>
              <a:rPr lang="de-DE" dirty="0" err="1">
                <a:latin typeface="Futura PT Light" panose="020B0402020204020303" pitchFamily="34" charset="0"/>
              </a:rPr>
              <a:t>Videoport</a:t>
            </a:r>
            <a:r>
              <a:rPr lang="de-DE" dirty="0">
                <a:latin typeface="Futura PT Light" panose="020B0402020204020303" pitchFamily="34" charset="0"/>
              </a:rPr>
              <a:t> mit bis zu 4k-Auflösung, 4x USB-A, 2x USB-C Anschlüsse, Power </a:t>
            </a:r>
            <a:r>
              <a:rPr lang="de-DE" dirty="0" err="1">
                <a:latin typeface="Futura PT Light" panose="020B0402020204020303" pitchFamily="34" charset="0"/>
              </a:rPr>
              <a:t>Delivery</a:t>
            </a:r>
            <a:r>
              <a:rPr lang="de-DE" dirty="0">
                <a:latin typeface="Futura PT Light" panose="020B0402020204020303" pitchFamily="34" charset="0"/>
              </a:rPr>
              <a:t> bis zu 100 W, Ethernet-Anschluss mit bis zu 1000 Mbps, SD/microSD-Kartensteckplatz</a:t>
            </a:r>
          </a:p>
          <a:p>
            <a:pPr lvl="1">
              <a:lnSpc>
                <a:spcPts val="2840"/>
              </a:lnSpc>
            </a:pPr>
            <a:r>
              <a:rPr lang="de-DE" dirty="0">
                <a:latin typeface="Futura PT Light" panose="020B0402020204020303" pitchFamily="34" charset="0"/>
              </a:rPr>
              <a:t>1x 3,5mm Audio/Mikrofon-Klinke</a:t>
            </a:r>
          </a:p>
          <a:p>
            <a:pPr lvl="1">
              <a:lnSpc>
                <a:spcPts val="2840"/>
              </a:lnSpc>
            </a:pPr>
            <a:r>
              <a:rPr lang="de-DE" dirty="0">
                <a:latin typeface="Futura PT Light" panose="020B0402020204020303" pitchFamily="34" charset="0"/>
              </a:rPr>
              <a:t>Aluminiumgehäuse für optimierte Wärmeübertragung</a:t>
            </a:r>
          </a:p>
          <a:p>
            <a:pPr lvl="1">
              <a:lnSpc>
                <a:spcPts val="2840"/>
              </a:lnSpc>
            </a:pPr>
            <a:r>
              <a:rPr lang="de-DE" dirty="0">
                <a:latin typeface="Futura PT Light" panose="020B0402020204020303" pitchFamily="34" charset="0"/>
              </a:rPr>
              <a:t>Kompakte und tragbare Dockingstation mit bis zu 2 mehreren Displays zur Desktop-Spiegelung oder -Erweiterung</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7632848" cy="1200329"/>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USB-C 13-IN-1 DOCKING STATION 4K HDMI/DP PD 100W</a:t>
            </a:r>
          </a:p>
        </p:txBody>
      </p:sp>
      <p:pic>
        <p:nvPicPr>
          <p:cNvPr id="9" name="Grafik 8" descr="Ein Bild, das Elektronik, Elektronisches Gerät, Kabel, Gerät enthält.&#10;&#10;Automatisch generierte Beschreibung">
            <a:extLst>
              <a:ext uri="{FF2B5EF4-FFF2-40B4-BE49-F238E27FC236}">
                <a16:creationId xmlns:a16="http://schemas.microsoft.com/office/drawing/2014/main" id="{427A886A-39EB-303C-7B27-D3EF784A9E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0216" y="2419147"/>
            <a:ext cx="2088232" cy="3824232"/>
          </a:xfrm>
          <a:prstGeom prst="rect">
            <a:avLst/>
          </a:prstGeom>
        </p:spPr>
      </p:pic>
      <p:sp>
        <p:nvSpPr>
          <p:cNvPr id="4" name="Rechteck 3">
            <a:extLst>
              <a:ext uri="{FF2B5EF4-FFF2-40B4-BE49-F238E27FC236}">
                <a16:creationId xmlns:a16="http://schemas.microsoft.com/office/drawing/2014/main" id="{AC590378-0B05-56BD-8293-9C150C864D91}"/>
              </a:ext>
            </a:extLst>
          </p:cNvPr>
          <p:cNvSpPr/>
          <p:nvPr/>
        </p:nvSpPr>
        <p:spPr>
          <a:xfrm>
            <a:off x="547056" y="2973145"/>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D32065</a:t>
            </a:r>
          </a:p>
        </p:txBody>
      </p:sp>
    </p:spTree>
    <p:extLst>
      <p:ext uri="{BB962C8B-B14F-4D97-AF65-F5344CB8AC3E}">
        <p14:creationId xmlns:p14="http://schemas.microsoft.com/office/powerpoint/2010/main" val="2380814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3">
            <a:extLst>
              <a:ext uri="{FF2B5EF4-FFF2-40B4-BE49-F238E27FC236}">
                <a16:creationId xmlns:a16="http://schemas.microsoft.com/office/drawing/2014/main" id="{2EED0446-7CF3-2531-AAAE-0FAEEA8123EE}"/>
              </a:ext>
            </a:extLst>
          </p:cNvPr>
          <p:cNvSpPr>
            <a:spLocks noGrp="1"/>
          </p:cNvSpPr>
          <p:nvPr/>
        </p:nvSpPr>
        <p:spPr>
          <a:xfrm>
            <a:off x="551384" y="3284985"/>
            <a:ext cx="5580620" cy="3492388"/>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11663" lvl="1" indent="-342900">
              <a:lnSpc>
                <a:spcPts val="2840"/>
              </a:lnSpc>
              <a:buFont typeface="+mj-lt"/>
              <a:buAutoNum type="arabicPeriod"/>
            </a:pPr>
            <a:r>
              <a:rPr lang="de-DE" dirty="0">
                <a:latin typeface="Futura PT Light" panose="020B0402020204020303" pitchFamily="34" charset="0"/>
              </a:rPr>
              <a:t>USB-C-Verbindung zum Notebook</a:t>
            </a:r>
          </a:p>
          <a:p>
            <a:pPr marL="311663" lvl="1" indent="-342900">
              <a:lnSpc>
                <a:spcPts val="2840"/>
              </a:lnSpc>
              <a:buFont typeface="+mj-lt"/>
              <a:buAutoNum type="arabicPeriod"/>
            </a:pPr>
            <a:r>
              <a:rPr lang="de-DE" dirty="0">
                <a:latin typeface="Futura PT Light" panose="020B0402020204020303" pitchFamily="34" charset="0"/>
              </a:rPr>
              <a:t>USB-C-Anschluss mit Power </a:t>
            </a:r>
            <a:r>
              <a:rPr lang="de-DE" dirty="0" err="1">
                <a:latin typeface="Futura PT Light" panose="020B0402020204020303" pitchFamily="34" charset="0"/>
              </a:rPr>
              <a:t>Delivery</a:t>
            </a:r>
            <a:r>
              <a:rPr lang="de-DE" dirty="0">
                <a:latin typeface="Futura PT Light" panose="020B0402020204020303" pitchFamily="34" charset="0"/>
              </a:rPr>
              <a:t> bis zu 100 W</a:t>
            </a:r>
          </a:p>
          <a:p>
            <a:pPr marL="311663" lvl="1" indent="-342900">
              <a:lnSpc>
                <a:spcPts val="2840"/>
              </a:lnSpc>
              <a:buFont typeface="+mj-lt"/>
              <a:buAutoNum type="arabicPeriod"/>
            </a:pPr>
            <a:r>
              <a:rPr lang="de-DE" dirty="0">
                <a:latin typeface="Futura PT Light" panose="020B0402020204020303" pitchFamily="34" charset="0"/>
              </a:rPr>
              <a:t>DisplayPort-Anschluss bis zu 4k/60 Hz</a:t>
            </a:r>
          </a:p>
          <a:p>
            <a:pPr marL="311663" lvl="1" indent="-342900">
              <a:lnSpc>
                <a:spcPts val="2840"/>
              </a:lnSpc>
              <a:buFont typeface="+mj-lt"/>
              <a:buAutoNum type="arabicPeriod"/>
            </a:pPr>
            <a:r>
              <a:rPr lang="de-DE" dirty="0">
                <a:latin typeface="Futura PT Light" panose="020B0402020204020303" pitchFamily="34" charset="0"/>
              </a:rPr>
              <a:t>HDMI-Anschluss bis zu 4k/60 Hz</a:t>
            </a:r>
          </a:p>
          <a:p>
            <a:pPr marL="311663" lvl="1" indent="-342900">
              <a:lnSpc>
                <a:spcPts val="2840"/>
              </a:lnSpc>
              <a:buFont typeface="+mj-lt"/>
              <a:buAutoNum type="arabicPeriod"/>
            </a:pPr>
            <a:r>
              <a:rPr lang="de-DE" dirty="0">
                <a:latin typeface="Futura PT Light" panose="020B0402020204020303" pitchFamily="34" charset="0"/>
              </a:rPr>
              <a:t>USB-C 2.0-Anschluss</a:t>
            </a:r>
          </a:p>
          <a:p>
            <a:pPr marL="311663" lvl="1" indent="-342900">
              <a:lnSpc>
                <a:spcPts val="2840"/>
              </a:lnSpc>
              <a:buFont typeface="+mj-lt"/>
              <a:buAutoNum type="arabicPeriod"/>
            </a:pPr>
            <a:r>
              <a:rPr lang="de-DE" dirty="0">
                <a:latin typeface="Futura PT Light" panose="020B0402020204020303" pitchFamily="34" charset="0"/>
              </a:rPr>
              <a:t>3,5 mm Audio/Mikrofon-Klinke</a:t>
            </a:r>
          </a:p>
          <a:p>
            <a:pPr marL="311663" lvl="1" indent="-342900">
              <a:lnSpc>
                <a:spcPts val="2840"/>
              </a:lnSpc>
              <a:buFont typeface="+mj-lt"/>
              <a:buAutoNum type="arabicPeriod"/>
            </a:pPr>
            <a:r>
              <a:rPr lang="de-DE" dirty="0">
                <a:latin typeface="Futura PT Light" panose="020B0402020204020303" pitchFamily="34" charset="0"/>
              </a:rPr>
              <a:t>Ethernet-Anschluss mit bis zu 1000 Mbit/s</a:t>
            </a:r>
          </a:p>
          <a:p>
            <a:pPr marL="311663" lvl="1" indent="-342900">
              <a:lnSpc>
                <a:spcPts val="2840"/>
              </a:lnSpc>
              <a:buFont typeface="+mj-lt"/>
              <a:buAutoNum type="arabicPeriod"/>
            </a:pPr>
            <a:r>
              <a:rPr lang="de-DE" dirty="0">
                <a:latin typeface="Futura PT Light" panose="020B0402020204020303" pitchFamily="34" charset="0"/>
              </a:rPr>
              <a:t>SD-Kartensteckplatz</a:t>
            </a:r>
          </a:p>
        </p:txBody>
      </p:sp>
      <p:sp>
        <p:nvSpPr>
          <p:cNvPr id="24" name="Rechteck 23">
            <a:extLst>
              <a:ext uri="{FF2B5EF4-FFF2-40B4-BE49-F238E27FC236}">
                <a16:creationId xmlns:a16="http://schemas.microsoft.com/office/drawing/2014/main" id="{FF18875D-28D5-AC4B-9577-F5601B78FC3A}"/>
              </a:ext>
            </a:extLst>
          </p:cNvPr>
          <p:cNvSpPr/>
          <p:nvPr/>
        </p:nvSpPr>
        <p:spPr>
          <a:xfrm>
            <a:off x="407368" y="1772816"/>
            <a:ext cx="7200800" cy="1200329"/>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USB-C 13-IN-1 DOCKING STATION 4K HDMI/DP PD 100W</a:t>
            </a:r>
          </a:p>
        </p:txBody>
      </p:sp>
      <p:pic>
        <p:nvPicPr>
          <p:cNvPr id="19" name="Grafik 18" descr="Ein Bild, das Text, Diagramm, Zeichnung, Entwurf enthält.&#10;&#10;Automatisch generierte Beschreibung">
            <a:extLst>
              <a:ext uri="{FF2B5EF4-FFF2-40B4-BE49-F238E27FC236}">
                <a16:creationId xmlns:a16="http://schemas.microsoft.com/office/drawing/2014/main" id="{677448E0-A2D1-E173-2A8D-0DA9F14FB96D}"/>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6560569" y="2492896"/>
            <a:ext cx="5073068" cy="3250744"/>
          </a:xfrm>
          <a:prstGeom prst="rect">
            <a:avLst/>
          </a:prstGeom>
        </p:spPr>
      </p:pic>
      <p:sp>
        <p:nvSpPr>
          <p:cNvPr id="20" name="Textplatzhalter 3">
            <a:extLst>
              <a:ext uri="{FF2B5EF4-FFF2-40B4-BE49-F238E27FC236}">
                <a16:creationId xmlns:a16="http://schemas.microsoft.com/office/drawing/2014/main" id="{2EED0446-7CF3-2531-AAAE-0FAEEA8123EE}"/>
              </a:ext>
            </a:extLst>
          </p:cNvPr>
          <p:cNvSpPr>
            <a:spLocks noGrp="1"/>
          </p:cNvSpPr>
          <p:nvPr/>
        </p:nvSpPr>
        <p:spPr>
          <a:xfrm>
            <a:off x="4979876" y="5085185"/>
            <a:ext cx="5580620" cy="1105636"/>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nSpc>
                <a:spcPts val="2840"/>
              </a:lnSpc>
              <a:buNone/>
            </a:pPr>
            <a:r>
              <a:rPr lang="de-DE" dirty="0">
                <a:latin typeface="Futura PT Light" panose="020B0402020204020303" pitchFamily="34" charset="0"/>
              </a:rPr>
              <a:t>9.   MicroSD-Kartensteckplatz</a:t>
            </a:r>
          </a:p>
          <a:p>
            <a:pPr marL="342900" lvl="1" indent="-342900">
              <a:lnSpc>
                <a:spcPts val="2840"/>
              </a:lnSpc>
              <a:buAutoNum type="arabicPeriod" startAt="10"/>
            </a:pPr>
            <a:r>
              <a:rPr lang="de-DE" dirty="0">
                <a:latin typeface="Futura PT Light" panose="020B0402020204020303" pitchFamily="34" charset="0"/>
              </a:rPr>
              <a:t>USB-A 2.0-Anschluss</a:t>
            </a:r>
          </a:p>
          <a:p>
            <a:pPr marL="342900" lvl="1" indent="-342900">
              <a:lnSpc>
                <a:spcPts val="2840"/>
              </a:lnSpc>
              <a:buAutoNum type="arabicPeriod" startAt="10"/>
            </a:pPr>
            <a:r>
              <a:rPr lang="de-DE" dirty="0">
                <a:latin typeface="Futura PT Light" panose="020B0402020204020303" pitchFamily="34" charset="0"/>
              </a:rPr>
              <a:t>USB-A 3.0-Anschluss</a:t>
            </a:r>
          </a:p>
        </p:txBody>
      </p:sp>
      <p:sp>
        <p:nvSpPr>
          <p:cNvPr id="2" name="Rechteck 1">
            <a:extLst>
              <a:ext uri="{FF2B5EF4-FFF2-40B4-BE49-F238E27FC236}">
                <a16:creationId xmlns:a16="http://schemas.microsoft.com/office/drawing/2014/main" id="{00C52CDD-A315-D39A-4D02-65031A2E93A8}"/>
              </a:ext>
            </a:extLst>
          </p:cNvPr>
          <p:cNvSpPr/>
          <p:nvPr/>
        </p:nvSpPr>
        <p:spPr>
          <a:xfrm>
            <a:off x="547056" y="2973145"/>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D32065</a:t>
            </a:r>
          </a:p>
        </p:txBody>
      </p:sp>
    </p:spTree>
    <p:extLst>
      <p:ext uri="{BB962C8B-B14F-4D97-AF65-F5344CB8AC3E}">
        <p14:creationId xmlns:p14="http://schemas.microsoft.com/office/powerpoint/2010/main" val="724688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7F381-EB41-9D5D-D1A0-709A810B539E}"/>
            </a:ext>
          </a:extLst>
        </p:cNvPr>
        <p:cNvGrpSpPr/>
        <p:nvPr/>
      </p:nvGrpSpPr>
      <p:grpSpPr>
        <a:xfrm>
          <a:off x="0" y="0"/>
          <a:ext cx="0" cy="0"/>
          <a:chOff x="0" y="0"/>
          <a:chExt cx="0" cy="0"/>
        </a:xfrm>
      </p:grpSpPr>
      <p:sp>
        <p:nvSpPr>
          <p:cNvPr id="47" name="Ellipse 46">
            <a:extLst>
              <a:ext uri="{FF2B5EF4-FFF2-40B4-BE49-F238E27FC236}">
                <a16:creationId xmlns:a16="http://schemas.microsoft.com/office/drawing/2014/main" id="{998BC46B-D275-DED7-9E7F-5BB662195552}"/>
              </a:ext>
            </a:extLst>
          </p:cNvPr>
          <p:cNvSpPr/>
          <p:nvPr/>
        </p:nvSpPr>
        <p:spPr>
          <a:xfrm>
            <a:off x="2889105" y="5909310"/>
            <a:ext cx="123111" cy="123111"/>
          </a:xfrm>
          <a:prstGeom prst="ellipse">
            <a:avLst/>
          </a:prstGeom>
          <a:solidFill>
            <a:schemeClr val="accent4"/>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59" name="Ellipse 58">
            <a:extLst>
              <a:ext uri="{FF2B5EF4-FFF2-40B4-BE49-F238E27FC236}">
                <a16:creationId xmlns:a16="http://schemas.microsoft.com/office/drawing/2014/main" id="{E941CA1A-9771-5D34-9843-97CE7306FF7F}"/>
              </a:ext>
            </a:extLst>
          </p:cNvPr>
          <p:cNvSpPr/>
          <p:nvPr/>
        </p:nvSpPr>
        <p:spPr>
          <a:xfrm>
            <a:off x="2889105" y="5646149"/>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grpSp>
        <p:nvGrpSpPr>
          <p:cNvPr id="10" name="Group 9">
            <a:extLst>
              <a:ext uri="{FF2B5EF4-FFF2-40B4-BE49-F238E27FC236}">
                <a16:creationId xmlns:a16="http://schemas.microsoft.com/office/drawing/2014/main" id="{D76DB143-87FD-2B79-177B-CFD27966108A}"/>
              </a:ext>
            </a:extLst>
          </p:cNvPr>
          <p:cNvGrpSpPr/>
          <p:nvPr/>
        </p:nvGrpSpPr>
        <p:grpSpPr>
          <a:xfrm>
            <a:off x="4799856" y="1880828"/>
            <a:ext cx="6660740" cy="4623379"/>
            <a:chOff x="3433836" y="1156073"/>
            <a:chExt cx="7774732" cy="5792754"/>
          </a:xfrm>
        </p:grpSpPr>
        <p:sp>
          <p:nvSpPr>
            <p:cNvPr id="3" name="TextBox 173">
              <a:extLst>
                <a:ext uri="{FF2B5EF4-FFF2-40B4-BE49-F238E27FC236}">
                  <a16:creationId xmlns:a16="http://schemas.microsoft.com/office/drawing/2014/main" id="{7695BB0C-7E43-44CF-7116-512C06155A78}"/>
                </a:ext>
              </a:extLst>
            </p:cNvPr>
            <p:cNvSpPr txBox="1"/>
            <p:nvPr/>
          </p:nvSpPr>
          <p:spPr>
            <a:xfrm>
              <a:off x="4102699" y="1192341"/>
              <a:ext cx="1310142" cy="253916"/>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5C202547-920D-202E-2C85-395B30188945}"/>
                </a:ext>
              </a:extLst>
            </p:cNvPr>
            <p:cNvCxnSpPr>
              <a:cxnSpLocks/>
            </p:cNvCxnSpPr>
            <p:nvPr/>
          </p:nvCxnSpPr>
          <p:spPr>
            <a:xfrm flipV="1">
              <a:off x="3938578" y="1215088"/>
              <a:ext cx="45324" cy="556228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2ECB2506-0F53-9EA5-F953-69269FD14175}"/>
                </a:ext>
              </a:extLst>
            </p:cNvPr>
            <p:cNvCxnSpPr/>
            <p:nvPr/>
          </p:nvCxnSpPr>
          <p:spPr>
            <a:xfrm>
              <a:off x="3797883" y="6626597"/>
              <a:ext cx="73440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C57B4283-327C-A322-60A5-E2086B4164D0}"/>
                </a:ext>
              </a:extLst>
            </p:cNvPr>
            <p:cNvSpPr txBox="1"/>
            <p:nvPr/>
          </p:nvSpPr>
          <p:spPr>
            <a:xfrm>
              <a:off x="4237360" y="6640330"/>
              <a:ext cx="1254001" cy="308497"/>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Adapter</a:t>
              </a:r>
            </a:p>
          </p:txBody>
        </p:sp>
        <p:sp>
          <p:nvSpPr>
            <p:cNvPr id="11" name="TextBox 173">
              <a:extLst>
                <a:ext uri="{FF2B5EF4-FFF2-40B4-BE49-F238E27FC236}">
                  <a16:creationId xmlns:a16="http://schemas.microsoft.com/office/drawing/2014/main" id="{498AD11F-60F8-F42F-076A-740BAE75A1A2}"/>
                </a:ext>
              </a:extLst>
            </p:cNvPr>
            <p:cNvSpPr txBox="1"/>
            <p:nvPr/>
          </p:nvSpPr>
          <p:spPr>
            <a:xfrm>
              <a:off x="3441697" y="4693811"/>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50€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8001D3F1-346E-9C82-7AC5-12BE510B4287}"/>
                </a:ext>
              </a:extLst>
            </p:cNvPr>
            <p:cNvSpPr txBox="1"/>
            <p:nvPr/>
          </p:nvSpPr>
          <p:spPr>
            <a:xfrm>
              <a:off x="3441697" y="3715142"/>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65€</a:t>
              </a:r>
            </a:p>
          </p:txBody>
        </p:sp>
        <p:sp>
          <p:nvSpPr>
            <p:cNvPr id="13" name="TextBox 173">
              <a:extLst>
                <a:ext uri="{FF2B5EF4-FFF2-40B4-BE49-F238E27FC236}">
                  <a16:creationId xmlns:a16="http://schemas.microsoft.com/office/drawing/2014/main" id="{54B7ECBC-8F97-501E-F6A9-E64D9CAA3EB7}"/>
                </a:ext>
              </a:extLst>
            </p:cNvPr>
            <p:cNvSpPr txBox="1"/>
            <p:nvPr/>
          </p:nvSpPr>
          <p:spPr>
            <a:xfrm>
              <a:off x="3445525" y="2818156"/>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80€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D77DB5BF-6245-6415-A627-1EC80A96E140}"/>
                </a:ext>
              </a:extLst>
            </p:cNvPr>
            <p:cNvSpPr txBox="1"/>
            <p:nvPr/>
          </p:nvSpPr>
          <p:spPr>
            <a:xfrm>
              <a:off x="3445525" y="2075749"/>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95€</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CB2AEF04-9E35-4113-D855-5F93DC733FDF}"/>
                </a:ext>
              </a:extLst>
            </p:cNvPr>
            <p:cNvSpPr txBox="1"/>
            <p:nvPr/>
          </p:nvSpPr>
          <p:spPr>
            <a:xfrm>
              <a:off x="3434887" y="5482421"/>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35€</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6" name="TextBox 173">
              <a:extLst>
                <a:ext uri="{FF2B5EF4-FFF2-40B4-BE49-F238E27FC236}">
                  <a16:creationId xmlns:a16="http://schemas.microsoft.com/office/drawing/2014/main" id="{77DEE939-8FA0-748E-65B9-F1783B773E6A}"/>
                </a:ext>
              </a:extLst>
            </p:cNvPr>
            <p:cNvSpPr txBox="1"/>
            <p:nvPr/>
          </p:nvSpPr>
          <p:spPr>
            <a:xfrm>
              <a:off x="6782839" y="6640330"/>
              <a:ext cx="1445582" cy="308497"/>
            </a:xfrm>
            <a:prstGeom prst="rect">
              <a:avLst/>
            </a:prstGeom>
            <a:noFill/>
          </p:spPr>
          <p:txBody>
            <a:bodyPr wrap="square" rtlCol="0">
              <a:spAutoFit/>
            </a:bodyPr>
            <a:lstStyle/>
            <a:p>
              <a:pPr>
                <a:spcBef>
                  <a:spcPts val="600"/>
                </a:spcBef>
                <a:buClr>
                  <a:srgbClr val="BFBFBF"/>
                </a:buClr>
              </a:pP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Multifunktionale</a:t>
              </a: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 Hubs</a:t>
              </a:r>
            </a:p>
          </p:txBody>
        </p:sp>
        <p:sp>
          <p:nvSpPr>
            <p:cNvPr id="20" name="TextBox 173">
              <a:extLst>
                <a:ext uri="{FF2B5EF4-FFF2-40B4-BE49-F238E27FC236}">
                  <a16:creationId xmlns:a16="http://schemas.microsoft.com/office/drawing/2014/main" id="{A6620CC0-6F74-6CFE-FE01-276FEF74A10F}"/>
                </a:ext>
              </a:extLst>
            </p:cNvPr>
            <p:cNvSpPr txBox="1"/>
            <p:nvPr/>
          </p:nvSpPr>
          <p:spPr>
            <a:xfrm>
              <a:off x="7042640" y="5715564"/>
              <a:ext cx="758816"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D32060</a:t>
              </a:r>
            </a:p>
          </p:txBody>
        </p:sp>
        <p:pic>
          <p:nvPicPr>
            <p:cNvPr id="2" name="图片 24">
              <a:extLst>
                <a:ext uri="{FF2B5EF4-FFF2-40B4-BE49-F238E27FC236}">
                  <a16:creationId xmlns:a16="http://schemas.microsoft.com/office/drawing/2014/main" id="{87B2256B-E5E3-4C89-96EA-6DCDA08B42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67429" y="6145959"/>
              <a:ext cx="559510" cy="347322"/>
            </a:xfrm>
            <a:prstGeom prst="rect">
              <a:avLst/>
            </a:prstGeom>
            <a:ln>
              <a:noFill/>
            </a:ln>
          </p:spPr>
        </p:pic>
        <p:pic>
          <p:nvPicPr>
            <p:cNvPr id="4" name="图片 26">
              <a:extLst>
                <a:ext uri="{FF2B5EF4-FFF2-40B4-BE49-F238E27FC236}">
                  <a16:creationId xmlns:a16="http://schemas.microsoft.com/office/drawing/2014/main" id="{2F7183F4-3542-4D57-9294-7C0DC4B42B0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69625" y="5392235"/>
              <a:ext cx="507276" cy="309782"/>
            </a:xfrm>
            <a:prstGeom prst="rect">
              <a:avLst/>
            </a:prstGeom>
            <a:ln>
              <a:noFill/>
            </a:ln>
          </p:spPr>
        </p:pic>
        <p:pic>
          <p:nvPicPr>
            <p:cNvPr id="5" name="图片 23">
              <a:extLst>
                <a:ext uri="{FF2B5EF4-FFF2-40B4-BE49-F238E27FC236}">
                  <a16:creationId xmlns:a16="http://schemas.microsoft.com/office/drawing/2014/main" id="{576D4116-BA6A-4453-86C0-E63E1728896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55250" y="6145958"/>
              <a:ext cx="489296" cy="350048"/>
            </a:xfrm>
            <a:prstGeom prst="rect">
              <a:avLst/>
            </a:prstGeom>
            <a:ln>
              <a:noFill/>
            </a:ln>
          </p:spPr>
        </p:pic>
        <p:sp>
          <p:nvSpPr>
            <p:cNvPr id="8" name="TextBox 173">
              <a:extLst>
                <a:ext uri="{FF2B5EF4-FFF2-40B4-BE49-F238E27FC236}">
                  <a16:creationId xmlns:a16="http://schemas.microsoft.com/office/drawing/2014/main" id="{AD49A83E-81BA-2603-1A9E-BC21C73CD237}"/>
                </a:ext>
              </a:extLst>
            </p:cNvPr>
            <p:cNvSpPr txBox="1"/>
            <p:nvPr/>
          </p:nvSpPr>
          <p:spPr>
            <a:xfrm>
              <a:off x="4887887" y="5964328"/>
              <a:ext cx="715851"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D32047</a:t>
              </a:r>
            </a:p>
          </p:txBody>
        </p:sp>
        <p:sp>
          <p:nvSpPr>
            <p:cNvPr id="17" name="TextBox 173">
              <a:extLst>
                <a:ext uri="{FF2B5EF4-FFF2-40B4-BE49-F238E27FC236}">
                  <a16:creationId xmlns:a16="http://schemas.microsoft.com/office/drawing/2014/main" id="{679122CD-F974-08BE-6D7E-0F0C4F5C7A6D}"/>
                </a:ext>
              </a:extLst>
            </p:cNvPr>
            <p:cNvSpPr txBox="1"/>
            <p:nvPr/>
          </p:nvSpPr>
          <p:spPr>
            <a:xfrm>
              <a:off x="4316344" y="5309322"/>
              <a:ext cx="728617"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D32048</a:t>
              </a:r>
            </a:p>
          </p:txBody>
        </p:sp>
        <p:sp>
          <p:nvSpPr>
            <p:cNvPr id="18" name="Ellipse 17">
              <a:extLst>
                <a:ext uri="{FF2B5EF4-FFF2-40B4-BE49-F238E27FC236}">
                  <a16:creationId xmlns:a16="http://schemas.microsoft.com/office/drawing/2014/main" id="{1C87BF30-2A5B-3BA8-6C0D-19CC3D13201F}"/>
                </a:ext>
              </a:extLst>
            </p:cNvPr>
            <p:cNvSpPr/>
            <p:nvPr/>
          </p:nvSpPr>
          <p:spPr>
            <a:xfrm>
              <a:off x="4517542" y="6341441"/>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21" name="Ellipse 20">
              <a:extLst>
                <a:ext uri="{FF2B5EF4-FFF2-40B4-BE49-F238E27FC236}">
                  <a16:creationId xmlns:a16="http://schemas.microsoft.com/office/drawing/2014/main" id="{F5C4544C-7905-B743-35D8-6B585D406B7C}"/>
                </a:ext>
              </a:extLst>
            </p:cNvPr>
            <p:cNvSpPr/>
            <p:nvPr/>
          </p:nvSpPr>
          <p:spPr>
            <a:xfrm>
              <a:off x="5432139" y="6341440"/>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22" name="Ellipse 21">
              <a:extLst>
                <a:ext uri="{FF2B5EF4-FFF2-40B4-BE49-F238E27FC236}">
                  <a16:creationId xmlns:a16="http://schemas.microsoft.com/office/drawing/2014/main" id="{D6E70477-4C19-39DC-CE2B-E714021A3C69}"/>
                </a:ext>
              </a:extLst>
            </p:cNvPr>
            <p:cNvSpPr/>
            <p:nvPr/>
          </p:nvSpPr>
          <p:spPr>
            <a:xfrm>
              <a:off x="4041144" y="5671884"/>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pic>
          <p:nvPicPr>
            <p:cNvPr id="23" name="Grafik 22" descr="Ein Bild, das Kabel, Elektronik, Elektronisches Gerät, Gerät enthält.&#10;&#10;Automatisch generierte Beschreibung">
              <a:extLst>
                <a:ext uri="{FF2B5EF4-FFF2-40B4-BE49-F238E27FC236}">
                  <a16:creationId xmlns:a16="http://schemas.microsoft.com/office/drawing/2014/main" id="{4C424FF1-00C1-CD1B-CABA-4C31E83E72E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535614" y="5063257"/>
              <a:ext cx="796479" cy="1022929"/>
            </a:xfrm>
            <a:prstGeom prst="rect">
              <a:avLst/>
            </a:prstGeom>
            <a:ln>
              <a:noFill/>
            </a:ln>
          </p:spPr>
        </p:pic>
        <p:sp>
          <p:nvSpPr>
            <p:cNvPr id="24" name="TextBox 173">
              <a:extLst>
                <a:ext uri="{FF2B5EF4-FFF2-40B4-BE49-F238E27FC236}">
                  <a16:creationId xmlns:a16="http://schemas.microsoft.com/office/drawing/2014/main" id="{78C09153-8763-D00F-8024-F2AEA3EAD7A4}"/>
                </a:ext>
              </a:extLst>
            </p:cNvPr>
            <p:cNvSpPr txBox="1"/>
            <p:nvPr/>
          </p:nvSpPr>
          <p:spPr>
            <a:xfrm>
              <a:off x="5891652" y="6164383"/>
              <a:ext cx="796479"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D32046</a:t>
              </a:r>
            </a:p>
          </p:txBody>
        </p:sp>
        <p:sp>
          <p:nvSpPr>
            <p:cNvPr id="27" name="Ellipse 26">
              <a:extLst>
                <a:ext uri="{FF2B5EF4-FFF2-40B4-BE49-F238E27FC236}">
                  <a16:creationId xmlns:a16="http://schemas.microsoft.com/office/drawing/2014/main" id="{12BD641A-AD41-E23A-6F08-CE7DDEC407EC}"/>
                </a:ext>
              </a:extLst>
            </p:cNvPr>
            <p:cNvSpPr/>
            <p:nvPr/>
          </p:nvSpPr>
          <p:spPr>
            <a:xfrm>
              <a:off x="6689670" y="5672605"/>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28" name="TextBox 173">
              <a:extLst>
                <a:ext uri="{FF2B5EF4-FFF2-40B4-BE49-F238E27FC236}">
                  <a16:creationId xmlns:a16="http://schemas.microsoft.com/office/drawing/2014/main" id="{0A16E5A5-41C1-87AE-9A2C-96641B639765}"/>
                </a:ext>
              </a:extLst>
            </p:cNvPr>
            <p:cNvSpPr txBox="1"/>
            <p:nvPr/>
          </p:nvSpPr>
          <p:spPr>
            <a:xfrm>
              <a:off x="7617833" y="5292038"/>
              <a:ext cx="733699"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D32061</a:t>
              </a:r>
            </a:p>
          </p:txBody>
        </p:sp>
        <p:sp>
          <p:nvSpPr>
            <p:cNvPr id="35" name="Ellipse 34">
              <a:extLst>
                <a:ext uri="{FF2B5EF4-FFF2-40B4-BE49-F238E27FC236}">
                  <a16:creationId xmlns:a16="http://schemas.microsoft.com/office/drawing/2014/main" id="{424F7C1D-B5E6-22F0-A37A-20C900E5E760}"/>
                </a:ext>
              </a:extLst>
            </p:cNvPr>
            <p:cNvSpPr/>
            <p:nvPr/>
          </p:nvSpPr>
          <p:spPr>
            <a:xfrm>
              <a:off x="7224823" y="5221522"/>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pic>
          <p:nvPicPr>
            <p:cNvPr id="42" name="Grafik 41" descr="Ein Bild, das Text enthält.&#10;&#10;Automatisch generierte Beschreibung">
              <a:extLst>
                <a:ext uri="{FF2B5EF4-FFF2-40B4-BE49-F238E27FC236}">
                  <a16:creationId xmlns:a16="http://schemas.microsoft.com/office/drawing/2014/main" id="{4D20C25B-6B14-6386-FB67-7AE147B4924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126649" y="4480224"/>
              <a:ext cx="872808" cy="1120752"/>
            </a:xfrm>
            <a:prstGeom prst="rect">
              <a:avLst/>
            </a:prstGeom>
            <a:ln>
              <a:noFill/>
            </a:ln>
          </p:spPr>
        </p:pic>
        <p:sp>
          <p:nvSpPr>
            <p:cNvPr id="43" name="TextBox 173">
              <a:extLst>
                <a:ext uri="{FF2B5EF4-FFF2-40B4-BE49-F238E27FC236}">
                  <a16:creationId xmlns:a16="http://schemas.microsoft.com/office/drawing/2014/main" id="{96E70E61-EA09-CDA0-E68A-D49915AFA7CC}"/>
                </a:ext>
              </a:extLst>
            </p:cNvPr>
            <p:cNvSpPr txBox="1"/>
            <p:nvPr/>
          </p:nvSpPr>
          <p:spPr>
            <a:xfrm>
              <a:off x="5989001" y="3799605"/>
              <a:ext cx="851909"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D32062</a:t>
              </a:r>
            </a:p>
          </p:txBody>
        </p:sp>
        <p:pic>
          <p:nvPicPr>
            <p:cNvPr id="44" name="Grafik 43" descr="Ein Bild, das Elektronik, Elektronisches Gerät, Gerät, Kabel enthält.&#10;&#10;Automatisch generierte Beschreibung">
              <a:extLst>
                <a:ext uri="{FF2B5EF4-FFF2-40B4-BE49-F238E27FC236}">
                  <a16:creationId xmlns:a16="http://schemas.microsoft.com/office/drawing/2014/main" id="{36B5EFCB-4EFC-44EF-809F-578BF80A91B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588861" y="2987104"/>
              <a:ext cx="743232" cy="1044355"/>
            </a:xfrm>
            <a:prstGeom prst="rect">
              <a:avLst/>
            </a:prstGeom>
            <a:ln>
              <a:noFill/>
            </a:ln>
          </p:spPr>
        </p:pic>
        <p:sp>
          <p:nvSpPr>
            <p:cNvPr id="50" name="Ellipse 49">
              <a:extLst>
                <a:ext uri="{FF2B5EF4-FFF2-40B4-BE49-F238E27FC236}">
                  <a16:creationId xmlns:a16="http://schemas.microsoft.com/office/drawing/2014/main" id="{E3A8CCE0-2AC4-1804-F034-B1F48540C7D5}"/>
                </a:ext>
              </a:extLst>
            </p:cNvPr>
            <p:cNvSpPr/>
            <p:nvPr/>
          </p:nvSpPr>
          <p:spPr>
            <a:xfrm>
              <a:off x="6689670" y="3297978"/>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pic>
          <p:nvPicPr>
            <p:cNvPr id="56" name="Grafik 55" descr="Ein Bild, das Elektronik, Kopfhörer, Elektronisches Gerät, Gerät enthält.&#10;&#10;Automatisch generierte Beschreibung">
              <a:extLst>
                <a:ext uri="{FF2B5EF4-FFF2-40B4-BE49-F238E27FC236}">
                  <a16:creationId xmlns:a16="http://schemas.microsoft.com/office/drawing/2014/main" id="{559AC94E-4C03-205B-8587-4FCCD6A0555D}"/>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7332093" y="2464926"/>
              <a:ext cx="785497" cy="1044355"/>
            </a:xfrm>
            <a:prstGeom prst="rect">
              <a:avLst/>
            </a:prstGeom>
            <a:ln>
              <a:noFill/>
            </a:ln>
          </p:spPr>
        </p:pic>
        <p:sp>
          <p:nvSpPr>
            <p:cNvPr id="62" name="Ellipse 61">
              <a:extLst>
                <a:ext uri="{FF2B5EF4-FFF2-40B4-BE49-F238E27FC236}">
                  <a16:creationId xmlns:a16="http://schemas.microsoft.com/office/drawing/2014/main" id="{74CFC18A-F63A-4737-C5A6-E5620B9E8FDA}"/>
                </a:ext>
              </a:extLst>
            </p:cNvPr>
            <p:cNvSpPr/>
            <p:nvPr/>
          </p:nvSpPr>
          <p:spPr>
            <a:xfrm>
              <a:off x="7444794" y="2957923"/>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55" name="TextBox 173">
              <a:extLst>
                <a:ext uri="{FF2B5EF4-FFF2-40B4-BE49-F238E27FC236}">
                  <a16:creationId xmlns:a16="http://schemas.microsoft.com/office/drawing/2014/main" id="{04EE9088-9394-DF2C-0B5B-CE3F3E224AEB}"/>
                </a:ext>
              </a:extLst>
            </p:cNvPr>
            <p:cNvSpPr txBox="1"/>
            <p:nvPr/>
          </p:nvSpPr>
          <p:spPr>
            <a:xfrm>
              <a:off x="7801455" y="3324749"/>
              <a:ext cx="743232"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D32059</a:t>
              </a:r>
            </a:p>
          </p:txBody>
        </p:sp>
        <p:pic>
          <p:nvPicPr>
            <p:cNvPr id="63" name="Grafik 62" descr="USB-C Mobile  4-in-1 Docking Station HDMI">
              <a:extLst>
                <a:ext uri="{FF2B5EF4-FFF2-40B4-BE49-F238E27FC236}">
                  <a16:creationId xmlns:a16="http://schemas.microsoft.com/office/drawing/2014/main" id="{036B2F3C-3950-1A32-D948-BCAEBC262D7D}"/>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8351533" y="3606001"/>
              <a:ext cx="610588" cy="764740"/>
            </a:xfrm>
            <a:prstGeom prst="rect">
              <a:avLst/>
            </a:prstGeom>
            <a:ln>
              <a:noFill/>
            </a:ln>
            <a:extLst>
              <a:ext uri="{909E8E84-426E-40DD-AFC4-6F175D3DCCD1}">
                <a14:hiddenFill xmlns:a14="http://schemas.microsoft.com/office/drawing/2010/main">
                  <a:solidFill>
                    <a:srgbClr val="FFFFFF"/>
                  </a:solidFill>
                </a14:hiddenFill>
              </a:ext>
            </a:extLst>
          </p:spPr>
        </p:pic>
        <p:sp>
          <p:nvSpPr>
            <p:cNvPr id="64" name="Ellipse 63">
              <a:extLst>
                <a:ext uri="{FF2B5EF4-FFF2-40B4-BE49-F238E27FC236}">
                  <a16:creationId xmlns:a16="http://schemas.microsoft.com/office/drawing/2014/main" id="{3BE1AFE6-E594-7363-5F66-DE254ACE8618}"/>
                </a:ext>
              </a:extLst>
            </p:cNvPr>
            <p:cNvSpPr/>
            <p:nvPr/>
          </p:nvSpPr>
          <p:spPr>
            <a:xfrm>
              <a:off x="8239150" y="3878023"/>
              <a:ext cx="123111" cy="12311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65" name="TextBox 173">
              <a:extLst>
                <a:ext uri="{FF2B5EF4-FFF2-40B4-BE49-F238E27FC236}">
                  <a16:creationId xmlns:a16="http://schemas.microsoft.com/office/drawing/2014/main" id="{AE9048E3-FBE2-0E46-617B-945299F457B7}"/>
                </a:ext>
              </a:extLst>
            </p:cNvPr>
            <p:cNvSpPr txBox="1"/>
            <p:nvPr/>
          </p:nvSpPr>
          <p:spPr>
            <a:xfrm>
              <a:off x="8657013" y="4222231"/>
              <a:ext cx="734753"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D31730</a:t>
              </a:r>
            </a:p>
          </p:txBody>
        </p:sp>
        <p:pic>
          <p:nvPicPr>
            <p:cNvPr id="66" name="Grafik 65" descr="USB-C Hub 4-in-1">
              <a:extLst>
                <a:ext uri="{FF2B5EF4-FFF2-40B4-BE49-F238E27FC236}">
                  <a16:creationId xmlns:a16="http://schemas.microsoft.com/office/drawing/2014/main" id="{F9614E62-42FC-C025-727E-3F5E8F01EA9D}"/>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8303129" y="4568361"/>
              <a:ext cx="610588" cy="776080"/>
            </a:xfrm>
            <a:prstGeom prst="rect">
              <a:avLst/>
            </a:prstGeom>
            <a:ln>
              <a:noFill/>
            </a:ln>
            <a:extLst>
              <a:ext uri="{909E8E84-426E-40DD-AFC4-6F175D3DCCD1}">
                <a14:hiddenFill xmlns:a14="http://schemas.microsoft.com/office/drawing/2010/main">
                  <a:solidFill>
                    <a:srgbClr val="FFFFFF"/>
                  </a:solidFill>
                </a14:hiddenFill>
              </a:ext>
            </a:extLst>
          </p:spPr>
        </p:pic>
        <p:sp>
          <p:nvSpPr>
            <p:cNvPr id="67" name="TextBox 173">
              <a:extLst>
                <a:ext uri="{FF2B5EF4-FFF2-40B4-BE49-F238E27FC236}">
                  <a16:creationId xmlns:a16="http://schemas.microsoft.com/office/drawing/2014/main" id="{E9ECFE2D-B428-4E6A-1A1D-530A7B712594}"/>
                </a:ext>
              </a:extLst>
            </p:cNvPr>
            <p:cNvSpPr txBox="1"/>
            <p:nvPr/>
          </p:nvSpPr>
          <p:spPr>
            <a:xfrm>
              <a:off x="8362261" y="5253291"/>
              <a:ext cx="789244"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D31731</a:t>
              </a:r>
            </a:p>
          </p:txBody>
        </p:sp>
        <p:sp>
          <p:nvSpPr>
            <p:cNvPr id="68" name="Ellipse 67">
              <a:extLst>
                <a:ext uri="{FF2B5EF4-FFF2-40B4-BE49-F238E27FC236}">
                  <a16:creationId xmlns:a16="http://schemas.microsoft.com/office/drawing/2014/main" id="{7EE6CB8C-2599-C911-A4AA-4E0A521F13DA}"/>
                </a:ext>
              </a:extLst>
            </p:cNvPr>
            <p:cNvSpPr/>
            <p:nvPr/>
          </p:nvSpPr>
          <p:spPr>
            <a:xfrm>
              <a:off x="8228422" y="4913372"/>
              <a:ext cx="123111" cy="12311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pic>
          <p:nvPicPr>
            <p:cNvPr id="69" name="Picture 4" descr="USB-C Mobile Dockingstation 9-in-1 HDMI">
              <a:extLst>
                <a:ext uri="{FF2B5EF4-FFF2-40B4-BE49-F238E27FC236}">
                  <a16:creationId xmlns:a16="http://schemas.microsoft.com/office/drawing/2014/main" id="{28356265-5EAC-445B-9C20-81E17E5E6A5C}"/>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6690041" y="1677602"/>
              <a:ext cx="743232" cy="859978"/>
            </a:xfrm>
            <a:prstGeom prst="rect">
              <a:avLst/>
            </a:prstGeom>
            <a:ln>
              <a:noFill/>
            </a:ln>
            <a:extLst>
              <a:ext uri="{909E8E84-426E-40DD-AFC4-6F175D3DCCD1}">
                <a14:hiddenFill xmlns:a14="http://schemas.microsoft.com/office/drawing/2010/main">
                  <a:solidFill>
                    <a:srgbClr val="FFFFFF"/>
                  </a:solidFill>
                </a14:hiddenFill>
              </a:ext>
            </a:extLst>
          </p:spPr>
        </p:pic>
        <p:sp>
          <p:nvSpPr>
            <p:cNvPr id="70" name="Ellipse 69">
              <a:extLst>
                <a:ext uri="{FF2B5EF4-FFF2-40B4-BE49-F238E27FC236}">
                  <a16:creationId xmlns:a16="http://schemas.microsoft.com/office/drawing/2014/main" id="{B915E546-D415-2050-1A29-CF6F8159AEB9}"/>
                </a:ext>
              </a:extLst>
            </p:cNvPr>
            <p:cNvSpPr/>
            <p:nvPr/>
          </p:nvSpPr>
          <p:spPr>
            <a:xfrm>
              <a:off x="6689669" y="2221351"/>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71" name="TextBox 173">
              <a:extLst>
                <a:ext uri="{FF2B5EF4-FFF2-40B4-BE49-F238E27FC236}">
                  <a16:creationId xmlns:a16="http://schemas.microsoft.com/office/drawing/2014/main" id="{5BF33F85-1512-0860-9EF0-CA981AAC9BEF}"/>
                </a:ext>
              </a:extLst>
            </p:cNvPr>
            <p:cNvSpPr txBox="1"/>
            <p:nvPr/>
          </p:nvSpPr>
          <p:spPr>
            <a:xfrm>
              <a:off x="7057608" y="1737199"/>
              <a:ext cx="941848"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D31729</a:t>
              </a:r>
            </a:p>
          </p:txBody>
        </p:sp>
        <p:sp>
          <p:nvSpPr>
            <p:cNvPr id="73" name="TextBox 173">
              <a:extLst>
                <a:ext uri="{FF2B5EF4-FFF2-40B4-BE49-F238E27FC236}">
                  <a16:creationId xmlns:a16="http://schemas.microsoft.com/office/drawing/2014/main" id="{CF8391DE-DA53-D692-4B8A-6D8B6BBA2FCE}"/>
                </a:ext>
              </a:extLst>
            </p:cNvPr>
            <p:cNvSpPr txBox="1"/>
            <p:nvPr/>
          </p:nvSpPr>
          <p:spPr>
            <a:xfrm>
              <a:off x="3433836" y="6120891"/>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30€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74" name="TextBox 173">
              <a:extLst>
                <a:ext uri="{FF2B5EF4-FFF2-40B4-BE49-F238E27FC236}">
                  <a16:creationId xmlns:a16="http://schemas.microsoft.com/office/drawing/2014/main" id="{00A05CC2-9E5C-0B8A-0FAC-BFC9E4CDAB78}"/>
                </a:ext>
              </a:extLst>
            </p:cNvPr>
            <p:cNvSpPr txBox="1"/>
            <p:nvPr/>
          </p:nvSpPr>
          <p:spPr>
            <a:xfrm>
              <a:off x="9746692" y="6635937"/>
              <a:ext cx="1461876" cy="308497"/>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Docking Stations I</a:t>
              </a:r>
            </a:p>
          </p:txBody>
        </p:sp>
        <p:sp>
          <p:nvSpPr>
            <p:cNvPr id="75" name="TextBox 173">
              <a:extLst>
                <a:ext uri="{FF2B5EF4-FFF2-40B4-BE49-F238E27FC236}">
                  <a16:creationId xmlns:a16="http://schemas.microsoft.com/office/drawing/2014/main" id="{DBD90BEE-4598-D83B-2194-C870A08B9A08}"/>
                </a:ext>
              </a:extLst>
            </p:cNvPr>
            <p:cNvSpPr txBox="1"/>
            <p:nvPr/>
          </p:nvSpPr>
          <p:spPr>
            <a:xfrm>
              <a:off x="10307728" y="3583021"/>
              <a:ext cx="800427"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D32064</a:t>
              </a:r>
            </a:p>
          </p:txBody>
        </p:sp>
        <p:pic>
          <p:nvPicPr>
            <p:cNvPr id="76" name="Grafik 75" descr="Ein Bild, das Gerät, Elektronisches Gerät, Elektronik, Handy enthält.&#10;&#10;Automatisch generierte Beschreibung">
              <a:extLst>
                <a:ext uri="{FF2B5EF4-FFF2-40B4-BE49-F238E27FC236}">
                  <a16:creationId xmlns:a16="http://schemas.microsoft.com/office/drawing/2014/main" id="{D24FA8EE-B195-683C-25E4-36690A257F69}"/>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9746692" y="3064377"/>
              <a:ext cx="743232" cy="734790"/>
            </a:xfrm>
            <a:prstGeom prst="rect">
              <a:avLst/>
            </a:prstGeom>
            <a:ln>
              <a:noFill/>
            </a:ln>
          </p:spPr>
        </p:pic>
        <p:sp>
          <p:nvSpPr>
            <p:cNvPr id="77" name="Ellipse 76">
              <a:extLst>
                <a:ext uri="{FF2B5EF4-FFF2-40B4-BE49-F238E27FC236}">
                  <a16:creationId xmlns:a16="http://schemas.microsoft.com/office/drawing/2014/main" id="{8BC2C45F-0979-6EEF-B733-D4CDD7A0321D}"/>
                </a:ext>
              </a:extLst>
            </p:cNvPr>
            <p:cNvSpPr/>
            <p:nvPr/>
          </p:nvSpPr>
          <p:spPr>
            <a:xfrm>
              <a:off x="9869790" y="3486076"/>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78" name="TextBox 173">
              <a:extLst>
                <a:ext uri="{FF2B5EF4-FFF2-40B4-BE49-F238E27FC236}">
                  <a16:creationId xmlns:a16="http://schemas.microsoft.com/office/drawing/2014/main" id="{29CD8A89-C219-3AED-E600-2F070DD1057F}"/>
                </a:ext>
              </a:extLst>
            </p:cNvPr>
            <p:cNvSpPr txBox="1"/>
            <p:nvPr/>
          </p:nvSpPr>
          <p:spPr>
            <a:xfrm>
              <a:off x="10081145" y="5414272"/>
              <a:ext cx="796479"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D32063</a:t>
              </a:r>
            </a:p>
          </p:txBody>
        </p:sp>
        <p:pic>
          <p:nvPicPr>
            <p:cNvPr id="79" name="Grafik 78" descr="Ein Bild, das Gerät, Kabel, Text, Smartphone enthält.&#10;&#10;Automatisch generierte Beschreibung">
              <a:extLst>
                <a:ext uri="{FF2B5EF4-FFF2-40B4-BE49-F238E27FC236}">
                  <a16:creationId xmlns:a16="http://schemas.microsoft.com/office/drawing/2014/main" id="{63FA91A5-7385-AB29-A79E-5EFF033956FF}"/>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9642012" y="4840940"/>
              <a:ext cx="800427" cy="679408"/>
            </a:xfrm>
            <a:prstGeom prst="rect">
              <a:avLst/>
            </a:prstGeom>
            <a:ln>
              <a:noFill/>
            </a:ln>
          </p:spPr>
        </p:pic>
        <p:sp>
          <p:nvSpPr>
            <p:cNvPr id="80" name="Ellipse 79">
              <a:extLst>
                <a:ext uri="{FF2B5EF4-FFF2-40B4-BE49-F238E27FC236}">
                  <a16:creationId xmlns:a16="http://schemas.microsoft.com/office/drawing/2014/main" id="{B3D76FE7-581A-D00C-8F66-BEE34807C177}"/>
                </a:ext>
              </a:extLst>
            </p:cNvPr>
            <p:cNvSpPr/>
            <p:nvPr/>
          </p:nvSpPr>
          <p:spPr>
            <a:xfrm>
              <a:off x="9828821" y="5223577"/>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82" name="TextBox 173">
              <a:extLst>
                <a:ext uri="{FF2B5EF4-FFF2-40B4-BE49-F238E27FC236}">
                  <a16:creationId xmlns:a16="http://schemas.microsoft.com/office/drawing/2014/main" id="{A2147295-FE63-89FC-6205-487FB89AA4D9}"/>
                </a:ext>
              </a:extLst>
            </p:cNvPr>
            <p:cNvSpPr txBox="1"/>
            <p:nvPr/>
          </p:nvSpPr>
          <p:spPr>
            <a:xfrm>
              <a:off x="9391766" y="1407092"/>
              <a:ext cx="743231" cy="289215"/>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D32065</a:t>
              </a:r>
            </a:p>
          </p:txBody>
        </p:sp>
        <p:pic>
          <p:nvPicPr>
            <p:cNvPr id="83" name="Grafik 82" descr="Ein Bild, das Elektronik, Elektronisches Gerät, Kabel, Gerät enthält.&#10;&#10;Automatisch generierte Beschreibung">
              <a:extLst>
                <a:ext uri="{FF2B5EF4-FFF2-40B4-BE49-F238E27FC236}">
                  <a16:creationId xmlns:a16="http://schemas.microsoft.com/office/drawing/2014/main" id="{72A48E8F-77F3-C390-DE00-F35AD5773EC7}"/>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9909839" y="1156073"/>
              <a:ext cx="609867" cy="1116864"/>
            </a:xfrm>
            <a:prstGeom prst="rect">
              <a:avLst/>
            </a:prstGeom>
            <a:ln>
              <a:noFill/>
            </a:ln>
          </p:spPr>
        </p:pic>
        <p:sp>
          <p:nvSpPr>
            <p:cNvPr id="84" name="Ellipse 83">
              <a:extLst>
                <a:ext uri="{FF2B5EF4-FFF2-40B4-BE49-F238E27FC236}">
                  <a16:creationId xmlns:a16="http://schemas.microsoft.com/office/drawing/2014/main" id="{BB2239D2-0F42-4188-7DA8-E02BC915606B}"/>
                </a:ext>
              </a:extLst>
            </p:cNvPr>
            <p:cNvSpPr/>
            <p:nvPr/>
          </p:nvSpPr>
          <p:spPr>
            <a:xfrm>
              <a:off x="9863773" y="1297930"/>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86" name="TextBox 173">
              <a:extLst>
                <a:ext uri="{FF2B5EF4-FFF2-40B4-BE49-F238E27FC236}">
                  <a16:creationId xmlns:a16="http://schemas.microsoft.com/office/drawing/2014/main" id="{0AC3AA0B-0CEE-9FB4-87AA-EB84C0F259FB}"/>
                </a:ext>
              </a:extLst>
            </p:cNvPr>
            <p:cNvSpPr txBox="1"/>
            <p:nvPr/>
          </p:nvSpPr>
          <p:spPr>
            <a:xfrm>
              <a:off x="3442044" y="1204715"/>
              <a:ext cx="108012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150€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cxnSp>
          <p:nvCxnSpPr>
            <p:cNvPr id="88" name="Gerader Verbinder 87">
              <a:extLst>
                <a:ext uri="{FF2B5EF4-FFF2-40B4-BE49-F238E27FC236}">
                  <a16:creationId xmlns:a16="http://schemas.microsoft.com/office/drawing/2014/main" id="{E787F73C-D80D-0F13-DBCD-3B246257A775}"/>
                </a:ext>
              </a:extLst>
            </p:cNvPr>
            <p:cNvCxnSpPr/>
            <p:nvPr/>
          </p:nvCxnSpPr>
          <p:spPr>
            <a:xfrm>
              <a:off x="3983902" y="1484454"/>
              <a:ext cx="0" cy="422488"/>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sp>
        <p:nvSpPr>
          <p:cNvPr id="72" name="Rechteck 71">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ÜBERSICHT</a:t>
            </a:r>
          </a:p>
        </p:txBody>
      </p:sp>
      <p:sp>
        <p:nvSpPr>
          <p:cNvPr id="85" name="Rechteck 84">
            <a:extLst>
              <a:ext uri="{FF2B5EF4-FFF2-40B4-BE49-F238E27FC236}">
                <a16:creationId xmlns:a16="http://schemas.microsoft.com/office/drawing/2014/main" id="{24757204-5097-4775-1EE3-163B101FDADD}"/>
              </a:ext>
            </a:extLst>
          </p:cNvPr>
          <p:cNvSpPr/>
          <p:nvPr/>
        </p:nvSpPr>
        <p:spPr>
          <a:xfrm>
            <a:off x="547056" y="5551256"/>
            <a:ext cx="1954903"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NEU</a:t>
            </a:r>
            <a:br>
              <a:rPr lang="en-US" sz="1200" spc="200" dirty="0">
                <a:solidFill>
                  <a:srgbClr val="818387"/>
                </a:solidFill>
                <a:latin typeface="Futura PT Book" panose="020B0502020204020303" pitchFamily="34" charset="77"/>
                <a:cs typeface="Futura Medium" panose="020B0602020204020303" pitchFamily="34" charset="-79"/>
              </a:rPr>
            </a:br>
            <a:r>
              <a:rPr lang="en-US" sz="1200" spc="200" dirty="0">
                <a:solidFill>
                  <a:srgbClr val="818387"/>
                </a:solidFill>
                <a:latin typeface="Futura PT Book" panose="020B0502020204020303" pitchFamily="34" charset="77"/>
                <a:cs typeface="Futura Medium" panose="020B0602020204020303" pitchFamily="34" charset="-79"/>
              </a:rPr>
              <a:t>BESTEHEND</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0E932-2AB6-1B54-0E96-F703E70FB266}"/>
            </a:ext>
          </a:extLst>
        </p:cNvPr>
        <p:cNvGrpSpPr/>
        <p:nvPr/>
      </p:nvGrpSpPr>
      <p:grpSpPr>
        <a:xfrm>
          <a:off x="0" y="0"/>
          <a:ext cx="0" cy="0"/>
          <a:chOff x="0" y="0"/>
          <a:chExt cx="0" cy="0"/>
        </a:xfrm>
      </p:grpSpPr>
      <p:sp>
        <p:nvSpPr>
          <p:cNvPr id="76" name="Ellipse 75">
            <a:extLst>
              <a:ext uri="{FF2B5EF4-FFF2-40B4-BE49-F238E27FC236}">
                <a16:creationId xmlns:a16="http://schemas.microsoft.com/office/drawing/2014/main" id="{17E6A6B2-23A5-3AAB-1CEB-F9BA2BA63467}"/>
              </a:ext>
            </a:extLst>
          </p:cNvPr>
          <p:cNvSpPr/>
          <p:nvPr/>
        </p:nvSpPr>
        <p:spPr>
          <a:xfrm>
            <a:off x="2905361" y="6202577"/>
            <a:ext cx="123111" cy="123111"/>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146" name="Picture 2" descr="USB-C 11-in-1 Docking Station 5K HDMI/DP PD 100W">
            <a:extLst>
              <a:ext uri="{FF2B5EF4-FFF2-40B4-BE49-F238E27FC236}">
                <a16:creationId xmlns:a16="http://schemas.microsoft.com/office/drawing/2014/main" id="{735A246B-B365-B8E1-71F1-D633C079A9A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475112" y="3763476"/>
            <a:ext cx="800201" cy="34672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173">
            <a:extLst>
              <a:ext uri="{FF2B5EF4-FFF2-40B4-BE49-F238E27FC236}">
                <a16:creationId xmlns:a16="http://schemas.microsoft.com/office/drawing/2014/main" id="{7427C78A-0F3D-5ED9-CA00-9DD7C6395C75}"/>
              </a:ext>
            </a:extLst>
          </p:cNvPr>
          <p:cNvSpPr txBox="1"/>
          <p:nvPr/>
        </p:nvSpPr>
        <p:spPr>
          <a:xfrm>
            <a:off x="5213946" y="1944582"/>
            <a:ext cx="1073492" cy="20722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41FF6F85-1218-83B5-6985-980CE2DF6FD4}"/>
              </a:ext>
            </a:extLst>
          </p:cNvPr>
          <p:cNvCxnSpPr>
            <a:cxnSpLocks/>
          </p:cNvCxnSpPr>
          <p:nvPr/>
        </p:nvCxnSpPr>
        <p:spPr>
          <a:xfrm flipV="1">
            <a:off x="5229284" y="1896889"/>
            <a:ext cx="0" cy="30125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687D04C9-05B9-3B7C-1EDA-056E71E910F5}"/>
              </a:ext>
            </a:extLst>
          </p:cNvPr>
          <p:cNvCxnSpPr/>
          <p:nvPr/>
        </p:nvCxnSpPr>
        <p:spPr>
          <a:xfrm>
            <a:off x="5082279" y="6330419"/>
            <a:ext cx="601746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631646F6-778A-28F0-E4C3-4B23833A98AB}"/>
              </a:ext>
            </a:extLst>
          </p:cNvPr>
          <p:cNvSpPr txBox="1"/>
          <p:nvPr/>
        </p:nvSpPr>
        <p:spPr>
          <a:xfrm>
            <a:off x="5440120" y="6341627"/>
            <a:ext cx="1447967"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Docking Stations II</a:t>
            </a:r>
          </a:p>
        </p:txBody>
      </p:sp>
      <p:sp>
        <p:nvSpPr>
          <p:cNvPr id="11" name="TextBox 173">
            <a:extLst>
              <a:ext uri="{FF2B5EF4-FFF2-40B4-BE49-F238E27FC236}">
                <a16:creationId xmlns:a16="http://schemas.microsoft.com/office/drawing/2014/main" id="{EBA6922D-3A7C-5D35-D445-339D1AFB8243}"/>
              </a:ext>
            </a:extLst>
          </p:cNvPr>
          <p:cNvSpPr txBox="1"/>
          <p:nvPr/>
        </p:nvSpPr>
        <p:spPr>
          <a:xfrm>
            <a:off x="4775796" y="4753038"/>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180€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7AEC9D71-122A-1EC4-382D-C5C3A4B601CE}"/>
              </a:ext>
            </a:extLst>
          </p:cNvPr>
          <p:cNvSpPr txBox="1"/>
          <p:nvPr/>
        </p:nvSpPr>
        <p:spPr>
          <a:xfrm>
            <a:off x="4775796" y="3954329"/>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200€</a:t>
            </a:r>
          </a:p>
        </p:txBody>
      </p:sp>
      <p:sp>
        <p:nvSpPr>
          <p:cNvPr id="13" name="TextBox 173">
            <a:extLst>
              <a:ext uri="{FF2B5EF4-FFF2-40B4-BE49-F238E27FC236}">
                <a16:creationId xmlns:a16="http://schemas.microsoft.com/office/drawing/2014/main" id="{831D4BC6-AA85-9FFA-6256-24C8EE81FDD5}"/>
              </a:ext>
            </a:extLst>
          </p:cNvPr>
          <p:cNvSpPr txBox="1"/>
          <p:nvPr/>
        </p:nvSpPr>
        <p:spPr>
          <a:xfrm>
            <a:off x="4778933" y="3272412"/>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230€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6E3F548D-AC81-BB3A-4C39-D6F99DF36C75}"/>
              </a:ext>
            </a:extLst>
          </p:cNvPr>
          <p:cNvSpPr txBox="1"/>
          <p:nvPr/>
        </p:nvSpPr>
        <p:spPr>
          <a:xfrm>
            <a:off x="4778933" y="2616391"/>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260€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7898BA49-739C-8A1E-C173-CC729D87D5C1}"/>
              </a:ext>
            </a:extLst>
          </p:cNvPr>
          <p:cNvSpPr txBox="1"/>
          <p:nvPr/>
        </p:nvSpPr>
        <p:spPr>
          <a:xfrm>
            <a:off x="4770216" y="5396636"/>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160€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73" name="TextBox 173">
            <a:extLst>
              <a:ext uri="{FF2B5EF4-FFF2-40B4-BE49-F238E27FC236}">
                <a16:creationId xmlns:a16="http://schemas.microsoft.com/office/drawing/2014/main" id="{2064604B-4C91-2C46-89ED-6D13DA56A0B0}"/>
              </a:ext>
            </a:extLst>
          </p:cNvPr>
          <p:cNvSpPr txBox="1"/>
          <p:nvPr/>
        </p:nvSpPr>
        <p:spPr>
          <a:xfrm>
            <a:off x="4769355" y="6034606"/>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140€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0" name="TextBox 173">
            <a:extLst>
              <a:ext uri="{FF2B5EF4-FFF2-40B4-BE49-F238E27FC236}">
                <a16:creationId xmlns:a16="http://schemas.microsoft.com/office/drawing/2014/main" id="{E99AF80B-EE31-E391-2396-244663A097DD}"/>
              </a:ext>
            </a:extLst>
          </p:cNvPr>
          <p:cNvSpPr txBox="1"/>
          <p:nvPr/>
        </p:nvSpPr>
        <p:spPr>
          <a:xfrm>
            <a:off x="4775796" y="1944582"/>
            <a:ext cx="885019" cy="200945"/>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290€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cxnSp>
        <p:nvCxnSpPr>
          <p:cNvPr id="51" name="Gerader Verbinder 50">
            <a:extLst>
              <a:ext uri="{FF2B5EF4-FFF2-40B4-BE49-F238E27FC236}">
                <a16:creationId xmlns:a16="http://schemas.microsoft.com/office/drawing/2014/main" id="{346C5489-7D30-9912-DA80-1863B694DAC7}"/>
              </a:ext>
            </a:extLst>
          </p:cNvPr>
          <p:cNvCxnSpPr>
            <a:cxnSpLocks/>
          </p:cNvCxnSpPr>
          <p:nvPr/>
        </p:nvCxnSpPr>
        <p:spPr>
          <a:xfrm>
            <a:off x="5230830" y="4827622"/>
            <a:ext cx="0" cy="1614477"/>
          </a:xfrm>
          <a:prstGeom prst="line">
            <a:avLst/>
          </a:prstGeom>
          <a:ln>
            <a:prstDash val="solid"/>
          </a:ln>
        </p:spPr>
        <p:style>
          <a:lnRef idx="1">
            <a:schemeClr val="dk1"/>
          </a:lnRef>
          <a:fillRef idx="0">
            <a:schemeClr val="dk1"/>
          </a:fillRef>
          <a:effectRef idx="0">
            <a:schemeClr val="dk1"/>
          </a:effectRef>
          <a:fontRef idx="minor">
            <a:schemeClr val="tx1"/>
          </a:fontRef>
        </p:style>
      </p:cxnSp>
      <p:pic>
        <p:nvPicPr>
          <p:cNvPr id="74" name="Grafik 73" descr="cahdmidvidockpro-3">
            <a:extLst>
              <a:ext uri="{FF2B5EF4-FFF2-40B4-BE49-F238E27FC236}">
                <a16:creationId xmlns:a16="http://schemas.microsoft.com/office/drawing/2014/main" id="{405CD724-D33D-458E-973D-17F4BE2B56C8}"/>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238916" y="5733283"/>
            <a:ext cx="909146" cy="648045"/>
          </a:xfrm>
          <a:prstGeom prst="rect">
            <a:avLst/>
          </a:prstGeom>
          <a:noFill/>
          <a:extLst>
            <a:ext uri="{909E8E84-426E-40DD-AFC4-6F175D3DCCD1}">
              <a14:hiddenFill xmlns:a14="http://schemas.microsoft.com/office/drawing/2010/main">
                <a:solidFill>
                  <a:srgbClr val="FFFFFF"/>
                </a:solidFill>
              </a14:hiddenFill>
            </a:ext>
          </a:extLst>
        </p:spPr>
      </p:pic>
      <p:sp>
        <p:nvSpPr>
          <p:cNvPr id="77" name="Ellipse 76">
            <a:extLst>
              <a:ext uri="{FF2B5EF4-FFF2-40B4-BE49-F238E27FC236}">
                <a16:creationId xmlns:a16="http://schemas.microsoft.com/office/drawing/2014/main" id="{AD2516EF-4A69-E101-26E9-C322AC4DB65D}"/>
              </a:ext>
            </a:extLst>
          </p:cNvPr>
          <p:cNvSpPr/>
          <p:nvPr/>
        </p:nvSpPr>
        <p:spPr>
          <a:xfrm>
            <a:off x="5425631" y="6215128"/>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8" name="TextBox 173">
            <a:extLst>
              <a:ext uri="{FF2B5EF4-FFF2-40B4-BE49-F238E27FC236}">
                <a16:creationId xmlns:a16="http://schemas.microsoft.com/office/drawing/2014/main" id="{046CC47A-65E7-09F4-BC4C-E96418A235D4}"/>
              </a:ext>
            </a:extLst>
          </p:cNvPr>
          <p:cNvSpPr txBox="1"/>
          <p:nvPr/>
        </p:nvSpPr>
        <p:spPr>
          <a:xfrm>
            <a:off x="5966172" y="6153241"/>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D31950</a:t>
            </a:r>
          </a:p>
        </p:txBody>
      </p:sp>
      <p:pic>
        <p:nvPicPr>
          <p:cNvPr id="79" name="Grafik 78" descr="c31hdmidpdockpd100-3">
            <a:extLst>
              <a:ext uri="{FF2B5EF4-FFF2-40B4-BE49-F238E27FC236}">
                <a16:creationId xmlns:a16="http://schemas.microsoft.com/office/drawing/2014/main" id="{A4C55A02-909D-4B52-8CD5-98425F102184}"/>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5329166" y="5224011"/>
            <a:ext cx="868316" cy="474284"/>
          </a:xfrm>
          <a:prstGeom prst="rect">
            <a:avLst/>
          </a:prstGeom>
          <a:noFill/>
          <a:extLst>
            <a:ext uri="{909E8E84-426E-40DD-AFC4-6F175D3DCCD1}">
              <a14:hiddenFill xmlns:a14="http://schemas.microsoft.com/office/drawing/2010/main">
                <a:solidFill>
                  <a:srgbClr val="FFFFFF"/>
                </a:solidFill>
              </a14:hiddenFill>
            </a:ext>
          </a:extLst>
        </p:spPr>
      </p:pic>
      <p:sp>
        <p:nvSpPr>
          <p:cNvPr id="80" name="Ellipse 79">
            <a:extLst>
              <a:ext uri="{FF2B5EF4-FFF2-40B4-BE49-F238E27FC236}">
                <a16:creationId xmlns:a16="http://schemas.microsoft.com/office/drawing/2014/main" id="{ADDB06BC-D888-13BD-ACE2-7F58AC2FCFAC}"/>
              </a:ext>
            </a:extLst>
          </p:cNvPr>
          <p:cNvSpPr/>
          <p:nvPr/>
        </p:nvSpPr>
        <p:spPr>
          <a:xfrm>
            <a:off x="5374238" y="5590820"/>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2" name="TextBox 173">
            <a:extLst>
              <a:ext uri="{FF2B5EF4-FFF2-40B4-BE49-F238E27FC236}">
                <a16:creationId xmlns:a16="http://schemas.microsoft.com/office/drawing/2014/main" id="{07705840-4DBD-AFF3-F393-CEFF52E8EE14}"/>
              </a:ext>
            </a:extLst>
          </p:cNvPr>
          <p:cNvSpPr txBox="1"/>
          <p:nvPr/>
        </p:nvSpPr>
        <p:spPr>
          <a:xfrm>
            <a:off x="6037288" y="5515630"/>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D31949</a:t>
            </a:r>
          </a:p>
        </p:txBody>
      </p:sp>
      <p:sp>
        <p:nvSpPr>
          <p:cNvPr id="84" name="TextBox 173">
            <a:extLst>
              <a:ext uri="{FF2B5EF4-FFF2-40B4-BE49-F238E27FC236}">
                <a16:creationId xmlns:a16="http://schemas.microsoft.com/office/drawing/2014/main" id="{4FAE3281-E414-2919-4B70-EA7A828F371D}"/>
              </a:ext>
            </a:extLst>
          </p:cNvPr>
          <p:cNvSpPr txBox="1"/>
          <p:nvPr/>
        </p:nvSpPr>
        <p:spPr>
          <a:xfrm>
            <a:off x="5907525" y="3678518"/>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D31953</a:t>
            </a:r>
          </a:p>
        </p:txBody>
      </p:sp>
      <p:sp>
        <p:nvSpPr>
          <p:cNvPr id="85" name="Ellipse 84">
            <a:extLst>
              <a:ext uri="{FF2B5EF4-FFF2-40B4-BE49-F238E27FC236}">
                <a16:creationId xmlns:a16="http://schemas.microsoft.com/office/drawing/2014/main" id="{8ABD88B1-54CC-A0B4-EF42-314600C4DAB8}"/>
              </a:ext>
            </a:extLst>
          </p:cNvPr>
          <p:cNvSpPr/>
          <p:nvPr/>
        </p:nvSpPr>
        <p:spPr>
          <a:xfrm>
            <a:off x="5374238" y="3772830"/>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148" name="Picture 4" descr="USB-C 13-in-1 Docking Station 5K HDMI/DP PD 65W">
            <a:extLst>
              <a:ext uri="{FF2B5EF4-FFF2-40B4-BE49-F238E27FC236}">
                <a16:creationId xmlns:a16="http://schemas.microsoft.com/office/drawing/2014/main" id="{55DFBD5A-5156-E025-8CA4-ECA5621DB53E}"/>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346308" y="2901745"/>
            <a:ext cx="951083" cy="360799"/>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173">
            <a:extLst>
              <a:ext uri="{FF2B5EF4-FFF2-40B4-BE49-F238E27FC236}">
                <a16:creationId xmlns:a16="http://schemas.microsoft.com/office/drawing/2014/main" id="{DB260C96-579F-83C8-467C-1EAFF664CEBE}"/>
              </a:ext>
            </a:extLst>
          </p:cNvPr>
          <p:cNvSpPr txBox="1"/>
          <p:nvPr/>
        </p:nvSpPr>
        <p:spPr>
          <a:xfrm>
            <a:off x="5395682" y="3175354"/>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D31952</a:t>
            </a:r>
          </a:p>
        </p:txBody>
      </p:sp>
      <p:sp>
        <p:nvSpPr>
          <p:cNvPr id="87" name="Ellipse 86">
            <a:extLst>
              <a:ext uri="{FF2B5EF4-FFF2-40B4-BE49-F238E27FC236}">
                <a16:creationId xmlns:a16="http://schemas.microsoft.com/office/drawing/2014/main" id="{48A1DF84-32D3-8494-F385-35E94FF69164}"/>
              </a:ext>
            </a:extLst>
          </p:cNvPr>
          <p:cNvSpPr/>
          <p:nvPr/>
        </p:nvSpPr>
        <p:spPr>
          <a:xfrm>
            <a:off x="5383873" y="3116975"/>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150" name="Picture 6" descr="USB-C 12-in-1 Docking Station 5K HDMI/DP PD 100W">
            <a:extLst>
              <a:ext uri="{FF2B5EF4-FFF2-40B4-BE49-F238E27FC236}">
                <a16:creationId xmlns:a16="http://schemas.microsoft.com/office/drawing/2014/main" id="{EA47B2F5-4C75-79F8-BDB7-D192D855587B}"/>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5526505" y="2296519"/>
            <a:ext cx="731629" cy="338334"/>
          </a:xfrm>
          <a:prstGeom prst="rect">
            <a:avLst/>
          </a:prstGeom>
          <a:noFill/>
          <a:extLst>
            <a:ext uri="{909E8E84-426E-40DD-AFC4-6F175D3DCCD1}">
              <a14:hiddenFill xmlns:a14="http://schemas.microsoft.com/office/drawing/2010/main">
                <a:solidFill>
                  <a:srgbClr val="FFFFFF"/>
                </a:solidFill>
              </a14:hiddenFill>
            </a:ext>
          </a:extLst>
        </p:spPr>
      </p:pic>
      <p:sp>
        <p:nvSpPr>
          <p:cNvPr id="89" name="Ellipse 88">
            <a:extLst>
              <a:ext uri="{FF2B5EF4-FFF2-40B4-BE49-F238E27FC236}">
                <a16:creationId xmlns:a16="http://schemas.microsoft.com/office/drawing/2014/main" id="{91D2B35A-A420-3B6D-BD34-468C5D22ED4F}"/>
              </a:ext>
            </a:extLst>
          </p:cNvPr>
          <p:cNvSpPr/>
          <p:nvPr/>
        </p:nvSpPr>
        <p:spPr>
          <a:xfrm>
            <a:off x="5390831" y="2337788"/>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8" name="TextBox 173">
            <a:extLst>
              <a:ext uri="{FF2B5EF4-FFF2-40B4-BE49-F238E27FC236}">
                <a16:creationId xmlns:a16="http://schemas.microsoft.com/office/drawing/2014/main" id="{D0256B52-A653-8670-4725-F1DD32A297E7}"/>
              </a:ext>
            </a:extLst>
          </p:cNvPr>
          <p:cNvSpPr txBox="1"/>
          <p:nvPr/>
        </p:nvSpPr>
        <p:spPr>
          <a:xfrm>
            <a:off x="5357309" y="2478910"/>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D31951</a:t>
            </a:r>
          </a:p>
        </p:txBody>
      </p:sp>
      <p:pic>
        <p:nvPicPr>
          <p:cNvPr id="6152" name="Picture 8" descr="TB4 10-in-1 Docking Station 8K TB4/HDMI PD 96W">
            <a:extLst>
              <a:ext uri="{FF2B5EF4-FFF2-40B4-BE49-F238E27FC236}">
                <a16:creationId xmlns:a16="http://schemas.microsoft.com/office/drawing/2014/main" id="{D8D84E85-7FB6-9F56-CF96-E96EF0934227}"/>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6438910" y="2001578"/>
            <a:ext cx="855917" cy="369925"/>
          </a:xfrm>
          <a:prstGeom prst="rect">
            <a:avLst/>
          </a:prstGeom>
          <a:noFill/>
          <a:extLst>
            <a:ext uri="{909E8E84-426E-40DD-AFC4-6F175D3DCCD1}">
              <a14:hiddenFill xmlns:a14="http://schemas.microsoft.com/office/drawing/2010/main">
                <a:solidFill>
                  <a:srgbClr val="FFFFFF"/>
                </a:solidFill>
              </a14:hiddenFill>
            </a:ext>
          </a:extLst>
        </p:spPr>
      </p:pic>
      <p:sp>
        <p:nvSpPr>
          <p:cNvPr id="91" name="Ellipse 90">
            <a:extLst>
              <a:ext uri="{FF2B5EF4-FFF2-40B4-BE49-F238E27FC236}">
                <a16:creationId xmlns:a16="http://schemas.microsoft.com/office/drawing/2014/main" id="{B2B9A6F5-215E-0AE4-0C71-05FEEAF6C67A}"/>
              </a:ext>
            </a:extLst>
          </p:cNvPr>
          <p:cNvSpPr/>
          <p:nvPr/>
        </p:nvSpPr>
        <p:spPr>
          <a:xfrm>
            <a:off x="6488502" y="1934149"/>
            <a:ext cx="100874" cy="100473"/>
          </a:xfrm>
          <a:prstGeom prst="ellipse">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0" name="TextBox 173">
            <a:extLst>
              <a:ext uri="{FF2B5EF4-FFF2-40B4-BE49-F238E27FC236}">
                <a16:creationId xmlns:a16="http://schemas.microsoft.com/office/drawing/2014/main" id="{4A6709DE-38A2-4D52-1206-E43284CE8605}"/>
              </a:ext>
            </a:extLst>
          </p:cNvPr>
          <p:cNvSpPr txBox="1"/>
          <p:nvPr/>
        </p:nvSpPr>
        <p:spPr>
          <a:xfrm>
            <a:off x="6438909" y="2277114"/>
            <a:ext cx="741895" cy="230832"/>
          </a:xfrm>
          <a:prstGeom prst="rect">
            <a:avLst/>
          </a:prstGeom>
          <a:noFill/>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D32006</a:t>
            </a:r>
          </a:p>
        </p:txBody>
      </p:sp>
      <p:sp>
        <p:nvSpPr>
          <p:cNvPr id="38" name="Rechteck 37">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ÜBERSICHT</a:t>
            </a:r>
          </a:p>
        </p:txBody>
      </p:sp>
      <p:sp>
        <p:nvSpPr>
          <p:cNvPr id="40" name="Rechteck 39">
            <a:extLst>
              <a:ext uri="{FF2B5EF4-FFF2-40B4-BE49-F238E27FC236}">
                <a16:creationId xmlns:a16="http://schemas.microsoft.com/office/drawing/2014/main" id="{24757204-5097-4775-1EE3-163B101FDADD}"/>
              </a:ext>
            </a:extLst>
          </p:cNvPr>
          <p:cNvSpPr/>
          <p:nvPr/>
        </p:nvSpPr>
        <p:spPr>
          <a:xfrm>
            <a:off x="547056" y="5551256"/>
            <a:ext cx="1671815"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lnSpc>
                <a:spcPct val="150000"/>
              </a:lnSpc>
              <a:buClr>
                <a:srgbClr val="BFBFBF"/>
              </a:buClr>
              <a:buNone/>
            </a:pPr>
            <a:endParaRPr lang="en-US" sz="1200" spc="200" dirty="0">
              <a:solidFill>
                <a:srgbClr val="818387"/>
              </a:solidFill>
              <a:latin typeface="Futura PT Book" panose="020B0502020204020303" pitchFamily="34" charset="77"/>
              <a:cs typeface="Futura Medium" panose="020B0602020204020303" pitchFamily="34" charset="-79"/>
            </a:endParaRPr>
          </a:p>
          <a:p>
            <a:pPr marL="0" indent="0">
              <a:lnSpc>
                <a:spcPct val="150000"/>
              </a:lnSpc>
              <a:buClr>
                <a:srgbClr val="BFBFBF"/>
              </a:buClr>
              <a:buNone/>
            </a:pPr>
            <a:endParaRPr lang="en-US" sz="1200" spc="200" dirty="0">
              <a:solidFill>
                <a:srgbClr val="818387"/>
              </a:solidFill>
              <a:latin typeface="Futura PT Book" panose="020B0502020204020303" pitchFamily="34" charset="77"/>
              <a:cs typeface="Futura Medium" panose="020B0602020204020303" pitchFamily="34" charset="-79"/>
            </a:endParaRPr>
          </a:p>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AUF PROJEKTBASIS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C3687-0438-9A98-5388-B9342472351F}"/>
            </a:ext>
          </a:extLst>
        </p:cNvPr>
        <p:cNvGrpSpPr/>
        <p:nvPr/>
      </p:nvGrpSpPr>
      <p:grpSpPr>
        <a:xfrm>
          <a:off x="0" y="0"/>
          <a:ext cx="0" cy="0"/>
          <a:chOff x="0" y="0"/>
          <a:chExt cx="0" cy="0"/>
        </a:xfrm>
      </p:grpSpPr>
      <p:sp>
        <p:nvSpPr>
          <p:cNvPr id="16" name="Textplatzhalter 15">
            <a:extLst>
              <a:ext uri="{FF2B5EF4-FFF2-40B4-BE49-F238E27FC236}">
                <a16:creationId xmlns:a16="http://schemas.microsoft.com/office/drawing/2014/main" id="{0BCBE007-3037-F77F-69F2-0690D0ABBE21}"/>
              </a:ext>
            </a:extLst>
          </p:cNvPr>
          <p:cNvSpPr>
            <a:spLocks noGrp="1"/>
          </p:cNvSpPr>
          <p:nvPr>
            <p:ph type="body" sz="quarter" idx="11"/>
          </p:nvPr>
        </p:nvSpPr>
        <p:spPr/>
        <p:txBody>
          <a:bodyPr/>
          <a:lstStyle/>
          <a:p>
            <a:r>
              <a:rPr lang="de-DE" dirty="0"/>
              <a:t>Wenn man mit mobilen Geräten arbeitet, muss man sie hin und wieder aufladen. Dank der neuesten Vorschriften verwenden viele Geräte USB-Anschlüsse zum Aufladen.</a:t>
            </a:r>
          </a:p>
        </p:txBody>
      </p:sp>
      <p:pic>
        <p:nvPicPr>
          <p:cNvPr id="1028" name="Picture 4" descr="universal charger vs multiple smartphone chargers">
            <a:extLst>
              <a:ext uri="{FF2B5EF4-FFF2-40B4-BE49-F238E27FC236}">
                <a16:creationId xmlns:a16="http://schemas.microsoft.com/office/drawing/2014/main" id="{0B7C4DF3-745D-59F3-A76C-B2FE4AF5059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67908" y="2492896"/>
            <a:ext cx="6075351" cy="3465200"/>
          </a:xfrm>
          <a:prstGeom prst="rect">
            <a:avLst/>
          </a:prstGeom>
          <a:noFill/>
          <a:extLst>
            <a:ext uri="{909E8E84-426E-40DD-AFC4-6F175D3DCCD1}">
              <a14:hiddenFill xmlns:a14="http://schemas.microsoft.com/office/drawing/2010/main">
                <a:solidFill>
                  <a:srgbClr val="FFFFFF"/>
                </a:solidFill>
              </a14:hiddenFill>
            </a:ext>
          </a:extLst>
        </p:spPr>
      </p:pic>
      <p:sp>
        <p:nvSpPr>
          <p:cNvPr id="5" name="Rechteck 4">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LADEGERÄTE</a:t>
            </a:r>
          </a:p>
        </p:txBody>
      </p:sp>
    </p:spTree>
    <p:extLst>
      <p:ext uri="{BB962C8B-B14F-4D97-AF65-F5344CB8AC3E}">
        <p14:creationId xmlns:p14="http://schemas.microsoft.com/office/powerpoint/2010/main" val="3106876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DDEC-6424-8B11-6E8B-0B533415C28F}"/>
            </a:ext>
          </a:extLst>
        </p:cNvPr>
        <p:cNvGrpSpPr/>
        <p:nvPr/>
      </p:nvGrpSpPr>
      <p:grpSpPr>
        <a:xfrm>
          <a:off x="0" y="0"/>
          <a:ext cx="0" cy="0"/>
          <a:chOff x="0" y="0"/>
          <a:chExt cx="0" cy="0"/>
        </a:xfrm>
      </p:grpSpPr>
      <p:pic>
        <p:nvPicPr>
          <p:cNvPr id="16" name="Grafik 15" descr="Ein Bild, das Kabel enthält.&#10;&#10;Automatisch generierte Beschreibung">
            <a:extLst>
              <a:ext uri="{FF2B5EF4-FFF2-40B4-BE49-F238E27FC236}">
                <a16:creationId xmlns:a16="http://schemas.microsoft.com/office/drawing/2014/main" id="{31F6CB5B-F391-42FB-11B7-E0DE9DFF59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94712" y="2276872"/>
            <a:ext cx="4423714" cy="4423714"/>
          </a:xfrm>
          <a:prstGeom prst="rect">
            <a:avLst/>
          </a:prstGeom>
        </p:spPr>
      </p:pic>
      <p:pic>
        <p:nvPicPr>
          <p:cNvPr id="20" name="Grafik 19">
            <a:extLst>
              <a:ext uri="{FF2B5EF4-FFF2-40B4-BE49-F238E27FC236}">
                <a16:creationId xmlns:a16="http://schemas.microsoft.com/office/drawing/2014/main" id="{182D133B-1382-A51C-2366-4D6497A70D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64252" y="2406794"/>
            <a:ext cx="4423714" cy="4423714"/>
          </a:xfrm>
          <a:prstGeom prst="rect">
            <a:avLst/>
          </a:prstGeom>
        </p:spPr>
      </p:pic>
      <p:sp>
        <p:nvSpPr>
          <p:cNvPr id="15" name="Rechteck 14">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D32054/D32055</a:t>
            </a:r>
          </a:p>
        </p:txBody>
      </p:sp>
      <p:sp>
        <p:nvSpPr>
          <p:cNvPr id="19" name="Rechteck 18">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GAN-LADEGERÄT MIT 3 ANSCHLÜSSEN (65W)</a:t>
            </a:r>
          </a:p>
        </p:txBody>
      </p:sp>
      <p:sp>
        <p:nvSpPr>
          <p:cNvPr id="24" name="Textplatzhalter 3">
            <a:extLst>
              <a:ext uri="{FF2B5EF4-FFF2-40B4-BE49-F238E27FC236}">
                <a16:creationId xmlns:a16="http://schemas.microsoft.com/office/drawing/2014/main" id="{2EED0446-7CF3-2531-AAAE-0FAEEA8123EE}"/>
              </a:ext>
            </a:extLst>
          </p:cNvPr>
          <p:cNvSpPr>
            <a:spLocks noGrp="1"/>
          </p:cNvSpPr>
          <p:nvPr/>
        </p:nvSpPr>
        <p:spPr>
          <a:xfrm>
            <a:off x="551384" y="3352433"/>
            <a:ext cx="5328592" cy="2777413"/>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a:latin typeface="Futura PT Light" panose="020B0402020204020303" pitchFamily="34" charset="0"/>
              </a:rPr>
              <a:t>2x USB-C-Anschluss mit Power </a:t>
            </a:r>
            <a:r>
              <a:rPr lang="de-DE" dirty="0" err="1">
                <a:latin typeface="Futura PT Light" panose="020B0402020204020303" pitchFamily="34" charset="0"/>
              </a:rPr>
              <a:t>Delivery</a:t>
            </a:r>
            <a:endParaRPr lang="de-DE" dirty="0">
              <a:latin typeface="Futura PT Light" panose="020B0402020204020303" pitchFamily="34" charset="0"/>
            </a:endParaRPr>
          </a:p>
          <a:p>
            <a:pPr lvl="1">
              <a:lnSpc>
                <a:spcPts val="2840"/>
              </a:lnSpc>
            </a:pPr>
            <a:r>
              <a:rPr lang="de-DE" dirty="0">
                <a:latin typeface="Futura PT Light" panose="020B0402020204020303" pitchFamily="34" charset="0"/>
              </a:rPr>
              <a:t>1x USB-A-Anschluss</a:t>
            </a:r>
          </a:p>
          <a:p>
            <a:pPr lvl="1">
              <a:lnSpc>
                <a:spcPts val="2840"/>
              </a:lnSpc>
            </a:pPr>
            <a:r>
              <a:rPr lang="de-DE" dirty="0">
                <a:latin typeface="Futura PT Light" panose="020B0402020204020303" pitchFamily="34" charset="0"/>
              </a:rPr>
              <a:t>Universell für Tablets, Smartphones oder Laptops</a:t>
            </a:r>
          </a:p>
          <a:p>
            <a:pPr lvl="1">
              <a:lnSpc>
                <a:spcPts val="2840"/>
              </a:lnSpc>
            </a:pPr>
            <a:r>
              <a:rPr lang="de-DE" dirty="0">
                <a:latin typeface="Futura PT Light" panose="020B0402020204020303" pitchFamily="34" charset="0"/>
              </a:rPr>
              <a:t>EU- und UK-Version verfügbar</a:t>
            </a:r>
          </a:p>
          <a:p>
            <a:pPr lvl="1">
              <a:lnSpc>
                <a:spcPts val="2840"/>
              </a:lnSpc>
            </a:pPr>
            <a:r>
              <a:rPr lang="de-DE" dirty="0">
                <a:latin typeface="Futura PT Light" panose="020B0402020204020303" pitchFamily="34" charset="0"/>
              </a:rPr>
              <a:t>Geschützt gegen Überspannung, Überstrom, Kurzschluss und Überhitzung</a:t>
            </a:r>
          </a:p>
          <a:p>
            <a:pPr lvl="1">
              <a:lnSpc>
                <a:spcPts val="2840"/>
              </a:lnSpc>
            </a:pPr>
            <a:r>
              <a:rPr lang="de-DE" dirty="0">
                <a:latin typeface="Futura PT Light" panose="020B0402020204020303" pitchFamily="34" charset="0"/>
              </a:rPr>
              <a:t>Ladegeräte mit neuester Gallium-Nitrit-Technologie für kompakte Größe und effizientes Laden</a:t>
            </a:r>
          </a:p>
        </p:txBody>
      </p:sp>
    </p:spTree>
    <p:extLst>
      <p:ext uri="{BB962C8B-B14F-4D97-AF65-F5344CB8AC3E}">
        <p14:creationId xmlns:p14="http://schemas.microsoft.com/office/powerpoint/2010/main" val="370777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DDEC-6424-8B11-6E8B-0B533415C28F}"/>
            </a:ext>
          </a:extLst>
        </p:cNvPr>
        <p:cNvGrpSpPr/>
        <p:nvPr/>
      </p:nvGrpSpPr>
      <p:grpSpPr>
        <a:xfrm>
          <a:off x="0" y="0"/>
          <a:ext cx="0" cy="0"/>
          <a:chOff x="0" y="0"/>
          <a:chExt cx="0" cy="0"/>
        </a:xfrm>
      </p:grpSpPr>
      <p:sp>
        <p:nvSpPr>
          <p:cNvPr id="15" name="Rechteck 14">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D32054/D32055</a:t>
            </a:r>
          </a:p>
        </p:txBody>
      </p:sp>
      <p:sp>
        <p:nvSpPr>
          <p:cNvPr id="19" name="Rechteck 18">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GAN-LADEGERÄT MIT 3 ANSCHLÜSSEN (65W)</a:t>
            </a:r>
          </a:p>
        </p:txBody>
      </p:sp>
      <p:sp>
        <p:nvSpPr>
          <p:cNvPr id="24" name="Textplatzhalter 3">
            <a:extLst>
              <a:ext uri="{FF2B5EF4-FFF2-40B4-BE49-F238E27FC236}">
                <a16:creationId xmlns:a16="http://schemas.microsoft.com/office/drawing/2014/main" id="{2EED0446-7CF3-2531-AAAE-0FAEEA8123EE}"/>
              </a:ext>
            </a:extLst>
          </p:cNvPr>
          <p:cNvSpPr>
            <a:spLocks noGrp="1"/>
          </p:cNvSpPr>
          <p:nvPr/>
        </p:nvSpPr>
        <p:spPr>
          <a:xfrm>
            <a:off x="528146" y="3392996"/>
            <a:ext cx="11508513" cy="3096344"/>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pPr>
            <a:r>
              <a:rPr lang="de-DE" dirty="0">
                <a:latin typeface="Futura PT Light" panose="020B0402020204020303" pitchFamily="34" charset="0"/>
              </a:rPr>
              <a:t>Maximale Leistung:		65 W</a:t>
            </a:r>
          </a:p>
          <a:p>
            <a:pPr lvl="1">
              <a:lnSpc>
                <a:spcPts val="2840"/>
              </a:lnSpc>
            </a:pPr>
            <a:r>
              <a:rPr lang="de-DE" dirty="0">
                <a:latin typeface="Futura PT Light" panose="020B0402020204020303" pitchFamily="34" charset="0"/>
              </a:rPr>
              <a:t>Eingang:			AC 		100-240 V 50/60 Hz 2.5 A</a:t>
            </a:r>
          </a:p>
          <a:p>
            <a:pPr lvl="1">
              <a:lnSpc>
                <a:spcPts val="2840"/>
              </a:lnSpc>
            </a:pPr>
            <a:r>
              <a:rPr lang="de-DE" b="0" spc="50" dirty="0">
                <a:latin typeface="Futura PT Light" panose="020B0402020204020303" pitchFamily="34" charset="0"/>
              </a:rPr>
              <a:t>Einzelanschluss:		</a:t>
            </a:r>
            <a:r>
              <a:rPr lang="pt-BR" b="0" spc="50" dirty="0">
                <a:latin typeface="Futura PT Light" panose="020B0402020204020303" pitchFamily="34" charset="0"/>
              </a:rPr>
              <a:t>USB-C1/2:	5V/3A, 9V/3A, 12V/3A, 15V/3A, 20V/3.25A (60W </a:t>
            </a:r>
            <a:r>
              <a:rPr lang="pt-BR" b="0" spc="50" dirty="0" err="1">
                <a:latin typeface="Futura PT Light" panose="020B0402020204020303" pitchFamily="34" charset="0"/>
              </a:rPr>
              <a:t>max</a:t>
            </a:r>
            <a:r>
              <a:rPr lang="pt-BR" b="0" spc="50" dirty="0">
                <a:latin typeface="Futura PT Light" panose="020B0402020204020303" pitchFamily="34" charset="0"/>
              </a:rPr>
              <a:t>.)</a:t>
            </a:r>
            <a:br>
              <a:rPr lang="pt-BR" b="0" spc="50" dirty="0">
                <a:latin typeface="Futura PT Light" panose="020B0402020204020303" pitchFamily="34" charset="0"/>
              </a:rPr>
            </a:br>
            <a:r>
              <a:rPr lang="pt-BR" b="0" spc="50" dirty="0">
                <a:latin typeface="Futura PT Light" panose="020B0402020204020303" pitchFamily="34" charset="0"/>
              </a:rPr>
              <a:t> 			USB-A: 		4.5V/5A, 5V/4.5A, 9V/3A, 12V/2.5A, 20V/1.5A (30W </a:t>
            </a:r>
            <a:r>
              <a:rPr lang="pt-BR" b="0" spc="50" dirty="0" err="1">
                <a:latin typeface="Futura PT Light" panose="020B0402020204020303" pitchFamily="34" charset="0"/>
              </a:rPr>
              <a:t>max</a:t>
            </a:r>
            <a:r>
              <a:rPr lang="pt-BR" b="0" spc="50" dirty="0">
                <a:latin typeface="Futura PT Light" panose="020B0402020204020303" pitchFamily="34" charset="0"/>
              </a:rPr>
              <a:t>.)</a:t>
            </a:r>
          </a:p>
          <a:p>
            <a:pPr lvl="1">
              <a:lnSpc>
                <a:spcPts val="2840"/>
              </a:lnSpc>
            </a:pPr>
            <a:r>
              <a:rPr lang="pt-BR" b="0" spc="50" dirty="0" err="1">
                <a:latin typeface="Futura PT Light" panose="020B0402020204020303" pitchFamily="34" charset="0"/>
              </a:rPr>
              <a:t>Doppelanschluss</a:t>
            </a:r>
            <a:r>
              <a:rPr lang="pt-BR" b="0" spc="50" dirty="0">
                <a:latin typeface="Futura PT Light" panose="020B0402020204020303" pitchFamily="34" charset="0"/>
              </a:rPr>
              <a:t>:		USB-C1+USB-C2:	45W (5V/9V/12V/15V/3A, 20V/2.25A) + 20W (5V/3A, 9V/2.2A, 12V/1.67A)</a:t>
            </a:r>
            <a:br>
              <a:rPr lang="pt-BR" b="0" spc="50" dirty="0">
                <a:latin typeface="Futura PT Light" panose="020B0402020204020303" pitchFamily="34" charset="0"/>
              </a:rPr>
            </a:br>
            <a:r>
              <a:rPr lang="pt-BR" b="0" spc="50" dirty="0">
                <a:latin typeface="Futura PT Light" panose="020B0402020204020303" pitchFamily="34" charset="0"/>
              </a:rPr>
              <a:t> 			USB-C1+USB-A: 	5W (5V/9V/12V/15V/3A, 20V/2.25A) + 18W (5V/3A, 9V/2A, 12V/1.5A)</a:t>
            </a:r>
            <a:br>
              <a:rPr lang="pt-BR" b="0" spc="50" dirty="0">
                <a:latin typeface="Futura PT Light" panose="020B0402020204020303" pitchFamily="34" charset="0"/>
              </a:rPr>
            </a:br>
            <a:r>
              <a:rPr lang="pt-BR" b="0" spc="50" dirty="0">
                <a:latin typeface="Futura PT Light" panose="020B0402020204020303" pitchFamily="34" charset="0"/>
              </a:rPr>
              <a:t> 			USB-C2+USB-A: 	5V/3A (</a:t>
            </a:r>
            <a:r>
              <a:rPr lang="pt-BR" b="0" spc="50" dirty="0" err="1">
                <a:latin typeface="Futura PT Light" panose="020B0402020204020303" pitchFamily="34" charset="0"/>
              </a:rPr>
              <a:t>geteilt</a:t>
            </a:r>
            <a:r>
              <a:rPr lang="pt-BR" b="0" spc="50" dirty="0">
                <a:latin typeface="Futura PT Light" panose="020B0402020204020303" pitchFamily="34" charset="0"/>
              </a:rPr>
              <a:t>)</a:t>
            </a:r>
          </a:p>
          <a:p>
            <a:pPr lvl="1">
              <a:lnSpc>
                <a:spcPts val="2840"/>
              </a:lnSpc>
            </a:pPr>
            <a:r>
              <a:rPr lang="pt-BR" dirty="0" err="1">
                <a:latin typeface="Futura PT Light" panose="020B0402020204020303" pitchFamily="34" charset="0"/>
              </a:rPr>
              <a:t>Dreifachanschluss</a:t>
            </a:r>
            <a:r>
              <a:rPr lang="pt-BR" b="0" spc="50" dirty="0">
                <a:latin typeface="Futura PT Light" panose="020B0402020204020303" pitchFamily="34" charset="0"/>
              </a:rPr>
              <a:t>:		USB-C1+C2+A:	</a:t>
            </a:r>
            <a:r>
              <a:rPr lang="pl-PL" b="0" spc="50" dirty="0">
                <a:latin typeface="Futura PT Light" panose="020B0402020204020303" pitchFamily="34" charset="0"/>
              </a:rPr>
              <a:t>45W (5V/9V/12V/15V/3A, 20V/2.25A)</a:t>
            </a:r>
            <a:r>
              <a:rPr lang="de-DE" b="0" spc="50" dirty="0">
                <a:latin typeface="Futura PT Light" panose="020B0402020204020303" pitchFamily="34" charset="0"/>
              </a:rPr>
              <a:t> + 5V/3A (geteilt C2/A)</a:t>
            </a:r>
          </a:p>
          <a:p>
            <a:pPr lvl="1">
              <a:lnSpc>
                <a:spcPts val="2840"/>
              </a:lnSpc>
            </a:pPr>
            <a:endParaRPr lang="de-DE" dirty="0">
              <a:latin typeface="Futura PT Light" panose="020B0402020204020303" pitchFamily="34" charset="0"/>
            </a:endParaRPr>
          </a:p>
        </p:txBody>
      </p:sp>
    </p:spTree>
    <p:extLst>
      <p:ext uri="{BB962C8B-B14F-4D97-AF65-F5344CB8AC3E}">
        <p14:creationId xmlns:p14="http://schemas.microsoft.com/office/powerpoint/2010/main" val="4214852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D09E-4C64-7F3B-61C1-8A000FD74343}"/>
            </a:ext>
          </a:extLst>
        </p:cNvPr>
        <p:cNvGrpSpPr/>
        <p:nvPr/>
      </p:nvGrpSpPr>
      <p:grpSpPr>
        <a:xfrm>
          <a:off x="0" y="0"/>
          <a:ext cx="0" cy="0"/>
          <a:chOff x="0" y="0"/>
          <a:chExt cx="0" cy="0"/>
        </a:xfrm>
      </p:grpSpPr>
      <p:pic>
        <p:nvPicPr>
          <p:cNvPr id="10" name="Grafik 9" descr="Ein Bild, das Gerät, Elektronik, Kabel, Elektronisches Gerät enthält.&#10;&#10;Automatisch generierte Beschreibung">
            <a:extLst>
              <a:ext uri="{FF2B5EF4-FFF2-40B4-BE49-F238E27FC236}">
                <a16:creationId xmlns:a16="http://schemas.microsoft.com/office/drawing/2014/main" id="{CDB4127D-0F5A-46E8-9DEC-C409348691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80076" y="2740993"/>
            <a:ext cx="3636404" cy="3838426"/>
          </a:xfrm>
          <a:prstGeom prst="rect">
            <a:avLst/>
          </a:prstGeom>
        </p:spPr>
      </p:pic>
      <p:sp>
        <p:nvSpPr>
          <p:cNvPr id="16" name="Textplatzhalter 3">
            <a:extLst>
              <a:ext uri="{FF2B5EF4-FFF2-40B4-BE49-F238E27FC236}">
                <a16:creationId xmlns:a16="http://schemas.microsoft.com/office/drawing/2014/main" id="{2EED0446-7CF3-2531-AAAE-0FAEEA8123EE}"/>
              </a:ext>
            </a:extLst>
          </p:cNvPr>
          <p:cNvSpPr>
            <a:spLocks noGrp="1"/>
          </p:cNvSpPr>
          <p:nvPr/>
        </p:nvSpPr>
        <p:spPr>
          <a:xfrm>
            <a:off x="551384" y="3352434"/>
            <a:ext cx="5724636" cy="2956886"/>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spcAft>
                <a:spcPts val="600"/>
              </a:spcAft>
            </a:pPr>
            <a:r>
              <a:rPr lang="de-DE" dirty="0">
                <a:latin typeface="Futura PT Light" panose="020B0402020204020303" pitchFamily="34" charset="0"/>
              </a:rPr>
              <a:t>2x USB-C-Anschlüsse mit Power </a:t>
            </a:r>
            <a:r>
              <a:rPr lang="de-DE" dirty="0" err="1">
                <a:latin typeface="Futura PT Light" panose="020B0402020204020303" pitchFamily="34" charset="0"/>
              </a:rPr>
              <a:t>Delivery</a:t>
            </a:r>
            <a:r>
              <a:rPr lang="de-DE" dirty="0">
                <a:latin typeface="Futura PT Light" panose="020B0402020204020303" pitchFamily="34" charset="0"/>
              </a:rPr>
              <a:t>, 1x USB-A-Anschluss</a:t>
            </a:r>
          </a:p>
          <a:p>
            <a:pPr lvl="1">
              <a:lnSpc>
                <a:spcPts val="2840"/>
              </a:lnSpc>
              <a:spcAft>
                <a:spcPts val="600"/>
              </a:spcAft>
            </a:pPr>
            <a:r>
              <a:rPr lang="de-DE" dirty="0">
                <a:latin typeface="Futura PT Light" panose="020B0402020204020303" pitchFamily="34" charset="0"/>
              </a:rPr>
              <a:t>Universell für Tablets, Smartphones oder Laptops</a:t>
            </a:r>
          </a:p>
          <a:p>
            <a:pPr lvl="1">
              <a:lnSpc>
                <a:spcPts val="2840"/>
              </a:lnSpc>
              <a:spcAft>
                <a:spcPts val="600"/>
              </a:spcAft>
            </a:pPr>
            <a:r>
              <a:rPr lang="de-DE" dirty="0">
                <a:latin typeface="Futura PT Light" panose="020B0402020204020303" pitchFamily="34" charset="0"/>
              </a:rPr>
              <a:t>EU- und UK-Netzkabel sowie USB-C-Anschlusskabel im Lieferumfang enthalten</a:t>
            </a:r>
          </a:p>
          <a:p>
            <a:pPr lvl="1">
              <a:lnSpc>
                <a:spcPts val="2840"/>
              </a:lnSpc>
              <a:spcAft>
                <a:spcPts val="600"/>
              </a:spcAft>
            </a:pPr>
            <a:r>
              <a:rPr lang="de-DE" dirty="0">
                <a:latin typeface="Futura PT Light" panose="020B0402020204020303" pitchFamily="34" charset="0"/>
              </a:rPr>
              <a:t>Geschützt gegen Überspannung, Überstrom, Kurzschluss und Überhitzung</a:t>
            </a:r>
          </a:p>
          <a:p>
            <a:pPr lvl="1">
              <a:lnSpc>
                <a:spcPts val="2840"/>
              </a:lnSpc>
              <a:spcAft>
                <a:spcPts val="600"/>
              </a:spcAft>
            </a:pPr>
            <a:r>
              <a:rPr lang="de-DE" dirty="0">
                <a:latin typeface="Futura PT Light" panose="020B0402020204020303" pitchFamily="34" charset="0"/>
              </a:rPr>
              <a:t>Praktisches Ladegerät für den Schreibtisch</a:t>
            </a:r>
          </a:p>
        </p:txBody>
      </p:sp>
      <p:sp>
        <p:nvSpPr>
          <p:cNvPr id="19" name="Rechteck 18">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D32056</a:t>
            </a:r>
          </a:p>
        </p:txBody>
      </p:sp>
      <p:sp>
        <p:nvSpPr>
          <p:cNvPr id="20" name="Rechteck 19">
            <a:extLst>
              <a:ext uri="{FF2B5EF4-FFF2-40B4-BE49-F238E27FC236}">
                <a16:creationId xmlns:a16="http://schemas.microsoft.com/office/drawing/2014/main" id="{FF18875D-28D5-AC4B-9577-F5601B78FC3A}"/>
              </a:ext>
            </a:extLst>
          </p:cNvPr>
          <p:cNvSpPr/>
          <p:nvPr/>
        </p:nvSpPr>
        <p:spPr>
          <a:xfrm>
            <a:off x="407368" y="1772816"/>
            <a:ext cx="10585176" cy="646331"/>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LAPTOP LADEGERÄT MIT 3 ANSCHLÜSSEN (65W)</a:t>
            </a:r>
          </a:p>
        </p:txBody>
      </p:sp>
    </p:spTree>
    <p:extLst>
      <p:ext uri="{BB962C8B-B14F-4D97-AF65-F5344CB8AC3E}">
        <p14:creationId xmlns:p14="http://schemas.microsoft.com/office/powerpoint/2010/main" val="29356000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6D8CC-E951-9EBB-5E65-79DF110DDF62}"/>
            </a:ext>
          </a:extLst>
        </p:cNvPr>
        <p:cNvGrpSpPr/>
        <p:nvPr/>
      </p:nvGrpSpPr>
      <p:grpSpPr>
        <a:xfrm>
          <a:off x="0" y="0"/>
          <a:ext cx="0" cy="0"/>
          <a:chOff x="0" y="0"/>
          <a:chExt cx="0" cy="0"/>
        </a:xfrm>
      </p:grpSpPr>
      <p:sp>
        <p:nvSpPr>
          <p:cNvPr id="12" name="Rechteck 11">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D32056</a:t>
            </a:r>
          </a:p>
        </p:txBody>
      </p:sp>
      <p:sp>
        <p:nvSpPr>
          <p:cNvPr id="13" name="Rechteck 12">
            <a:extLst>
              <a:ext uri="{FF2B5EF4-FFF2-40B4-BE49-F238E27FC236}">
                <a16:creationId xmlns:a16="http://schemas.microsoft.com/office/drawing/2014/main" id="{FF18875D-28D5-AC4B-9577-F5601B78FC3A}"/>
              </a:ext>
            </a:extLst>
          </p:cNvPr>
          <p:cNvSpPr/>
          <p:nvPr/>
        </p:nvSpPr>
        <p:spPr>
          <a:xfrm>
            <a:off x="407368" y="1772816"/>
            <a:ext cx="10189132" cy="646331"/>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LAPTOP LADEGERÄT MIT 3 ANSCHLÜSSEN (65W)</a:t>
            </a:r>
          </a:p>
        </p:txBody>
      </p:sp>
      <p:sp>
        <p:nvSpPr>
          <p:cNvPr id="14" name="Textplatzhalter 3">
            <a:extLst>
              <a:ext uri="{FF2B5EF4-FFF2-40B4-BE49-F238E27FC236}">
                <a16:creationId xmlns:a16="http://schemas.microsoft.com/office/drawing/2014/main" id="{2EED0446-7CF3-2531-AAAE-0FAEEA8123EE}"/>
              </a:ext>
            </a:extLst>
          </p:cNvPr>
          <p:cNvSpPr>
            <a:spLocks noGrp="1"/>
          </p:cNvSpPr>
          <p:nvPr/>
        </p:nvSpPr>
        <p:spPr>
          <a:xfrm>
            <a:off x="551384" y="3352434"/>
            <a:ext cx="8136904" cy="2956886"/>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ts val="2840"/>
              </a:lnSpc>
              <a:spcAft>
                <a:spcPts val="600"/>
              </a:spcAft>
            </a:pPr>
            <a:r>
              <a:rPr lang="de-DE" dirty="0">
                <a:latin typeface="Futura PT Light" panose="020B0402020204020303" pitchFamily="34" charset="0"/>
              </a:rPr>
              <a:t>Maximale Leistung:	 	65W</a:t>
            </a:r>
          </a:p>
          <a:p>
            <a:pPr lvl="1">
              <a:lnSpc>
                <a:spcPts val="2840"/>
              </a:lnSpc>
              <a:spcAft>
                <a:spcPts val="600"/>
              </a:spcAft>
            </a:pPr>
            <a:r>
              <a:rPr lang="de-DE" dirty="0">
                <a:latin typeface="Futura PT Light" panose="020B0402020204020303" pitchFamily="34" charset="0"/>
              </a:rPr>
              <a:t>Eingang:			AC 100-240V 50/60Hz 2.5A</a:t>
            </a:r>
          </a:p>
          <a:p>
            <a:pPr lvl="1">
              <a:lnSpc>
                <a:spcPts val="2840"/>
              </a:lnSpc>
              <a:spcAft>
                <a:spcPts val="600"/>
              </a:spcAft>
            </a:pPr>
            <a:r>
              <a:rPr lang="de-DE" dirty="0">
                <a:latin typeface="Futura PT Light" panose="020B0402020204020303" pitchFamily="34" charset="0"/>
              </a:rPr>
              <a:t>Ausgang		         	</a:t>
            </a:r>
            <a:r>
              <a:rPr lang="pt-BR" dirty="0">
                <a:latin typeface="Futura PT Light" panose="020B0402020204020303" pitchFamily="34" charset="0"/>
              </a:rPr>
              <a:t>USB-C: 5,9,12,15,20V/3.25ª</a:t>
            </a:r>
          </a:p>
          <a:p>
            <a:pPr marL="2743200" lvl="6" indent="0">
              <a:lnSpc>
                <a:spcPts val="2840"/>
              </a:lnSpc>
              <a:spcAft>
                <a:spcPts val="600"/>
              </a:spcAft>
              <a:buNone/>
            </a:pPr>
            <a:r>
              <a:rPr lang="pt-BR" sz="1600" dirty="0">
                <a:solidFill>
                  <a:srgbClr val="3D3D3D"/>
                </a:solidFill>
                <a:latin typeface="Futura PT Light" panose="020B0402020204020303" pitchFamily="34" charset="0"/>
              </a:rPr>
              <a:t>USB-A: 5V/3A,9V/3A,12V/3A,20V/3A</a:t>
            </a:r>
          </a:p>
          <a:p>
            <a:pPr marL="171450" indent="-171450">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a:p>
            <a:pPr marL="171450" indent="-171450">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a:p>
            <a:pPr marL="171450" indent="-171450">
              <a:spcAft>
                <a:spcPts val="600"/>
              </a:spcAft>
              <a:buClr>
                <a:srgbClr val="818387"/>
              </a:buClr>
              <a:buFont typeface="Arial" panose="020B0604020202020204" pitchFamily="34" charset="0"/>
              <a:buChar char="•"/>
            </a:pPr>
            <a:endParaRPr lang="de-DE" sz="1200" dirty="0">
              <a:solidFill>
                <a:srgbClr val="818387"/>
              </a:solidFill>
              <a:latin typeface="Futura PT Light" panose="020B0402020204020303" pitchFamily="34" charset="0"/>
              <a:cs typeface="Futura Medium" panose="020B0602020204020303"/>
            </a:endParaRPr>
          </a:p>
          <a:p>
            <a:pPr>
              <a:spcAft>
                <a:spcPts val="600"/>
              </a:spcAft>
              <a:buClr>
                <a:srgbClr val="818387"/>
              </a:buClr>
            </a:pPr>
            <a:r>
              <a:rPr lang="de-DE" sz="1200" dirty="0">
                <a:solidFill>
                  <a:srgbClr val="818387"/>
                </a:solidFill>
                <a:latin typeface="Futura PT Light" panose="020B0402020204020303" pitchFamily="34" charset="0"/>
                <a:cs typeface="Futura Medium" panose="020B0602020204020303"/>
              </a:rPr>
              <a:t> :</a:t>
            </a:r>
          </a:p>
        </p:txBody>
      </p:sp>
    </p:spTree>
    <p:extLst>
      <p:ext uri="{BB962C8B-B14F-4D97-AF65-F5344CB8AC3E}">
        <p14:creationId xmlns:p14="http://schemas.microsoft.com/office/powerpoint/2010/main" val="21405325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BA15B-FCAE-BD83-3B47-E44078531ABC}"/>
            </a:ext>
          </a:extLst>
        </p:cNvPr>
        <p:cNvGrpSpPr/>
        <p:nvPr/>
      </p:nvGrpSpPr>
      <p:grpSpPr>
        <a:xfrm>
          <a:off x="0" y="0"/>
          <a:ext cx="0" cy="0"/>
          <a:chOff x="0" y="0"/>
          <a:chExt cx="0" cy="0"/>
        </a:xfrm>
      </p:grpSpPr>
      <p:sp>
        <p:nvSpPr>
          <p:cNvPr id="3" name="TextBox 173">
            <a:extLst>
              <a:ext uri="{FF2B5EF4-FFF2-40B4-BE49-F238E27FC236}">
                <a16:creationId xmlns:a16="http://schemas.microsoft.com/office/drawing/2014/main" id="{E66EAFFA-8C68-E5CC-53C6-6E4096E0CD82}"/>
              </a:ext>
            </a:extLst>
          </p:cNvPr>
          <p:cNvSpPr txBox="1"/>
          <p:nvPr/>
        </p:nvSpPr>
        <p:spPr>
          <a:xfrm>
            <a:off x="3755740" y="1942237"/>
            <a:ext cx="1255042" cy="240490"/>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09791A5D-1338-C05F-7221-40E7AA4D9EDA}"/>
              </a:ext>
            </a:extLst>
          </p:cNvPr>
          <p:cNvCxnSpPr/>
          <p:nvPr/>
        </p:nvCxnSpPr>
        <p:spPr>
          <a:xfrm flipV="1">
            <a:off x="4169617" y="2191668"/>
            <a:ext cx="34490" cy="41848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B0AD242B-2BCE-58EA-C992-ECC52988D4E1}"/>
              </a:ext>
            </a:extLst>
          </p:cNvPr>
          <p:cNvCxnSpPr/>
          <p:nvPr/>
        </p:nvCxnSpPr>
        <p:spPr>
          <a:xfrm>
            <a:off x="4031658" y="6249596"/>
            <a:ext cx="703513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8131A776-E154-5C65-F0A2-3DC6B6D2832B}"/>
              </a:ext>
            </a:extLst>
          </p:cNvPr>
          <p:cNvSpPr txBox="1"/>
          <p:nvPr/>
        </p:nvSpPr>
        <p:spPr>
          <a:xfrm>
            <a:off x="4452652" y="6262602"/>
            <a:ext cx="1201262" cy="246221"/>
          </a:xfrm>
          <a:prstGeom prst="rect">
            <a:avLst/>
          </a:prstGeom>
          <a:noFill/>
          <a:ln>
            <a:noFill/>
          </a:ln>
        </p:spPr>
        <p:txBody>
          <a:bodyPr wrap="square" rtlCol="0">
            <a:spAutoFit/>
          </a:bodyPr>
          <a:lstStyle/>
          <a:p>
            <a:pPr>
              <a:spcBef>
                <a:spcPts val="600"/>
              </a:spcBef>
              <a:buClr>
                <a:srgbClr val="BFBFBF"/>
              </a:buClr>
            </a:pP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Autoladegerät</a:t>
            </a:r>
            <a:endParaRPr lang="en-US" sz="1000" dirty="0">
              <a:solidFill>
                <a:schemeClr val="tx1">
                  <a:lumMod val="75000"/>
                  <a:lumOff val="25000"/>
                </a:schemeClr>
              </a:solidFill>
              <a:latin typeface="Futura PT Light" panose="020B0402020204020303" pitchFamily="34" charset="0"/>
              <a:cs typeface="Futura Medium" panose="020B0602020204020303" pitchFamily="34" charset="-79"/>
            </a:endParaRPr>
          </a:p>
        </p:txBody>
      </p:sp>
      <p:sp>
        <p:nvSpPr>
          <p:cNvPr id="10" name="TextBox 173">
            <a:extLst>
              <a:ext uri="{FF2B5EF4-FFF2-40B4-BE49-F238E27FC236}">
                <a16:creationId xmlns:a16="http://schemas.microsoft.com/office/drawing/2014/main" id="{3185DF33-DE5A-5207-223E-0A898BFBCB43}"/>
              </a:ext>
            </a:extLst>
          </p:cNvPr>
          <p:cNvSpPr txBox="1"/>
          <p:nvPr/>
        </p:nvSpPr>
        <p:spPr>
          <a:xfrm>
            <a:off x="9687984" y="6262602"/>
            <a:ext cx="1268231"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Desktop </a:t>
            </a: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Ladegerät</a:t>
            </a:r>
            <a:endParaRPr lang="en-US" sz="1000" dirty="0">
              <a:solidFill>
                <a:schemeClr val="tx1">
                  <a:lumMod val="75000"/>
                  <a:lumOff val="25000"/>
                </a:schemeClr>
              </a:solidFill>
              <a:latin typeface="Futura PT Light" panose="020B0402020204020303" pitchFamily="34" charset="0"/>
              <a:cs typeface="Futura Medium" panose="020B0602020204020303" pitchFamily="34" charset="-79"/>
            </a:endParaRPr>
          </a:p>
        </p:txBody>
      </p:sp>
      <p:sp>
        <p:nvSpPr>
          <p:cNvPr id="11" name="TextBox 173">
            <a:extLst>
              <a:ext uri="{FF2B5EF4-FFF2-40B4-BE49-F238E27FC236}">
                <a16:creationId xmlns:a16="http://schemas.microsoft.com/office/drawing/2014/main" id="{93CA40B1-2FA2-E5B3-4673-3A55CD5C1808}"/>
              </a:ext>
            </a:extLst>
          </p:cNvPr>
          <p:cNvSpPr txBox="1"/>
          <p:nvPr/>
        </p:nvSpPr>
        <p:spPr>
          <a:xfrm>
            <a:off x="3795822" y="4789123"/>
            <a:ext cx="1034694" cy="23320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50€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C7B2E96D-6606-497A-A58C-C06E5F2CE5A6}"/>
              </a:ext>
            </a:extLst>
          </p:cNvPr>
          <p:cNvSpPr txBox="1"/>
          <p:nvPr/>
        </p:nvSpPr>
        <p:spPr>
          <a:xfrm>
            <a:off x="3795822" y="3862203"/>
            <a:ext cx="1034694" cy="23320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75€</a:t>
            </a:r>
          </a:p>
        </p:txBody>
      </p:sp>
      <p:sp>
        <p:nvSpPr>
          <p:cNvPr id="13" name="TextBox 173">
            <a:extLst>
              <a:ext uri="{FF2B5EF4-FFF2-40B4-BE49-F238E27FC236}">
                <a16:creationId xmlns:a16="http://schemas.microsoft.com/office/drawing/2014/main" id="{7AC2B285-9ECF-CC53-721E-5D9BFFF45851}"/>
              </a:ext>
            </a:extLst>
          </p:cNvPr>
          <p:cNvSpPr txBox="1"/>
          <p:nvPr/>
        </p:nvSpPr>
        <p:spPr>
          <a:xfrm>
            <a:off x="3799489" y="3012646"/>
            <a:ext cx="1034694" cy="23320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100€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705BBEB9-9AED-1CC2-57D7-33841B4FEEE2}"/>
              </a:ext>
            </a:extLst>
          </p:cNvPr>
          <p:cNvSpPr txBox="1"/>
          <p:nvPr/>
        </p:nvSpPr>
        <p:spPr>
          <a:xfrm>
            <a:off x="3799489" y="2309495"/>
            <a:ext cx="1034694" cy="23320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125€</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D87B6376-357E-7FE3-7C88-6CF82D01AF16}"/>
              </a:ext>
            </a:extLst>
          </p:cNvPr>
          <p:cNvSpPr txBox="1"/>
          <p:nvPr/>
        </p:nvSpPr>
        <p:spPr>
          <a:xfrm>
            <a:off x="3789299" y="5716044"/>
            <a:ext cx="1034694" cy="23320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25€</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6" name="TextBox 173">
            <a:extLst>
              <a:ext uri="{FF2B5EF4-FFF2-40B4-BE49-F238E27FC236}">
                <a16:creationId xmlns:a16="http://schemas.microsoft.com/office/drawing/2014/main" id="{0F49858E-BBE9-E746-A7F0-4E7BCDE752B7}"/>
              </a:ext>
            </a:extLst>
          </p:cNvPr>
          <p:cNvSpPr txBox="1"/>
          <p:nvPr/>
        </p:nvSpPr>
        <p:spPr>
          <a:xfrm>
            <a:off x="6018240" y="6262602"/>
            <a:ext cx="1268231" cy="246221"/>
          </a:xfrm>
          <a:prstGeom prst="rect">
            <a:avLst/>
          </a:prstGeom>
          <a:noFill/>
          <a:ln>
            <a:noFill/>
          </a:ln>
        </p:spPr>
        <p:txBody>
          <a:bodyPr wrap="square" rtlCol="0">
            <a:spAutoFit/>
          </a:bodyPr>
          <a:lstStyle/>
          <a:p>
            <a:pPr>
              <a:spcBef>
                <a:spcPts val="600"/>
              </a:spcBef>
              <a:buClr>
                <a:srgbClr val="BFBFBF"/>
              </a:buClr>
            </a:pP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Kompaktes</a:t>
            </a: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 </a:t>
            </a: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Ladegerät</a:t>
            </a:r>
            <a:endParaRPr lang="en-US" sz="1000" dirty="0">
              <a:solidFill>
                <a:schemeClr val="tx1">
                  <a:lumMod val="75000"/>
                  <a:lumOff val="25000"/>
                </a:schemeClr>
              </a:solidFill>
              <a:latin typeface="Futura PT Light" panose="020B0402020204020303" pitchFamily="34" charset="0"/>
              <a:cs typeface="Futura Medium" panose="020B0602020204020303" pitchFamily="34" charset="-79"/>
            </a:endParaRPr>
          </a:p>
        </p:txBody>
      </p:sp>
      <p:pic>
        <p:nvPicPr>
          <p:cNvPr id="19" name="Picture 2">
            <a:extLst>
              <a:ext uri="{FF2B5EF4-FFF2-40B4-BE49-F238E27FC236}">
                <a16:creationId xmlns:a16="http://schemas.microsoft.com/office/drawing/2014/main" id="{F3CEAA96-A854-8C65-5F04-FC79177FED30}"/>
              </a:ext>
            </a:extLst>
          </p:cNvPr>
          <p:cNvPicPr>
            <a:picLocks noChangeAspect="1" noChangeArrowheads="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bwMode="auto">
          <a:xfrm>
            <a:off x="4281721" y="3611691"/>
            <a:ext cx="1029651" cy="101802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0" name="TextBox 173">
            <a:extLst>
              <a:ext uri="{FF2B5EF4-FFF2-40B4-BE49-F238E27FC236}">
                <a16:creationId xmlns:a16="http://schemas.microsoft.com/office/drawing/2014/main" id="{80967FA1-F6E7-442B-55F8-97774B0B372F}"/>
              </a:ext>
            </a:extLst>
          </p:cNvPr>
          <p:cNvSpPr txBox="1"/>
          <p:nvPr/>
        </p:nvSpPr>
        <p:spPr>
          <a:xfrm>
            <a:off x="4746878" y="4153006"/>
            <a:ext cx="584909"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D31932</a:t>
            </a:r>
          </a:p>
        </p:txBody>
      </p:sp>
      <p:sp>
        <p:nvSpPr>
          <p:cNvPr id="29" name="TextBox 173">
            <a:extLst>
              <a:ext uri="{FF2B5EF4-FFF2-40B4-BE49-F238E27FC236}">
                <a16:creationId xmlns:a16="http://schemas.microsoft.com/office/drawing/2014/main" id="{74410DC3-E702-4FC5-613D-CAF3566CCF38}"/>
              </a:ext>
            </a:extLst>
          </p:cNvPr>
          <p:cNvSpPr txBox="1"/>
          <p:nvPr/>
        </p:nvSpPr>
        <p:spPr>
          <a:xfrm>
            <a:off x="10153761" y="2723551"/>
            <a:ext cx="1193044"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D31893</a:t>
            </a:r>
          </a:p>
        </p:txBody>
      </p:sp>
      <p:pic>
        <p:nvPicPr>
          <p:cNvPr id="30" name="Picture 8">
            <a:extLst>
              <a:ext uri="{FF2B5EF4-FFF2-40B4-BE49-F238E27FC236}">
                <a16:creationId xmlns:a16="http://schemas.microsoft.com/office/drawing/2014/main" id="{9320F0C5-2809-F331-E801-275A851E6F9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9525833" y="1880828"/>
            <a:ext cx="1330807" cy="131577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3" name="Grafik 32">
            <a:extLst>
              <a:ext uri="{FF2B5EF4-FFF2-40B4-BE49-F238E27FC236}">
                <a16:creationId xmlns:a16="http://schemas.microsoft.com/office/drawing/2014/main" id="{165AB025-6485-1470-CD94-63112D20A71C}"/>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8042480" y="2840986"/>
            <a:ext cx="833820" cy="1005368"/>
          </a:xfrm>
          <a:prstGeom prst="rect">
            <a:avLst/>
          </a:prstGeom>
          <a:ln>
            <a:noFill/>
          </a:ln>
        </p:spPr>
      </p:pic>
      <p:pic>
        <p:nvPicPr>
          <p:cNvPr id="34" name="Grafik 33">
            <a:extLst>
              <a:ext uri="{FF2B5EF4-FFF2-40B4-BE49-F238E27FC236}">
                <a16:creationId xmlns:a16="http://schemas.microsoft.com/office/drawing/2014/main" id="{AA730AA0-9816-888B-7C77-18872570E27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158118" y="4937161"/>
            <a:ext cx="784332" cy="885149"/>
          </a:xfrm>
          <a:prstGeom prst="rect">
            <a:avLst/>
          </a:prstGeom>
          <a:ln>
            <a:noFill/>
          </a:ln>
        </p:spPr>
      </p:pic>
      <p:sp>
        <p:nvSpPr>
          <p:cNvPr id="36" name="TextBox 173">
            <a:extLst>
              <a:ext uri="{FF2B5EF4-FFF2-40B4-BE49-F238E27FC236}">
                <a16:creationId xmlns:a16="http://schemas.microsoft.com/office/drawing/2014/main" id="{DD7BEC16-61EE-1E26-B24C-A2FA3A48B0A3}"/>
              </a:ext>
            </a:extLst>
          </p:cNvPr>
          <p:cNvSpPr txBox="1"/>
          <p:nvPr/>
        </p:nvSpPr>
        <p:spPr>
          <a:xfrm>
            <a:off x="5950147" y="4470669"/>
            <a:ext cx="701702"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D32054</a:t>
            </a:r>
            <a:endParaRPr lang="en-US" sz="900" b="1" dirty="0">
              <a:solidFill>
                <a:schemeClr val="tx1">
                  <a:lumMod val="75000"/>
                  <a:lumOff val="25000"/>
                </a:schemeClr>
              </a:solidFill>
              <a:latin typeface="Futura PT Book" panose="020B0502020204020303" pitchFamily="34" charset="0"/>
              <a:cs typeface="Futura Medium" panose="020B0602020204020303" pitchFamily="34" charset="-79"/>
            </a:endParaRPr>
          </a:p>
        </p:txBody>
      </p:sp>
      <p:pic>
        <p:nvPicPr>
          <p:cNvPr id="37" name="Grafik 36" descr="Ein Bild, das Kabel enthält.&#10;&#10;Automatisch generierte Beschreibung">
            <a:extLst>
              <a:ext uri="{FF2B5EF4-FFF2-40B4-BE49-F238E27FC236}">
                <a16:creationId xmlns:a16="http://schemas.microsoft.com/office/drawing/2014/main" id="{898A6730-CA81-BB8C-9881-A8BF7A1CD66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832213" y="3750596"/>
            <a:ext cx="869583" cy="966385"/>
          </a:xfrm>
          <a:prstGeom prst="rect">
            <a:avLst/>
          </a:prstGeom>
          <a:ln>
            <a:noFill/>
          </a:ln>
        </p:spPr>
      </p:pic>
      <p:pic>
        <p:nvPicPr>
          <p:cNvPr id="38" name="Grafik 37">
            <a:extLst>
              <a:ext uri="{FF2B5EF4-FFF2-40B4-BE49-F238E27FC236}">
                <a16:creationId xmlns:a16="http://schemas.microsoft.com/office/drawing/2014/main" id="{633A0A37-52B7-268B-4830-BDE8D27E038F}"/>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559670" y="3814626"/>
            <a:ext cx="965637" cy="1008258"/>
          </a:xfrm>
          <a:prstGeom prst="rect">
            <a:avLst/>
          </a:prstGeom>
          <a:ln>
            <a:noFill/>
          </a:ln>
        </p:spPr>
      </p:pic>
      <p:sp>
        <p:nvSpPr>
          <p:cNvPr id="39" name="Ellipse 38">
            <a:extLst>
              <a:ext uri="{FF2B5EF4-FFF2-40B4-BE49-F238E27FC236}">
                <a16:creationId xmlns:a16="http://schemas.microsoft.com/office/drawing/2014/main" id="{338F035B-BC01-E50A-9DA0-4AADC74CE3CE}"/>
              </a:ext>
            </a:extLst>
          </p:cNvPr>
          <p:cNvSpPr/>
          <p:nvPr/>
        </p:nvSpPr>
        <p:spPr>
          <a:xfrm>
            <a:off x="4420630" y="4134540"/>
            <a:ext cx="117933" cy="11660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0" name="Ellipse 39">
            <a:extLst>
              <a:ext uri="{FF2B5EF4-FFF2-40B4-BE49-F238E27FC236}">
                <a16:creationId xmlns:a16="http://schemas.microsoft.com/office/drawing/2014/main" id="{94646029-42DA-A2ED-7E5A-96D2B3A9B086}"/>
              </a:ext>
            </a:extLst>
          </p:cNvPr>
          <p:cNvSpPr/>
          <p:nvPr/>
        </p:nvSpPr>
        <p:spPr>
          <a:xfrm>
            <a:off x="5734925" y="4402310"/>
            <a:ext cx="117933" cy="11660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41" name="Ellipse 40">
            <a:extLst>
              <a:ext uri="{FF2B5EF4-FFF2-40B4-BE49-F238E27FC236}">
                <a16:creationId xmlns:a16="http://schemas.microsoft.com/office/drawing/2014/main" id="{713E8382-8CF7-7313-05E5-1CAADF5954A4}"/>
              </a:ext>
            </a:extLst>
          </p:cNvPr>
          <p:cNvSpPr/>
          <p:nvPr/>
        </p:nvSpPr>
        <p:spPr>
          <a:xfrm>
            <a:off x="5898056" y="5271957"/>
            <a:ext cx="117933" cy="11660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5" name="TextBox 173">
            <a:extLst>
              <a:ext uri="{FF2B5EF4-FFF2-40B4-BE49-F238E27FC236}">
                <a16:creationId xmlns:a16="http://schemas.microsoft.com/office/drawing/2014/main" id="{7503F00D-668F-FA4A-95F9-B3C6AB37E4C5}"/>
              </a:ext>
            </a:extLst>
          </p:cNvPr>
          <p:cNvSpPr txBox="1"/>
          <p:nvPr/>
        </p:nvSpPr>
        <p:spPr>
          <a:xfrm>
            <a:off x="8001838" y="6263140"/>
            <a:ext cx="1268231" cy="246221"/>
          </a:xfrm>
          <a:prstGeom prst="rect">
            <a:avLst/>
          </a:prstGeom>
          <a:noFill/>
          <a:ln>
            <a:noFill/>
          </a:ln>
        </p:spPr>
        <p:txBody>
          <a:bodyPr wrap="square" rtlCol="0">
            <a:spAutoFit/>
          </a:bodyPr>
          <a:lstStyle/>
          <a:p>
            <a:pPr>
              <a:spcBef>
                <a:spcPts val="600"/>
              </a:spcBef>
              <a:buClr>
                <a:srgbClr val="BFBFBF"/>
              </a:buClr>
            </a:pP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Reise-Ladegerät</a:t>
            </a:r>
            <a:endParaRPr lang="en-US" sz="1000" dirty="0">
              <a:solidFill>
                <a:schemeClr val="tx1">
                  <a:lumMod val="75000"/>
                  <a:lumOff val="25000"/>
                </a:schemeClr>
              </a:solidFill>
              <a:latin typeface="Futura PT Light" panose="020B0402020204020303" pitchFamily="34" charset="0"/>
              <a:cs typeface="Futura Medium" panose="020B0602020204020303" pitchFamily="34" charset="-79"/>
            </a:endParaRPr>
          </a:p>
        </p:txBody>
      </p:sp>
      <p:sp>
        <p:nvSpPr>
          <p:cNvPr id="46" name="Ellipse 45">
            <a:extLst>
              <a:ext uri="{FF2B5EF4-FFF2-40B4-BE49-F238E27FC236}">
                <a16:creationId xmlns:a16="http://schemas.microsoft.com/office/drawing/2014/main" id="{3CB5E81F-47A2-C22B-FB18-773BE7B3D779}"/>
              </a:ext>
            </a:extLst>
          </p:cNvPr>
          <p:cNvSpPr/>
          <p:nvPr/>
        </p:nvSpPr>
        <p:spPr>
          <a:xfrm>
            <a:off x="7935072" y="3483967"/>
            <a:ext cx="117933" cy="11660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8" name="Ellipse 47">
            <a:extLst>
              <a:ext uri="{FF2B5EF4-FFF2-40B4-BE49-F238E27FC236}">
                <a16:creationId xmlns:a16="http://schemas.microsoft.com/office/drawing/2014/main" id="{59E32652-63A5-B24D-D67E-B145C77EB23C}"/>
              </a:ext>
            </a:extLst>
          </p:cNvPr>
          <p:cNvSpPr/>
          <p:nvPr/>
        </p:nvSpPr>
        <p:spPr>
          <a:xfrm>
            <a:off x="9687984" y="2659824"/>
            <a:ext cx="117933" cy="11660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9" name="TextBox 173">
            <a:extLst>
              <a:ext uri="{FF2B5EF4-FFF2-40B4-BE49-F238E27FC236}">
                <a16:creationId xmlns:a16="http://schemas.microsoft.com/office/drawing/2014/main" id="{0C307FD3-ACC9-D297-B3DC-643DD70DA436}"/>
              </a:ext>
            </a:extLst>
          </p:cNvPr>
          <p:cNvSpPr txBox="1"/>
          <p:nvPr/>
        </p:nvSpPr>
        <p:spPr>
          <a:xfrm>
            <a:off x="9983913" y="3659155"/>
            <a:ext cx="1193044"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D32056</a:t>
            </a:r>
          </a:p>
        </p:txBody>
      </p:sp>
      <p:pic>
        <p:nvPicPr>
          <p:cNvPr id="51" name="Grafik 50" descr="Ein Bild, das Gerät, Elektronik, Kabel, Elektronisches Gerät enthält.&#10;&#10;Automatisch generierte Beschreibung">
            <a:extLst>
              <a:ext uri="{FF2B5EF4-FFF2-40B4-BE49-F238E27FC236}">
                <a16:creationId xmlns:a16="http://schemas.microsoft.com/office/drawing/2014/main" id="{DBA3E3E6-8DFD-1486-F313-9E476092C04A}"/>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9625467" y="3033305"/>
            <a:ext cx="963961" cy="1006022"/>
          </a:xfrm>
          <a:prstGeom prst="rect">
            <a:avLst/>
          </a:prstGeom>
          <a:ln>
            <a:noFill/>
          </a:ln>
        </p:spPr>
      </p:pic>
      <p:sp>
        <p:nvSpPr>
          <p:cNvPr id="52" name="Ellipse 51">
            <a:extLst>
              <a:ext uri="{FF2B5EF4-FFF2-40B4-BE49-F238E27FC236}">
                <a16:creationId xmlns:a16="http://schemas.microsoft.com/office/drawing/2014/main" id="{994B18AC-7A2A-0F96-025C-57E4BC8AC599}"/>
              </a:ext>
            </a:extLst>
          </p:cNvPr>
          <p:cNvSpPr/>
          <p:nvPr/>
        </p:nvSpPr>
        <p:spPr>
          <a:xfrm>
            <a:off x="9687984" y="3266298"/>
            <a:ext cx="117933" cy="11660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pic>
        <p:nvPicPr>
          <p:cNvPr id="54" name="Picture 6" descr="Laptop Ladegerät Universal (40W)">
            <a:extLst>
              <a:ext uri="{FF2B5EF4-FFF2-40B4-BE49-F238E27FC236}">
                <a16:creationId xmlns:a16="http://schemas.microsoft.com/office/drawing/2014/main" id="{00000000-0008-0000-0200-00000E000000}"/>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9649682" y="4081913"/>
            <a:ext cx="756813" cy="62272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7" name="TextBox 173">
            <a:extLst>
              <a:ext uri="{FF2B5EF4-FFF2-40B4-BE49-F238E27FC236}">
                <a16:creationId xmlns:a16="http://schemas.microsoft.com/office/drawing/2014/main" id="{B2A58529-DBE2-D7C2-F89D-47838DC39143}"/>
              </a:ext>
            </a:extLst>
          </p:cNvPr>
          <p:cNvSpPr txBox="1"/>
          <p:nvPr/>
        </p:nvSpPr>
        <p:spPr>
          <a:xfrm>
            <a:off x="10067371" y="4537679"/>
            <a:ext cx="584909"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D31720</a:t>
            </a:r>
          </a:p>
        </p:txBody>
      </p:sp>
      <p:sp>
        <p:nvSpPr>
          <p:cNvPr id="60" name="Ellipse 59">
            <a:extLst>
              <a:ext uri="{FF2B5EF4-FFF2-40B4-BE49-F238E27FC236}">
                <a16:creationId xmlns:a16="http://schemas.microsoft.com/office/drawing/2014/main" id="{9456CEF4-0D4B-E107-E004-603F27884DB4}"/>
              </a:ext>
            </a:extLst>
          </p:cNvPr>
          <p:cNvSpPr/>
          <p:nvPr/>
        </p:nvSpPr>
        <p:spPr>
          <a:xfrm>
            <a:off x="9687983" y="4134540"/>
            <a:ext cx="117933" cy="11660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32" name="TextBox 173">
            <a:extLst>
              <a:ext uri="{FF2B5EF4-FFF2-40B4-BE49-F238E27FC236}">
                <a16:creationId xmlns:a16="http://schemas.microsoft.com/office/drawing/2014/main" id="{53450B94-0B32-10A0-34F7-A7DDAED7902F}"/>
              </a:ext>
            </a:extLst>
          </p:cNvPr>
          <p:cNvSpPr txBox="1"/>
          <p:nvPr/>
        </p:nvSpPr>
        <p:spPr>
          <a:xfrm>
            <a:off x="7984250" y="3623328"/>
            <a:ext cx="1266634"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D31983</a:t>
            </a:r>
          </a:p>
        </p:txBody>
      </p:sp>
      <p:sp>
        <p:nvSpPr>
          <p:cNvPr id="31" name="TextBox 173">
            <a:extLst>
              <a:ext uri="{FF2B5EF4-FFF2-40B4-BE49-F238E27FC236}">
                <a16:creationId xmlns:a16="http://schemas.microsoft.com/office/drawing/2014/main" id="{2DEA28D6-131A-2EA3-5753-F50D7149264C}"/>
              </a:ext>
            </a:extLst>
          </p:cNvPr>
          <p:cNvSpPr txBox="1"/>
          <p:nvPr/>
        </p:nvSpPr>
        <p:spPr>
          <a:xfrm>
            <a:off x="6291307" y="5600052"/>
            <a:ext cx="784810"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D31984</a:t>
            </a:r>
            <a:r>
              <a:rPr lang="en-US" sz="900" b="1" dirty="0">
                <a:solidFill>
                  <a:srgbClr val="FF0000"/>
                </a:solidFill>
                <a:latin typeface="Futura PT Book" panose="020B0502020204020303" pitchFamily="34" charset="0"/>
                <a:cs typeface="Futura Medium" panose="020B0602020204020303" pitchFamily="34" charset="-79"/>
              </a:rPr>
              <a:t> </a:t>
            </a:r>
            <a:endParaRPr lang="en-US" sz="900" b="1" dirty="0">
              <a:solidFill>
                <a:schemeClr val="tx1">
                  <a:lumMod val="75000"/>
                  <a:lumOff val="25000"/>
                </a:schemeClr>
              </a:solidFill>
              <a:latin typeface="Futura PT Book" panose="020B0502020204020303" pitchFamily="34" charset="0"/>
              <a:cs typeface="Futura Medium" panose="020B0602020204020303" pitchFamily="34" charset="-79"/>
            </a:endParaRPr>
          </a:p>
        </p:txBody>
      </p:sp>
      <p:sp>
        <p:nvSpPr>
          <p:cNvPr id="61" name="TextBox 173">
            <a:extLst>
              <a:ext uri="{FF2B5EF4-FFF2-40B4-BE49-F238E27FC236}">
                <a16:creationId xmlns:a16="http://schemas.microsoft.com/office/drawing/2014/main" id="{0104063D-4E5B-E4AF-97BD-B0BA963F15B4}"/>
              </a:ext>
            </a:extLst>
          </p:cNvPr>
          <p:cNvSpPr txBox="1"/>
          <p:nvPr/>
        </p:nvSpPr>
        <p:spPr>
          <a:xfrm>
            <a:off x="6851117" y="4477172"/>
            <a:ext cx="784332" cy="218626"/>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D32055</a:t>
            </a:r>
            <a:r>
              <a:rPr lang="en-US" sz="900" b="1" dirty="0">
                <a:solidFill>
                  <a:srgbClr val="FF0000"/>
                </a:solidFill>
                <a:latin typeface="Futura PT Book" panose="020B0502020204020303" pitchFamily="34" charset="0"/>
                <a:cs typeface="Futura Medium" panose="020B0602020204020303" pitchFamily="34" charset="-79"/>
              </a:rPr>
              <a:t> </a:t>
            </a:r>
            <a:endParaRPr lang="en-US" sz="900" b="1" dirty="0">
              <a:solidFill>
                <a:schemeClr val="tx1">
                  <a:lumMod val="75000"/>
                  <a:lumOff val="25000"/>
                </a:schemeClr>
              </a:solidFill>
              <a:latin typeface="Futura PT Book" panose="020B0502020204020303" pitchFamily="34" charset="0"/>
              <a:cs typeface="Futura Medium" panose="020B0602020204020303" pitchFamily="34" charset="-79"/>
            </a:endParaRPr>
          </a:p>
        </p:txBody>
      </p:sp>
      <p:sp>
        <p:nvSpPr>
          <p:cNvPr id="44" name="Rechteck 43">
            <a:extLst>
              <a:ext uri="{FF2B5EF4-FFF2-40B4-BE49-F238E27FC236}">
                <a16:creationId xmlns:a16="http://schemas.microsoft.com/office/drawing/2014/main" id="{FF18875D-28D5-AC4B-9577-F5601B78FC3A}"/>
              </a:ext>
            </a:extLst>
          </p:cNvPr>
          <p:cNvSpPr/>
          <p:nvPr/>
        </p:nvSpPr>
        <p:spPr>
          <a:xfrm>
            <a:off x="407368" y="1772816"/>
            <a:ext cx="3178357"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ÜBERSICHT</a:t>
            </a:r>
          </a:p>
        </p:txBody>
      </p:sp>
      <p:sp>
        <p:nvSpPr>
          <p:cNvPr id="55" name="Rechteck 54">
            <a:extLst>
              <a:ext uri="{FF2B5EF4-FFF2-40B4-BE49-F238E27FC236}">
                <a16:creationId xmlns:a16="http://schemas.microsoft.com/office/drawing/2014/main" id="{24757204-5097-4775-1EE3-163B101FDADD}"/>
              </a:ext>
            </a:extLst>
          </p:cNvPr>
          <p:cNvSpPr/>
          <p:nvPr/>
        </p:nvSpPr>
        <p:spPr>
          <a:xfrm>
            <a:off x="547056" y="5551256"/>
            <a:ext cx="2289933"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NEU</a:t>
            </a:r>
            <a:br>
              <a:rPr lang="en-US" sz="1200" spc="200" dirty="0">
                <a:solidFill>
                  <a:srgbClr val="818387"/>
                </a:solidFill>
                <a:latin typeface="Futura PT Book" panose="020B0502020204020303" pitchFamily="34" charset="77"/>
                <a:cs typeface="Futura Medium" panose="020B0602020204020303" pitchFamily="34" charset="-79"/>
              </a:rPr>
            </a:br>
            <a:r>
              <a:rPr lang="en-US" sz="1200" spc="200" dirty="0">
                <a:solidFill>
                  <a:srgbClr val="818387"/>
                </a:solidFill>
                <a:latin typeface="Futura PT Book" panose="020B0502020204020303" pitchFamily="34" charset="77"/>
                <a:cs typeface="Futura Medium" panose="020B0602020204020303" pitchFamily="34" charset="-79"/>
              </a:rPr>
              <a:t>BESTEHEND</a:t>
            </a:r>
          </a:p>
        </p:txBody>
      </p:sp>
      <p:sp>
        <p:nvSpPr>
          <p:cNvPr id="56" name="Ellipse 55">
            <a:extLst>
              <a:ext uri="{FF2B5EF4-FFF2-40B4-BE49-F238E27FC236}">
                <a16:creationId xmlns:a16="http://schemas.microsoft.com/office/drawing/2014/main" id="{998BC46B-D275-DED7-9E7F-5BB662195552}"/>
              </a:ext>
            </a:extLst>
          </p:cNvPr>
          <p:cNvSpPr/>
          <p:nvPr/>
        </p:nvSpPr>
        <p:spPr>
          <a:xfrm>
            <a:off x="2887181" y="5909310"/>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63" name="Ellipse 62">
            <a:extLst>
              <a:ext uri="{FF2B5EF4-FFF2-40B4-BE49-F238E27FC236}">
                <a16:creationId xmlns:a16="http://schemas.microsoft.com/office/drawing/2014/main" id="{E941CA1A-9771-5D34-9843-97CE7306FF7F}"/>
              </a:ext>
            </a:extLst>
          </p:cNvPr>
          <p:cNvSpPr/>
          <p:nvPr/>
        </p:nvSpPr>
        <p:spPr>
          <a:xfrm>
            <a:off x="2887181" y="5646149"/>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E19EF-CBE5-9A38-2B38-907A9E382F6E}"/>
            </a:ext>
          </a:extLst>
        </p:cNvPr>
        <p:cNvGrpSpPr/>
        <p:nvPr/>
      </p:nvGrpSpPr>
      <p:grpSpPr>
        <a:xfrm>
          <a:off x="0" y="0"/>
          <a:ext cx="0" cy="0"/>
          <a:chOff x="0" y="0"/>
          <a:chExt cx="0" cy="0"/>
        </a:xfrm>
      </p:grpSpPr>
      <p:sp>
        <p:nvSpPr>
          <p:cNvPr id="16" name="Textplatzhalter 15">
            <a:extLst>
              <a:ext uri="{FF2B5EF4-FFF2-40B4-BE49-F238E27FC236}">
                <a16:creationId xmlns:a16="http://schemas.microsoft.com/office/drawing/2014/main" id="{4D0F8087-2D29-AF8C-75B6-A6E346696C38}"/>
              </a:ext>
            </a:extLst>
          </p:cNvPr>
          <p:cNvSpPr>
            <a:spLocks noGrp="1"/>
          </p:cNvSpPr>
          <p:nvPr>
            <p:ph type="body" sz="quarter" idx="11"/>
          </p:nvPr>
        </p:nvSpPr>
        <p:spPr/>
        <p:txBody>
          <a:bodyPr/>
          <a:lstStyle/>
          <a:p>
            <a:r>
              <a:rPr lang="de-DE" dirty="0"/>
              <a:t>Bequeme Eingabegeräte, sei es für die Arbeit am Schreibtisch oder die Präsentation von Inhalten in einer Besprechung, sind der Schlüssel zu effizientem Arbeiten. Und drahtlose Geräte mit wiederaufladbaren Batterien tragen dazu bei, die Umwelt vor Batterieabfällen zu schützen.</a:t>
            </a:r>
          </a:p>
        </p:txBody>
      </p:sp>
      <p:sp>
        <p:nvSpPr>
          <p:cNvPr id="4" name="Textfeld 3">
            <a:extLst>
              <a:ext uri="{FF2B5EF4-FFF2-40B4-BE49-F238E27FC236}">
                <a16:creationId xmlns:a16="http://schemas.microsoft.com/office/drawing/2014/main" id="{A681B284-286F-41DA-6EDE-7DCC205E16D1}"/>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dirty="0">
                <a:solidFill>
                  <a:srgbClr val="3D3D3D"/>
                </a:solidFill>
                <a:latin typeface="Futura PT Demi" panose="020B0502020204020303" pitchFamily="34" charset="77"/>
              </a:rPr>
              <a:t>EINGABEGERÄTE</a:t>
            </a:r>
          </a:p>
        </p:txBody>
      </p:sp>
      <p:pic>
        <p:nvPicPr>
          <p:cNvPr id="3" name="Picture 2" descr="A hand holding a mouse">
            <a:extLst>
              <a:ext uri="{FF2B5EF4-FFF2-40B4-BE49-F238E27FC236}">
                <a16:creationId xmlns:a16="http://schemas.microsoft.com/office/drawing/2014/main" id="{8A3C76E7-789F-6F26-E4C2-D80904D1A47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75920" y="2852936"/>
            <a:ext cx="6291375" cy="2931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0395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B5F3A-7FA2-0EF9-40FB-C4388DDDDEB8}"/>
            </a:ext>
          </a:extLst>
        </p:cNvPr>
        <p:cNvGrpSpPr/>
        <p:nvPr/>
      </p:nvGrpSpPr>
      <p:grpSpPr>
        <a:xfrm>
          <a:off x="0" y="0"/>
          <a:ext cx="0" cy="0"/>
          <a:chOff x="0" y="0"/>
          <a:chExt cx="0" cy="0"/>
        </a:xfrm>
      </p:grpSpPr>
      <p:pic>
        <p:nvPicPr>
          <p:cNvPr id="6" name="Grafik 5" descr="Ein Bild, das Computermaus, Maus enthält.&#10;&#10;Automatisch generierte Beschreibung">
            <a:extLst>
              <a:ext uri="{FF2B5EF4-FFF2-40B4-BE49-F238E27FC236}">
                <a16:creationId xmlns:a16="http://schemas.microsoft.com/office/drawing/2014/main" id="{DB9FE317-9DDC-9C8C-4A8F-E17AE522554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28248" y="2816932"/>
            <a:ext cx="2448272" cy="3600400"/>
          </a:xfrm>
          <a:prstGeom prst="rect">
            <a:avLst/>
          </a:prstGeom>
        </p:spPr>
      </p:pic>
      <p:sp>
        <p:nvSpPr>
          <p:cNvPr id="12" name="Rechteck 11">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D32044</a:t>
            </a:r>
          </a:p>
        </p:txBody>
      </p:sp>
      <p:sp>
        <p:nvSpPr>
          <p:cNvPr id="13" name="Rechteck 12">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KABELLOSE MAUS BT/2.4G NOTEBOOK</a:t>
            </a:r>
          </a:p>
        </p:txBody>
      </p:sp>
      <p:sp>
        <p:nvSpPr>
          <p:cNvPr id="14" name="Textplatzhalter 3">
            <a:extLst>
              <a:ext uri="{FF2B5EF4-FFF2-40B4-BE49-F238E27FC236}">
                <a16:creationId xmlns:a16="http://schemas.microsoft.com/office/drawing/2014/main" id="{2EED0446-7CF3-2531-AAAE-0FAEEA8123EE}"/>
              </a:ext>
            </a:extLst>
          </p:cNvPr>
          <p:cNvSpPr>
            <a:spLocks noGrp="1"/>
          </p:cNvSpPr>
          <p:nvPr/>
        </p:nvSpPr>
        <p:spPr>
          <a:xfrm>
            <a:off x="551384" y="3352433"/>
            <a:ext cx="5328592" cy="2777413"/>
          </a:xfrm>
          <a:prstGeom prst="rect">
            <a:avLst/>
          </a:prstGeom>
        </p:spPr>
        <p:txBody>
          <a:bodyPr lIns="0" tIns="0" rIns="0" bIns="0"/>
          <a:lstStyle>
            <a:lvl1pPr marL="0" indent="0" algn="l" defTabSz="914400" rtl="0" eaLnBrk="1" latinLnBrk="0" hangingPunct="1">
              <a:lnSpc>
                <a:spcPts val="1840"/>
              </a:lnSpc>
              <a:spcBef>
                <a:spcPts val="0"/>
              </a:spcBef>
              <a:buFont typeface="Arial" panose="020B0604020202020204" pitchFamily="34" charset="0"/>
              <a:buNone/>
              <a:defRPr sz="1600" b="1" i="0" kern="1200" cap="all" spc="0" baseline="0">
                <a:solidFill>
                  <a:schemeClr val="tx1">
                    <a:lumMod val="75000"/>
                    <a:lumOff val="25000"/>
                  </a:schemeClr>
                </a:solidFill>
                <a:latin typeface="Futura PT Demi" panose="020B0502020204020303" pitchFamily="34" charset="77"/>
                <a:ea typeface="Roboto Condensed" panose="02000000000000000000" pitchFamily="2" charset="0"/>
                <a:cs typeface="+mn-cs"/>
              </a:defRPr>
            </a:lvl1pPr>
            <a:lvl2pPr marL="141288" indent="-17252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Roboto Condensed" panose="02000000000000000000" pitchFamily="2" charset="0"/>
                <a:cs typeface="+mn-cs"/>
              </a:defRPr>
            </a:lvl2pPr>
            <a:lvl3pPr marL="355600" indent="-166175" algn="l" defTabSz="914400" rtl="0" eaLnBrk="1" latinLnBrk="0" hangingPunct="1">
              <a:lnSpc>
                <a:spcPts val="2440"/>
              </a:lnSpc>
              <a:spcBef>
                <a:spcPts val="0"/>
              </a:spcBef>
              <a:buClr>
                <a:schemeClr val="tx1">
                  <a:lumMod val="75000"/>
                  <a:lumOff val="25000"/>
                </a:schemeClr>
              </a:buClr>
              <a:buSzPct val="90000"/>
              <a:buFont typeface="Arial" panose="020B0604020202020204" pitchFamily="34" charset="0"/>
              <a:buChar char="•"/>
              <a:tabLst/>
              <a:defRPr sz="1600" b="0" i="0" kern="1200" spc="50" baseline="0">
                <a:solidFill>
                  <a:schemeClr val="tx1">
                    <a:lumMod val="75000"/>
                    <a:lumOff val="25000"/>
                  </a:schemeClr>
                </a:solidFill>
                <a:latin typeface="Futura PT Light" panose="020B0402020204020303" pitchFamily="34" charset="77"/>
                <a:ea typeface="+mn-ea"/>
                <a:cs typeface="+mn-cs"/>
              </a:defRPr>
            </a:lvl3pPr>
            <a:lvl4pPr marL="720000" indent="-156600" algn="l" defTabSz="914400" rtl="0" eaLnBrk="1" latinLnBrk="0" hangingPunct="1">
              <a:lnSpc>
                <a:spcPts val="2480"/>
              </a:lnSpc>
              <a:spcBef>
                <a:spcPts val="0"/>
              </a:spcBef>
              <a:buFont typeface="Arial" panose="020B0604020202020204" pitchFamily="34" charset="0"/>
              <a:buChar char="•"/>
              <a:defRPr sz="1600" b="0" i="0" kern="1200">
                <a:solidFill>
                  <a:schemeClr val="tx1">
                    <a:lumMod val="75000"/>
                    <a:lumOff val="25000"/>
                  </a:schemeClr>
                </a:solidFill>
                <a:latin typeface="Futura PT Light" panose="020B040202020402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50000"/>
              </a:lnSpc>
              <a:spcAft>
                <a:spcPts val="600"/>
              </a:spcAft>
            </a:pPr>
            <a:r>
              <a:rPr lang="de-DE" dirty="0">
                <a:latin typeface="Futura PT Light" panose="020B0402020204020303" pitchFamily="34" charset="0"/>
              </a:rPr>
              <a:t>Verbindung entweder direkt mit Bluetooth oder mit dem mitgelieferten 2,4-GHz-USB-Empfänger</a:t>
            </a:r>
          </a:p>
          <a:p>
            <a:pPr lvl="1">
              <a:lnSpc>
                <a:spcPct val="150000"/>
              </a:lnSpc>
              <a:spcAft>
                <a:spcPts val="600"/>
              </a:spcAft>
            </a:pPr>
            <a:r>
              <a:rPr lang="de-DE" dirty="0">
                <a:latin typeface="Futura PT Light" panose="020B0402020204020303" pitchFamily="34" charset="0"/>
              </a:rPr>
              <a:t>Wiederaufladbarer Akku mit USB-C-Ladeanschluss</a:t>
            </a:r>
          </a:p>
          <a:p>
            <a:pPr lvl="1">
              <a:lnSpc>
                <a:spcPct val="150000"/>
              </a:lnSpc>
              <a:spcAft>
                <a:spcPts val="600"/>
              </a:spcAft>
            </a:pPr>
            <a:r>
              <a:rPr lang="de-DE" dirty="0">
                <a:latin typeface="Futura PT Light" panose="020B0402020204020303" pitchFamily="34" charset="0"/>
              </a:rPr>
              <a:t>Ein/Aus-Schalter für den Transport</a:t>
            </a:r>
          </a:p>
          <a:p>
            <a:pPr lvl="1">
              <a:lnSpc>
                <a:spcPct val="150000"/>
              </a:lnSpc>
              <a:spcAft>
                <a:spcPts val="600"/>
              </a:spcAft>
            </a:pPr>
            <a:r>
              <a:rPr lang="de-DE" dirty="0">
                <a:latin typeface="Futura PT Light" panose="020B0402020204020303" pitchFamily="34" charset="0"/>
              </a:rPr>
              <a:t>Einstellbare Sensorempfindlichkeit (800/1200/1600 dpi)</a:t>
            </a:r>
          </a:p>
          <a:p>
            <a:pPr lvl="1">
              <a:lnSpc>
                <a:spcPct val="150000"/>
              </a:lnSpc>
              <a:spcAft>
                <a:spcPts val="600"/>
              </a:spcAft>
            </a:pPr>
            <a:r>
              <a:rPr lang="de-DE" dirty="0">
                <a:latin typeface="Futura PT Light" panose="020B0402020204020303" pitchFamily="34" charset="0"/>
              </a:rPr>
              <a:t>2 zusätzliche seitliche Tasten für einfache Navigation</a:t>
            </a:r>
          </a:p>
          <a:p>
            <a:pPr lvl="1">
              <a:lnSpc>
                <a:spcPct val="150000"/>
              </a:lnSpc>
              <a:spcAft>
                <a:spcPts val="600"/>
              </a:spcAft>
            </a:pPr>
            <a:r>
              <a:rPr lang="de-DE" dirty="0">
                <a:latin typeface="Futura PT Light" panose="020B0402020204020303" pitchFamily="34" charset="0"/>
              </a:rPr>
              <a:t>Plug and Play - keine Softwareinstallation erforderlich</a:t>
            </a:r>
            <a:endParaRPr lang="de-DE" sz="1200" dirty="0">
              <a:solidFill>
                <a:srgbClr val="818387"/>
              </a:solidFill>
              <a:latin typeface="Futura PT Light" panose="020B0402020204020303" pitchFamily="34" charset="0"/>
              <a:cs typeface="Futura Medium" panose="020B0602020204020303"/>
            </a:endParaRPr>
          </a:p>
        </p:txBody>
      </p:sp>
    </p:spTree>
    <p:extLst>
      <p:ext uri="{BB962C8B-B14F-4D97-AF65-F5344CB8AC3E}">
        <p14:creationId xmlns:p14="http://schemas.microsoft.com/office/powerpoint/2010/main" val="2049354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389C3-9B80-57F1-9F53-20CC7B4A3EF3}"/>
            </a:ext>
          </a:extLst>
        </p:cNvPr>
        <p:cNvGrpSpPr/>
        <p:nvPr/>
      </p:nvGrpSpPr>
      <p:grpSpPr>
        <a:xfrm>
          <a:off x="0" y="0"/>
          <a:ext cx="0" cy="0"/>
          <a:chOff x="0" y="0"/>
          <a:chExt cx="0" cy="0"/>
        </a:xfrm>
      </p:grpSpPr>
      <p:sp>
        <p:nvSpPr>
          <p:cNvPr id="21" name="Rechteck 45">
            <a:extLst>
              <a:ext uri="{FF2B5EF4-FFF2-40B4-BE49-F238E27FC236}">
                <a16:creationId xmlns:a16="http://schemas.microsoft.com/office/drawing/2014/main" id="{04747076-3E97-456E-053A-F645709ADF1C}"/>
              </a:ext>
            </a:extLst>
          </p:cNvPr>
          <p:cNvSpPr/>
          <p:nvPr/>
        </p:nvSpPr>
        <p:spPr>
          <a:xfrm>
            <a:off x="547057" y="3360900"/>
            <a:ext cx="5944988" cy="28303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Verbindung entweder direkt mit Bluetooth oder mit dem mitgelieferten 2,4-GHz-USB-Empfänger</a:t>
            </a: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Wiederaufladbarer Akku mit USB-C-Ladeanschluss</a:t>
            </a: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Ein/Aus-Schalter für den Transport</a:t>
            </a: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Einstellbare Sensorempfindlichkeit (800/1200/1600 dpi)</a:t>
            </a: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Symmetrisches Design - perfekt für Rechts- und Linkshänder geeignet</a:t>
            </a: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Plug and Play - keine Softwareinstallation erforderlich</a:t>
            </a:r>
            <a:endParaRPr lang="de-DE" sz="1200" dirty="0">
              <a:solidFill>
                <a:srgbClr val="818387"/>
              </a:solidFill>
              <a:latin typeface="Futura PT Light" panose="020B0402020204020303" pitchFamily="34" charset="0"/>
              <a:cs typeface="Futura Medium" panose="020B0602020204020303"/>
            </a:endParaRPr>
          </a:p>
        </p:txBody>
      </p:sp>
      <p:pic>
        <p:nvPicPr>
          <p:cNvPr id="7" name="Grafik 6" descr="Ein Bild, das Screenshot enthält.&#10;&#10;Automatisch generierte Beschreibung">
            <a:extLst>
              <a:ext uri="{FF2B5EF4-FFF2-40B4-BE49-F238E27FC236}">
                <a16:creationId xmlns:a16="http://schemas.microsoft.com/office/drawing/2014/main" id="{56CEF179-9915-A32E-0E9D-148CABA24C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92244" y="2675342"/>
            <a:ext cx="2700300" cy="3725730"/>
          </a:xfrm>
          <a:prstGeom prst="rect">
            <a:avLst/>
          </a:prstGeom>
        </p:spPr>
      </p:pic>
      <p:sp>
        <p:nvSpPr>
          <p:cNvPr id="12" name="Rechteck 11">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D32045</a:t>
            </a:r>
          </a:p>
        </p:txBody>
      </p:sp>
      <p:sp>
        <p:nvSpPr>
          <p:cNvPr id="13" name="Rechteck 12">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KABELLOSE MAUS BT/2.4G DESKTOP</a:t>
            </a:r>
          </a:p>
        </p:txBody>
      </p:sp>
    </p:spTree>
    <p:extLst>
      <p:ext uri="{BB962C8B-B14F-4D97-AF65-F5344CB8AC3E}">
        <p14:creationId xmlns:p14="http://schemas.microsoft.com/office/powerpoint/2010/main" val="22965718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515A8-5FEB-E851-C40B-91A3E6F727A6}"/>
            </a:ext>
          </a:extLst>
        </p:cNvPr>
        <p:cNvGrpSpPr/>
        <p:nvPr/>
      </p:nvGrpSpPr>
      <p:grpSpPr>
        <a:xfrm>
          <a:off x="0" y="0"/>
          <a:ext cx="0" cy="0"/>
          <a:chOff x="0" y="0"/>
          <a:chExt cx="0" cy="0"/>
        </a:xfrm>
      </p:grpSpPr>
      <p:sp>
        <p:nvSpPr>
          <p:cNvPr id="3" name="TextBox 173">
            <a:extLst>
              <a:ext uri="{FF2B5EF4-FFF2-40B4-BE49-F238E27FC236}">
                <a16:creationId xmlns:a16="http://schemas.microsoft.com/office/drawing/2014/main" id="{16DE200B-E469-78F6-1AEE-B349C247A3F1}"/>
              </a:ext>
            </a:extLst>
          </p:cNvPr>
          <p:cNvSpPr txBox="1"/>
          <p:nvPr/>
        </p:nvSpPr>
        <p:spPr>
          <a:xfrm>
            <a:off x="3935760" y="2060847"/>
            <a:ext cx="1216076" cy="235410"/>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5641AE8B-D70D-CB05-B485-2F37F2144A68}"/>
              </a:ext>
            </a:extLst>
          </p:cNvPr>
          <p:cNvCxnSpPr>
            <a:cxnSpLocks/>
          </p:cNvCxnSpPr>
          <p:nvPr/>
        </p:nvCxnSpPr>
        <p:spPr>
          <a:xfrm flipV="1">
            <a:off x="4340316" y="2305010"/>
            <a:ext cx="35957" cy="440753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4796EDB7-6986-76AB-A601-C8754C31FBDC}"/>
              </a:ext>
            </a:extLst>
          </p:cNvPr>
          <p:cNvCxnSpPr/>
          <p:nvPr/>
        </p:nvCxnSpPr>
        <p:spPr>
          <a:xfrm>
            <a:off x="4209178" y="6562350"/>
            <a:ext cx="681671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1D81F813-DD0A-DEB1-D76A-3DA9D11DFC19}"/>
              </a:ext>
            </a:extLst>
          </p:cNvPr>
          <p:cNvSpPr txBox="1"/>
          <p:nvPr/>
        </p:nvSpPr>
        <p:spPr>
          <a:xfrm>
            <a:off x="4507411" y="6575082"/>
            <a:ext cx="1679608" cy="246221"/>
          </a:xfrm>
          <a:prstGeom prst="rect">
            <a:avLst/>
          </a:prstGeom>
          <a:noFill/>
          <a:ln>
            <a:noFill/>
          </a:ln>
        </p:spPr>
        <p:txBody>
          <a:bodyPr wrap="square" rtlCol="0">
            <a:spAutoFit/>
          </a:bodyPr>
          <a:lstStyle/>
          <a:p>
            <a:pPr>
              <a:spcBef>
                <a:spcPts val="600"/>
              </a:spcBef>
              <a:buClr>
                <a:srgbClr val="BFBFBF"/>
              </a:buClr>
            </a:pP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kabelgebunden</a:t>
            </a: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 USB</a:t>
            </a:r>
          </a:p>
        </p:txBody>
      </p:sp>
      <p:sp>
        <p:nvSpPr>
          <p:cNvPr id="10" name="TextBox 173">
            <a:extLst>
              <a:ext uri="{FF2B5EF4-FFF2-40B4-BE49-F238E27FC236}">
                <a16:creationId xmlns:a16="http://schemas.microsoft.com/office/drawing/2014/main" id="{9505421A-EABF-4D4B-FB34-EE8916AB0A21}"/>
              </a:ext>
            </a:extLst>
          </p:cNvPr>
          <p:cNvSpPr txBox="1"/>
          <p:nvPr/>
        </p:nvSpPr>
        <p:spPr>
          <a:xfrm>
            <a:off x="9689889" y="6575082"/>
            <a:ext cx="1228855" cy="246221"/>
          </a:xfrm>
          <a:prstGeom prst="rect">
            <a:avLst/>
          </a:prstGeom>
          <a:noFill/>
          <a:ln>
            <a:noFill/>
          </a:ln>
        </p:spPr>
        <p:txBody>
          <a:bodyPr wrap="square" rtlCol="0">
            <a:spAutoFit/>
          </a:bodyPr>
          <a:lstStyle/>
          <a:p>
            <a:pPr>
              <a:spcBef>
                <a:spcPts val="600"/>
              </a:spcBef>
              <a:buClr>
                <a:srgbClr val="BFBFBF"/>
              </a:buClr>
            </a:pP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kabellos</a:t>
            </a: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 Kombo</a:t>
            </a:r>
          </a:p>
        </p:txBody>
      </p:sp>
      <p:sp>
        <p:nvSpPr>
          <p:cNvPr id="11" name="TextBox 173">
            <a:extLst>
              <a:ext uri="{FF2B5EF4-FFF2-40B4-BE49-F238E27FC236}">
                <a16:creationId xmlns:a16="http://schemas.microsoft.com/office/drawing/2014/main" id="{07FCEE5C-69DE-CCA9-71CF-5A96BE97A0A6}"/>
              </a:ext>
            </a:extLst>
          </p:cNvPr>
          <p:cNvSpPr txBox="1"/>
          <p:nvPr/>
        </p:nvSpPr>
        <p:spPr>
          <a:xfrm>
            <a:off x="3974598" y="4847598"/>
            <a:ext cx="1002569"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7EB8E3C1-454C-95B8-0258-26ACC144B5FB}"/>
              </a:ext>
            </a:extLst>
          </p:cNvPr>
          <p:cNvSpPr txBox="1"/>
          <p:nvPr/>
        </p:nvSpPr>
        <p:spPr>
          <a:xfrm>
            <a:off x="3974598" y="3940257"/>
            <a:ext cx="1002569"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15€</a:t>
            </a:r>
          </a:p>
        </p:txBody>
      </p:sp>
      <p:sp>
        <p:nvSpPr>
          <p:cNvPr id="13" name="TextBox 173">
            <a:extLst>
              <a:ext uri="{FF2B5EF4-FFF2-40B4-BE49-F238E27FC236}">
                <a16:creationId xmlns:a16="http://schemas.microsoft.com/office/drawing/2014/main" id="{04D08E14-E518-DF73-4144-22D13807F605}"/>
              </a:ext>
            </a:extLst>
          </p:cNvPr>
          <p:cNvSpPr txBox="1"/>
          <p:nvPr/>
        </p:nvSpPr>
        <p:spPr>
          <a:xfrm>
            <a:off x="3978151" y="3108646"/>
            <a:ext cx="1002569"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C8FAF91C-3D8E-917D-F238-131268B1380C}"/>
              </a:ext>
            </a:extLst>
          </p:cNvPr>
          <p:cNvSpPr txBox="1"/>
          <p:nvPr/>
        </p:nvSpPr>
        <p:spPr>
          <a:xfrm>
            <a:off x="3967673" y="2420348"/>
            <a:ext cx="1002569"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30€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5150BB57-4982-B896-86D1-9A60285160C9}"/>
              </a:ext>
            </a:extLst>
          </p:cNvPr>
          <p:cNvSpPr txBox="1"/>
          <p:nvPr/>
        </p:nvSpPr>
        <p:spPr>
          <a:xfrm>
            <a:off x="3968277" y="5754940"/>
            <a:ext cx="1002569" cy="22827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7€</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6" name="TextBox 173">
            <a:extLst>
              <a:ext uri="{FF2B5EF4-FFF2-40B4-BE49-F238E27FC236}">
                <a16:creationId xmlns:a16="http://schemas.microsoft.com/office/drawing/2014/main" id="{ED6802C8-775F-D27E-F587-0DA1E5596634}"/>
              </a:ext>
            </a:extLst>
          </p:cNvPr>
          <p:cNvSpPr txBox="1"/>
          <p:nvPr/>
        </p:nvSpPr>
        <p:spPr>
          <a:xfrm>
            <a:off x="6134081" y="6575082"/>
            <a:ext cx="1228855" cy="246221"/>
          </a:xfrm>
          <a:prstGeom prst="rect">
            <a:avLst/>
          </a:prstGeom>
          <a:noFill/>
          <a:ln>
            <a:noFill/>
          </a:ln>
        </p:spPr>
        <p:txBody>
          <a:bodyPr wrap="square" rtlCol="0">
            <a:spAutoFit/>
          </a:bodyPr>
          <a:lstStyle/>
          <a:p>
            <a:pPr>
              <a:spcBef>
                <a:spcPts val="600"/>
              </a:spcBef>
              <a:buClr>
                <a:srgbClr val="BFBFBF"/>
              </a:buClr>
            </a:pP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kabellos</a:t>
            </a: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 2,4 GHz</a:t>
            </a:r>
          </a:p>
        </p:txBody>
      </p:sp>
      <p:sp>
        <p:nvSpPr>
          <p:cNvPr id="29" name="TextBox 173">
            <a:extLst>
              <a:ext uri="{FF2B5EF4-FFF2-40B4-BE49-F238E27FC236}">
                <a16:creationId xmlns:a16="http://schemas.microsoft.com/office/drawing/2014/main" id="{3C19A074-51BF-1BE3-F303-EDDAC6A5C8FB}"/>
              </a:ext>
            </a:extLst>
          </p:cNvPr>
          <p:cNvSpPr txBox="1"/>
          <p:nvPr/>
        </p:nvSpPr>
        <p:spPr>
          <a:xfrm>
            <a:off x="5027887" y="6335083"/>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D32011</a:t>
            </a:r>
          </a:p>
        </p:txBody>
      </p:sp>
      <p:sp>
        <p:nvSpPr>
          <p:cNvPr id="45" name="TextBox 173">
            <a:extLst>
              <a:ext uri="{FF2B5EF4-FFF2-40B4-BE49-F238E27FC236}">
                <a16:creationId xmlns:a16="http://schemas.microsoft.com/office/drawing/2014/main" id="{28D01878-07FE-715F-BE7B-4F510ABFAFED}"/>
              </a:ext>
            </a:extLst>
          </p:cNvPr>
          <p:cNvSpPr txBox="1"/>
          <p:nvPr/>
        </p:nvSpPr>
        <p:spPr>
          <a:xfrm>
            <a:off x="8056093" y="6575608"/>
            <a:ext cx="1228855" cy="246221"/>
          </a:xfrm>
          <a:prstGeom prst="rect">
            <a:avLst/>
          </a:prstGeom>
          <a:noFill/>
          <a:ln>
            <a:noFill/>
          </a:ln>
        </p:spPr>
        <p:txBody>
          <a:bodyPr wrap="square" rtlCol="0">
            <a:spAutoFit/>
          </a:bodyPr>
          <a:lstStyle/>
          <a:p>
            <a:pPr>
              <a:spcBef>
                <a:spcPts val="600"/>
              </a:spcBef>
              <a:buClr>
                <a:srgbClr val="BFBFBF"/>
              </a:buClr>
            </a:pP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kabellos</a:t>
            </a: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 Bluetooth</a:t>
            </a:r>
          </a:p>
        </p:txBody>
      </p:sp>
      <p:pic>
        <p:nvPicPr>
          <p:cNvPr id="2" name="Picture 4" descr="Kabellose Maus SILENT">
            <a:extLst>
              <a:ext uri="{FF2B5EF4-FFF2-40B4-BE49-F238E27FC236}">
                <a16:creationId xmlns:a16="http://schemas.microsoft.com/office/drawing/2014/main" id="{4C353CFB-ECCD-251A-9C24-CE53B8220F4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347680" y="3780345"/>
            <a:ext cx="567864" cy="8115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Grafik 3">
            <a:extLst>
              <a:ext uri="{FF2B5EF4-FFF2-40B4-BE49-F238E27FC236}">
                <a16:creationId xmlns:a16="http://schemas.microsoft.com/office/drawing/2014/main" id="{D5B791B5-964A-DAC3-3355-6B9A6A744EE7}"/>
              </a:ext>
            </a:extLst>
          </p:cNvPr>
          <p:cNvPicPr>
            <a:picLocks noChangeAspect="1"/>
          </p:cNvPicPr>
          <p:nvPr/>
        </p:nvPicPr>
        <p:blipFill rotWithShape="1">
          <a:blip r:embed="rId4" cstate="screen">
            <a:clrChange>
              <a:clrFrom>
                <a:srgbClr val="FFFEFD"/>
              </a:clrFrom>
              <a:clrTo>
                <a:srgbClr val="FFFEFD">
                  <a:alpha val="0"/>
                </a:srgbClr>
              </a:clrTo>
            </a:clrChang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8217356" y="3333571"/>
            <a:ext cx="568855" cy="755104"/>
          </a:xfrm>
          <a:prstGeom prst="rect">
            <a:avLst/>
          </a:prstGeom>
          <a:ln>
            <a:noFill/>
          </a:ln>
        </p:spPr>
      </p:pic>
      <p:grpSp>
        <p:nvGrpSpPr>
          <p:cNvPr id="5" name="Gruppieren 4">
            <a:extLst>
              <a:ext uri="{FF2B5EF4-FFF2-40B4-BE49-F238E27FC236}">
                <a16:creationId xmlns:a16="http://schemas.microsoft.com/office/drawing/2014/main" id="{4E625E47-120E-4E04-B42C-8241E30CD750}"/>
              </a:ext>
            </a:extLst>
          </p:cNvPr>
          <p:cNvGrpSpPr/>
          <p:nvPr/>
        </p:nvGrpSpPr>
        <p:grpSpPr>
          <a:xfrm>
            <a:off x="6396033" y="4850256"/>
            <a:ext cx="505215" cy="811533"/>
            <a:chOff x="8483097" y="1733739"/>
            <a:chExt cx="2114047" cy="3064598"/>
          </a:xfrm>
        </p:grpSpPr>
        <p:sp>
          <p:nvSpPr>
            <p:cNvPr id="8" name="Ellipse 7">
              <a:extLst>
                <a:ext uri="{FF2B5EF4-FFF2-40B4-BE49-F238E27FC236}">
                  <a16:creationId xmlns:a16="http://schemas.microsoft.com/office/drawing/2014/main" id="{DB5D0CE9-C5B7-DEB2-9D0B-A25B08F048C0}"/>
                </a:ext>
              </a:extLst>
            </p:cNvPr>
            <p:cNvSpPr/>
            <p:nvPr/>
          </p:nvSpPr>
          <p:spPr>
            <a:xfrm>
              <a:off x="8564577" y="4019079"/>
              <a:ext cx="2032567" cy="728931"/>
            </a:xfrm>
            <a:prstGeom prst="ellipse">
              <a:avLst/>
            </a:prstGeom>
            <a:gradFill flip="none" rotWithShape="1">
              <a:gsLst>
                <a:gs pos="0">
                  <a:srgbClr val="989899"/>
                </a:gs>
                <a:gs pos="50000">
                  <a:srgbClr val="D0D1D2">
                    <a:alpha val="9000"/>
                  </a:srgbClr>
                </a:gs>
                <a:gs pos="100000">
                  <a:srgbClr val="FFFFFF">
                    <a:alpha val="11000"/>
                  </a:srgbClr>
                </a:gs>
              </a:gsLst>
              <a:lin ang="1620000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Grafik 16">
              <a:extLst>
                <a:ext uri="{FF2B5EF4-FFF2-40B4-BE49-F238E27FC236}">
                  <a16:creationId xmlns:a16="http://schemas.microsoft.com/office/drawing/2014/main" id="{89019896-2BC4-BE8C-615F-FA9EFEDB9AF3}"/>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a:ext>
              </a:extLst>
            </a:blip>
            <a:srcRect/>
            <a:stretch/>
          </p:blipFill>
          <p:spPr>
            <a:xfrm>
              <a:off x="8483097" y="1733739"/>
              <a:ext cx="1978182" cy="3064598"/>
            </a:xfrm>
            <a:prstGeom prst="rect">
              <a:avLst/>
            </a:prstGeom>
            <a:ln>
              <a:noFill/>
            </a:ln>
          </p:spPr>
        </p:pic>
      </p:grpSp>
      <p:grpSp>
        <p:nvGrpSpPr>
          <p:cNvPr id="18" name="Group 2">
            <a:extLst>
              <a:ext uri="{FF2B5EF4-FFF2-40B4-BE49-F238E27FC236}">
                <a16:creationId xmlns:a16="http://schemas.microsoft.com/office/drawing/2014/main" id="{AEA1156A-0887-277D-45CD-211D6C3BDB8F}"/>
              </a:ext>
            </a:extLst>
          </p:cNvPr>
          <p:cNvGrpSpPr/>
          <p:nvPr/>
        </p:nvGrpSpPr>
        <p:grpSpPr>
          <a:xfrm>
            <a:off x="6249704" y="2320371"/>
            <a:ext cx="742246" cy="984453"/>
            <a:chOff x="306910" y="1976215"/>
            <a:chExt cx="2461823" cy="3268980"/>
          </a:xfrm>
          <a:effectLst>
            <a:reflection stA="68000" endPos="0" dist="50800" dir="5400000" sy="-100000" algn="bl" rotWithShape="0"/>
          </a:effectLst>
        </p:grpSpPr>
        <p:sp>
          <p:nvSpPr>
            <p:cNvPr id="21" name="Ellipse 5">
              <a:extLst>
                <a:ext uri="{FF2B5EF4-FFF2-40B4-BE49-F238E27FC236}">
                  <a16:creationId xmlns:a16="http://schemas.microsoft.com/office/drawing/2014/main" id="{32719B6F-CD36-5BDC-3F1A-E9641E9134F3}"/>
                </a:ext>
              </a:extLst>
            </p:cNvPr>
            <p:cNvSpPr/>
            <p:nvPr/>
          </p:nvSpPr>
          <p:spPr>
            <a:xfrm>
              <a:off x="368556" y="4482704"/>
              <a:ext cx="2032567" cy="728931"/>
            </a:xfrm>
            <a:prstGeom prst="ellipse">
              <a:avLst/>
            </a:prstGeom>
            <a:gradFill flip="none" rotWithShape="1">
              <a:gsLst>
                <a:gs pos="0">
                  <a:srgbClr val="989899"/>
                </a:gs>
                <a:gs pos="50000">
                  <a:srgbClr val="D0D1D2">
                    <a:alpha val="9000"/>
                  </a:srgbClr>
                </a:gs>
                <a:gs pos="100000">
                  <a:srgbClr val="FFFFFF">
                    <a:alpha val="11000"/>
                  </a:srgbClr>
                </a:gs>
              </a:gsLst>
              <a:lin ang="1620000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Grafik 12">
              <a:extLst>
                <a:ext uri="{FF2B5EF4-FFF2-40B4-BE49-F238E27FC236}">
                  <a16:creationId xmlns:a16="http://schemas.microsoft.com/office/drawing/2014/main" id="{2962F647-9C26-A0AB-21B3-0293EE2D5B44}"/>
                </a:ext>
              </a:extLst>
            </p:cNvPr>
            <p:cNvPicPr>
              <a:picLocks noChangeAspect="1"/>
            </p:cNvPicPr>
            <p:nvPr/>
          </p:nvPicPr>
          <p:blipFill rotWithShape="1">
            <a:blip r:embed="rId8" cstate="screen">
              <a:clrChange>
                <a:clrFrom>
                  <a:srgbClr val="FFFEFD"/>
                </a:clrFrom>
                <a:clrTo>
                  <a:srgbClr val="FFFEFD">
                    <a:alpha val="0"/>
                  </a:srgbClr>
                </a:clrTo>
              </a:clrChange>
              <a:extLst>
                <a:ext uri="{BEBA8EAE-BF5A-486C-A8C5-ECC9F3942E4B}">
                  <a14:imgProps xmlns:a14="http://schemas.microsoft.com/office/drawing/2010/main">
                    <a14:imgLayer r:embed="rId9">
                      <a14:imgEffect>
                        <a14:backgroundRemoval t="1439" b="89976" l="9977" r="89958"/>
                      </a14:imgEffect>
                      <a14:imgEffect>
                        <a14:saturation sat="0"/>
                      </a14:imgEffect>
                    </a14:imgLayer>
                  </a14:imgProps>
                </a:ext>
                <a:ext uri="{28A0092B-C50C-407E-A947-70E740481C1C}">
                  <a14:useLocalDpi xmlns:a14="http://schemas.microsoft.com/office/drawing/2010/main"/>
                </a:ext>
              </a:extLst>
            </a:blip>
            <a:srcRect/>
            <a:stretch/>
          </p:blipFill>
          <p:spPr>
            <a:xfrm>
              <a:off x="306910" y="1976215"/>
              <a:ext cx="2461823" cy="3268980"/>
            </a:xfrm>
            <a:prstGeom prst="rect">
              <a:avLst/>
            </a:prstGeom>
            <a:ln>
              <a:noFill/>
            </a:ln>
          </p:spPr>
        </p:pic>
      </p:grpSp>
      <p:pic>
        <p:nvPicPr>
          <p:cNvPr id="24" name="Grafik 23" descr="Ein Bild, das Elektronisches Gerät, Computermaus, Eingabegerät, peripher enthält.&#10;&#10;Automatisch generierte Beschreibung">
            <a:extLst>
              <a:ext uri="{FF2B5EF4-FFF2-40B4-BE49-F238E27FC236}">
                <a16:creationId xmlns:a16="http://schemas.microsoft.com/office/drawing/2014/main" id="{311D7707-8F82-6661-118A-D3B847281180}"/>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658126" y="5642787"/>
            <a:ext cx="498693" cy="989385"/>
          </a:xfrm>
          <a:prstGeom prst="rect">
            <a:avLst/>
          </a:prstGeom>
          <a:ln>
            <a:noFill/>
          </a:ln>
        </p:spPr>
      </p:pic>
      <p:sp>
        <p:nvSpPr>
          <p:cNvPr id="35" name="Ellipse 34">
            <a:extLst>
              <a:ext uri="{FF2B5EF4-FFF2-40B4-BE49-F238E27FC236}">
                <a16:creationId xmlns:a16="http://schemas.microsoft.com/office/drawing/2014/main" id="{DBE6381A-5F65-211D-B4D6-EB28E0E4E858}"/>
              </a:ext>
            </a:extLst>
          </p:cNvPr>
          <p:cNvSpPr/>
          <p:nvPr/>
        </p:nvSpPr>
        <p:spPr>
          <a:xfrm>
            <a:off x="4543367" y="5887737"/>
            <a:ext cx="114272" cy="11413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2" name="TextBox 173">
            <a:extLst>
              <a:ext uri="{FF2B5EF4-FFF2-40B4-BE49-F238E27FC236}">
                <a16:creationId xmlns:a16="http://schemas.microsoft.com/office/drawing/2014/main" id="{ABEFA3D8-ADF5-EB01-8ABC-F18C3AC93494}"/>
              </a:ext>
            </a:extLst>
          </p:cNvPr>
          <p:cNvSpPr txBox="1"/>
          <p:nvPr/>
        </p:nvSpPr>
        <p:spPr>
          <a:xfrm>
            <a:off x="6631612" y="5547824"/>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D31659</a:t>
            </a:r>
          </a:p>
        </p:txBody>
      </p:sp>
      <p:sp>
        <p:nvSpPr>
          <p:cNvPr id="43" name="TextBox 173">
            <a:extLst>
              <a:ext uri="{FF2B5EF4-FFF2-40B4-BE49-F238E27FC236}">
                <a16:creationId xmlns:a16="http://schemas.microsoft.com/office/drawing/2014/main" id="{7FA447AA-1EA5-2758-3F23-9A317EC8DDE2}"/>
              </a:ext>
            </a:extLst>
          </p:cNvPr>
          <p:cNvSpPr txBox="1"/>
          <p:nvPr/>
        </p:nvSpPr>
        <p:spPr>
          <a:xfrm>
            <a:off x="8414136" y="4049180"/>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D31980</a:t>
            </a:r>
          </a:p>
        </p:txBody>
      </p:sp>
      <p:sp>
        <p:nvSpPr>
          <p:cNvPr id="44" name="TextBox 173">
            <a:extLst>
              <a:ext uri="{FF2B5EF4-FFF2-40B4-BE49-F238E27FC236}">
                <a16:creationId xmlns:a16="http://schemas.microsoft.com/office/drawing/2014/main" id="{CE7B21DB-A938-157C-D46C-2FEAD014BB19}"/>
              </a:ext>
            </a:extLst>
          </p:cNvPr>
          <p:cNvSpPr txBox="1"/>
          <p:nvPr/>
        </p:nvSpPr>
        <p:spPr>
          <a:xfrm>
            <a:off x="6578054" y="4540888"/>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D32003</a:t>
            </a:r>
          </a:p>
        </p:txBody>
      </p:sp>
      <p:sp>
        <p:nvSpPr>
          <p:cNvPr id="50" name="TextBox 173">
            <a:extLst>
              <a:ext uri="{FF2B5EF4-FFF2-40B4-BE49-F238E27FC236}">
                <a16:creationId xmlns:a16="http://schemas.microsoft.com/office/drawing/2014/main" id="{B9ADB94F-5C6D-2E8C-C967-DAE9F7E8CE06}"/>
              </a:ext>
            </a:extLst>
          </p:cNvPr>
          <p:cNvSpPr txBox="1"/>
          <p:nvPr/>
        </p:nvSpPr>
        <p:spPr>
          <a:xfrm>
            <a:off x="6735026" y="3048802"/>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D31981</a:t>
            </a:r>
          </a:p>
        </p:txBody>
      </p:sp>
      <p:sp>
        <p:nvSpPr>
          <p:cNvPr id="55" name="Ellipse 54">
            <a:extLst>
              <a:ext uri="{FF2B5EF4-FFF2-40B4-BE49-F238E27FC236}">
                <a16:creationId xmlns:a16="http://schemas.microsoft.com/office/drawing/2014/main" id="{579FAAFE-9B30-0D66-AD43-27414D49D3BE}"/>
              </a:ext>
            </a:extLst>
          </p:cNvPr>
          <p:cNvSpPr/>
          <p:nvPr/>
        </p:nvSpPr>
        <p:spPr>
          <a:xfrm>
            <a:off x="6187829" y="2527034"/>
            <a:ext cx="114272" cy="11413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56" name="Ellipse 55">
            <a:extLst>
              <a:ext uri="{FF2B5EF4-FFF2-40B4-BE49-F238E27FC236}">
                <a16:creationId xmlns:a16="http://schemas.microsoft.com/office/drawing/2014/main" id="{EFBFE052-4574-099E-4C27-A3541F0237AB}"/>
              </a:ext>
            </a:extLst>
          </p:cNvPr>
          <p:cNvSpPr/>
          <p:nvPr/>
        </p:nvSpPr>
        <p:spPr>
          <a:xfrm>
            <a:off x="6187019" y="4206118"/>
            <a:ext cx="114272" cy="11413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62" name="Ellipse 61">
            <a:extLst>
              <a:ext uri="{FF2B5EF4-FFF2-40B4-BE49-F238E27FC236}">
                <a16:creationId xmlns:a16="http://schemas.microsoft.com/office/drawing/2014/main" id="{ADF7FF5F-930D-5C01-9FD5-1ABD57C6C60E}"/>
              </a:ext>
            </a:extLst>
          </p:cNvPr>
          <p:cNvSpPr/>
          <p:nvPr/>
        </p:nvSpPr>
        <p:spPr>
          <a:xfrm>
            <a:off x="6187019" y="4985392"/>
            <a:ext cx="114272" cy="11413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63" name="Ellipse 62">
            <a:extLst>
              <a:ext uri="{FF2B5EF4-FFF2-40B4-BE49-F238E27FC236}">
                <a16:creationId xmlns:a16="http://schemas.microsoft.com/office/drawing/2014/main" id="{A3AF336C-5E37-D77F-4F6F-741D322222D4}"/>
              </a:ext>
            </a:extLst>
          </p:cNvPr>
          <p:cNvSpPr/>
          <p:nvPr/>
        </p:nvSpPr>
        <p:spPr>
          <a:xfrm>
            <a:off x="8103084" y="3511856"/>
            <a:ext cx="114272" cy="114138"/>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pic>
        <p:nvPicPr>
          <p:cNvPr id="64" name="Grafik 63" descr="Ein Bild, das Screenshot enthält.&#10;&#10;Automatisch generierte Beschreibung">
            <a:extLst>
              <a:ext uri="{FF2B5EF4-FFF2-40B4-BE49-F238E27FC236}">
                <a16:creationId xmlns:a16="http://schemas.microsoft.com/office/drawing/2014/main" id="{0B096127-649A-6A3E-B8B5-2A44A85E6486}"/>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9379780" y="2285787"/>
            <a:ext cx="620216" cy="854742"/>
          </a:xfrm>
          <a:prstGeom prst="rect">
            <a:avLst/>
          </a:prstGeom>
          <a:ln>
            <a:noFill/>
          </a:ln>
        </p:spPr>
      </p:pic>
      <p:sp>
        <p:nvSpPr>
          <p:cNvPr id="65" name="Ellipse 64">
            <a:extLst>
              <a:ext uri="{FF2B5EF4-FFF2-40B4-BE49-F238E27FC236}">
                <a16:creationId xmlns:a16="http://schemas.microsoft.com/office/drawing/2014/main" id="{2A66EC3F-F679-157E-0AAA-39493BAC05F0}"/>
              </a:ext>
            </a:extLst>
          </p:cNvPr>
          <p:cNvSpPr/>
          <p:nvPr/>
        </p:nvSpPr>
        <p:spPr>
          <a:xfrm>
            <a:off x="9259386" y="2531951"/>
            <a:ext cx="114272" cy="114138"/>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66" name="TextBox 173">
            <a:extLst>
              <a:ext uri="{FF2B5EF4-FFF2-40B4-BE49-F238E27FC236}">
                <a16:creationId xmlns:a16="http://schemas.microsoft.com/office/drawing/2014/main" id="{A4C2D621-DE82-23B0-57CD-69DDE21F45C3}"/>
              </a:ext>
            </a:extLst>
          </p:cNvPr>
          <p:cNvSpPr txBox="1"/>
          <p:nvPr/>
        </p:nvSpPr>
        <p:spPr>
          <a:xfrm>
            <a:off x="9542884" y="3027023"/>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D32045</a:t>
            </a:r>
          </a:p>
        </p:txBody>
      </p:sp>
      <p:sp>
        <p:nvSpPr>
          <p:cNvPr id="67" name="TextBox 173">
            <a:extLst>
              <a:ext uri="{FF2B5EF4-FFF2-40B4-BE49-F238E27FC236}">
                <a16:creationId xmlns:a16="http://schemas.microsoft.com/office/drawing/2014/main" id="{3FFC1212-6D29-E726-B3EB-B70979FD417B}"/>
              </a:ext>
            </a:extLst>
          </p:cNvPr>
          <p:cNvSpPr txBox="1"/>
          <p:nvPr/>
        </p:nvSpPr>
        <p:spPr>
          <a:xfrm>
            <a:off x="10285542" y="2969319"/>
            <a:ext cx="715127" cy="214008"/>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D32044</a:t>
            </a:r>
          </a:p>
        </p:txBody>
      </p:sp>
      <p:pic>
        <p:nvPicPr>
          <p:cNvPr id="68" name="Grafik 67" descr="Ein Bild, das Computermaus, Maus enthält.&#10;&#10;Automatisch generierte Beschreibung">
            <a:extLst>
              <a:ext uri="{FF2B5EF4-FFF2-40B4-BE49-F238E27FC236}">
                <a16:creationId xmlns:a16="http://schemas.microsoft.com/office/drawing/2014/main" id="{6FA18479-4500-BD3F-4D39-2FB170D49546}"/>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10131404" y="2345594"/>
            <a:ext cx="511701" cy="751621"/>
          </a:xfrm>
          <a:prstGeom prst="rect">
            <a:avLst/>
          </a:prstGeom>
          <a:ln>
            <a:noFill/>
          </a:ln>
        </p:spPr>
      </p:pic>
      <p:sp>
        <p:nvSpPr>
          <p:cNvPr id="69" name="Ellipse 68">
            <a:extLst>
              <a:ext uri="{FF2B5EF4-FFF2-40B4-BE49-F238E27FC236}">
                <a16:creationId xmlns:a16="http://schemas.microsoft.com/office/drawing/2014/main" id="{E5C66DCD-251B-3008-45FD-1229E9773826}"/>
              </a:ext>
            </a:extLst>
          </p:cNvPr>
          <p:cNvSpPr/>
          <p:nvPr/>
        </p:nvSpPr>
        <p:spPr>
          <a:xfrm>
            <a:off x="10032091" y="2537914"/>
            <a:ext cx="114272" cy="114138"/>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46" name="Rechteck 45">
            <a:extLst>
              <a:ext uri="{FF2B5EF4-FFF2-40B4-BE49-F238E27FC236}">
                <a16:creationId xmlns:a16="http://schemas.microsoft.com/office/drawing/2014/main" id="{24757204-5097-4775-1EE3-163B101FDADD}"/>
              </a:ext>
            </a:extLst>
          </p:cNvPr>
          <p:cNvSpPr/>
          <p:nvPr/>
        </p:nvSpPr>
        <p:spPr>
          <a:xfrm>
            <a:off x="547056" y="5551256"/>
            <a:ext cx="2289933"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NEU</a:t>
            </a:r>
            <a:br>
              <a:rPr lang="en-US" sz="1200" spc="200" dirty="0">
                <a:solidFill>
                  <a:srgbClr val="818387"/>
                </a:solidFill>
                <a:latin typeface="Futura PT Book" panose="020B0502020204020303" pitchFamily="34" charset="77"/>
                <a:cs typeface="Futura Medium" panose="020B0602020204020303" pitchFamily="34" charset="-79"/>
              </a:rPr>
            </a:br>
            <a:r>
              <a:rPr lang="en-US" sz="1200" spc="200" dirty="0">
                <a:solidFill>
                  <a:srgbClr val="818387"/>
                </a:solidFill>
                <a:latin typeface="Futura PT Book" panose="020B0502020204020303" pitchFamily="34" charset="77"/>
                <a:cs typeface="Futura Medium" panose="020B0602020204020303" pitchFamily="34" charset="-79"/>
              </a:rPr>
              <a:t>BESTEHEND</a:t>
            </a:r>
          </a:p>
        </p:txBody>
      </p:sp>
      <p:sp>
        <p:nvSpPr>
          <p:cNvPr id="48" name="Ellipse 47">
            <a:extLst>
              <a:ext uri="{FF2B5EF4-FFF2-40B4-BE49-F238E27FC236}">
                <a16:creationId xmlns:a16="http://schemas.microsoft.com/office/drawing/2014/main" id="{998BC46B-D275-DED7-9E7F-5BB662195552}"/>
              </a:ext>
            </a:extLst>
          </p:cNvPr>
          <p:cNvSpPr/>
          <p:nvPr/>
        </p:nvSpPr>
        <p:spPr>
          <a:xfrm>
            <a:off x="2916715" y="5909310"/>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51" name="Ellipse 50">
            <a:extLst>
              <a:ext uri="{FF2B5EF4-FFF2-40B4-BE49-F238E27FC236}">
                <a16:creationId xmlns:a16="http://schemas.microsoft.com/office/drawing/2014/main" id="{E941CA1A-9771-5D34-9843-97CE7306FF7F}"/>
              </a:ext>
            </a:extLst>
          </p:cNvPr>
          <p:cNvSpPr/>
          <p:nvPr/>
        </p:nvSpPr>
        <p:spPr>
          <a:xfrm>
            <a:off x="2916715" y="5646149"/>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52" name="Rechteck 51">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ÜBERSICHT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74FDD-D135-337F-7B6E-EB1720948D2E}"/>
            </a:ext>
          </a:extLst>
        </p:cNvPr>
        <p:cNvGrpSpPr/>
        <p:nvPr/>
      </p:nvGrpSpPr>
      <p:grpSpPr>
        <a:xfrm>
          <a:off x="0" y="0"/>
          <a:ext cx="0" cy="0"/>
          <a:chOff x="0" y="0"/>
          <a:chExt cx="0" cy="0"/>
        </a:xfrm>
      </p:grpSpPr>
      <p:sp>
        <p:nvSpPr>
          <p:cNvPr id="21" name="Rechteck 45">
            <a:extLst>
              <a:ext uri="{FF2B5EF4-FFF2-40B4-BE49-F238E27FC236}">
                <a16:creationId xmlns:a16="http://schemas.microsoft.com/office/drawing/2014/main" id="{B4C840BB-A4D3-F7E8-95E2-4B91DCE5C2AE}"/>
              </a:ext>
            </a:extLst>
          </p:cNvPr>
          <p:cNvSpPr/>
          <p:nvPr/>
        </p:nvSpPr>
        <p:spPr>
          <a:xfrm>
            <a:off x="548433" y="3360900"/>
            <a:ext cx="6195639" cy="3005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Verbindung mit dem mitgelieferten 2,4-GHz-USB-Empfänger</a:t>
            </a: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Wiederaufladbarer Akku mit USB-C-Ladeanschluss</a:t>
            </a: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Ein/Aus-Schalter für den Transport</a:t>
            </a: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Digitaler/virtueller "Laserpointer" ermöglicht Präsentationen auf jeder Projektionsfläche (Softwareinstallation erforderlich)</a:t>
            </a:r>
          </a:p>
          <a:p>
            <a:pPr marL="171450" indent="-171450">
              <a:lnSpc>
                <a:spcPct val="150000"/>
              </a:lnSpc>
              <a:spcAft>
                <a:spcPts val="600"/>
              </a:spcAft>
              <a:buClr>
                <a:srgbClr val="818387"/>
              </a:buClr>
              <a:buFont typeface="Arial" panose="020B0604020202020204" pitchFamily="34" charset="0"/>
              <a:buChar char="•"/>
            </a:pPr>
            <a:r>
              <a:rPr lang="de-DE" sz="1600" spc="50" dirty="0" err="1">
                <a:solidFill>
                  <a:schemeClr val="tx1">
                    <a:lumMod val="75000"/>
                    <a:lumOff val="25000"/>
                  </a:schemeClr>
                </a:solidFill>
                <a:latin typeface="Futura PT Light" panose="020B0402020204020303" pitchFamily="34" charset="0"/>
                <a:ea typeface="Roboto Condensed" panose="02000000000000000000" pitchFamily="2" charset="0"/>
              </a:rPr>
              <a:t>Timerfunktion</a:t>
            </a: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 mit Vibrationsalarm</a:t>
            </a:r>
          </a:p>
        </p:txBody>
      </p:sp>
      <p:pic>
        <p:nvPicPr>
          <p:cNvPr id="7" name="Grafik 6" descr="Ein Bild, das Fernbedienung, Elektronisches Gerät enthält.&#10;&#10;Automatisch generierte Beschreibung">
            <a:extLst>
              <a:ext uri="{FF2B5EF4-FFF2-40B4-BE49-F238E27FC236}">
                <a16:creationId xmlns:a16="http://schemas.microsoft.com/office/drawing/2014/main" id="{A4AF52C2-2543-54B7-C452-A629B18BECB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12224" y="2946057"/>
            <a:ext cx="1407800" cy="3418944"/>
          </a:xfrm>
          <a:prstGeom prst="rect">
            <a:avLst/>
          </a:prstGeom>
        </p:spPr>
      </p:pic>
      <p:sp>
        <p:nvSpPr>
          <p:cNvPr id="12" name="Rechteck 11">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D32058</a:t>
            </a:r>
          </a:p>
        </p:txBody>
      </p:sp>
      <p:sp>
        <p:nvSpPr>
          <p:cNvPr id="13" name="Rechteck 12">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KABELLOSER VIRTUELLER PRESENTER</a:t>
            </a:r>
          </a:p>
        </p:txBody>
      </p:sp>
    </p:spTree>
    <p:extLst>
      <p:ext uri="{BB962C8B-B14F-4D97-AF65-F5344CB8AC3E}">
        <p14:creationId xmlns:p14="http://schemas.microsoft.com/office/powerpoint/2010/main" val="32480318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CD15E-B71C-799F-B94E-CD5E200AD4E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09CF755-9C23-E5F1-6F5E-5B13C7C4E21B}"/>
              </a:ext>
            </a:extLst>
          </p:cNvPr>
          <p:cNvGrpSpPr/>
          <p:nvPr/>
        </p:nvGrpSpPr>
        <p:grpSpPr>
          <a:xfrm>
            <a:off x="3971764" y="2096851"/>
            <a:ext cx="3909337" cy="4726145"/>
            <a:chOff x="3503712" y="1687987"/>
            <a:chExt cx="4536504" cy="5136720"/>
          </a:xfrm>
        </p:grpSpPr>
        <p:sp>
          <p:nvSpPr>
            <p:cNvPr id="3" name="TextBox 173">
              <a:extLst>
                <a:ext uri="{FF2B5EF4-FFF2-40B4-BE49-F238E27FC236}">
                  <a16:creationId xmlns:a16="http://schemas.microsoft.com/office/drawing/2014/main" id="{0996F820-A329-2384-1BEB-8D30B1B2C438}"/>
                </a:ext>
              </a:extLst>
            </p:cNvPr>
            <p:cNvSpPr txBox="1"/>
            <p:nvPr/>
          </p:nvSpPr>
          <p:spPr>
            <a:xfrm>
              <a:off x="3503712" y="1687987"/>
              <a:ext cx="1310142" cy="253916"/>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FF658A9D-9FA9-6435-19A7-444FF7C93F5C}"/>
                </a:ext>
              </a:extLst>
            </p:cNvPr>
            <p:cNvCxnSpPr>
              <a:cxnSpLocks/>
            </p:cNvCxnSpPr>
            <p:nvPr/>
          </p:nvCxnSpPr>
          <p:spPr>
            <a:xfrm flipV="1">
              <a:off x="3933026" y="1951344"/>
              <a:ext cx="38738" cy="47540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63B9195A-93E6-9C41-0125-05F1B8EAA515}"/>
                </a:ext>
              </a:extLst>
            </p:cNvPr>
            <p:cNvCxnSpPr>
              <a:cxnSpLocks/>
            </p:cNvCxnSpPr>
            <p:nvPr/>
          </p:nvCxnSpPr>
          <p:spPr>
            <a:xfrm>
              <a:off x="3791744" y="6543363"/>
              <a:ext cx="424847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01D0F18C-F0AB-B08E-8F19-2014E73A9B74}"/>
                </a:ext>
              </a:extLst>
            </p:cNvPr>
            <p:cNvSpPr txBox="1"/>
            <p:nvPr/>
          </p:nvSpPr>
          <p:spPr>
            <a:xfrm>
              <a:off x="4231221" y="6557096"/>
              <a:ext cx="1254001" cy="267611"/>
            </a:xfrm>
            <a:prstGeom prst="rect">
              <a:avLst/>
            </a:prstGeom>
            <a:noFill/>
            <a:ln>
              <a:noFill/>
            </a:ln>
          </p:spPr>
          <p:txBody>
            <a:bodyPr wrap="square" rtlCol="0">
              <a:spAutoFit/>
            </a:bodyPr>
            <a:lstStyle/>
            <a:p>
              <a:pPr>
                <a:spcBef>
                  <a:spcPts val="600"/>
                </a:spcBef>
                <a:buClr>
                  <a:srgbClr val="BFBFBF"/>
                </a:buClr>
              </a:pP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Eingabestift</a:t>
              </a:r>
              <a:endParaRPr lang="en-US" sz="1000" dirty="0">
                <a:solidFill>
                  <a:schemeClr val="tx1">
                    <a:lumMod val="75000"/>
                    <a:lumOff val="25000"/>
                  </a:schemeClr>
                </a:solidFill>
                <a:latin typeface="Futura PT Light" panose="020B0402020204020303" pitchFamily="34" charset="0"/>
                <a:cs typeface="Futura Medium" panose="020B0602020204020303" pitchFamily="34" charset="-79"/>
              </a:endParaRPr>
            </a:p>
          </p:txBody>
        </p:sp>
        <p:sp>
          <p:nvSpPr>
            <p:cNvPr id="11" name="TextBox 173">
              <a:extLst>
                <a:ext uri="{FF2B5EF4-FFF2-40B4-BE49-F238E27FC236}">
                  <a16:creationId xmlns:a16="http://schemas.microsoft.com/office/drawing/2014/main" id="{F35AB219-63C5-F6BA-41C0-836613397909}"/>
                </a:ext>
              </a:extLst>
            </p:cNvPr>
            <p:cNvSpPr txBox="1"/>
            <p:nvPr/>
          </p:nvSpPr>
          <p:spPr>
            <a:xfrm>
              <a:off x="3545554" y="4693811"/>
              <a:ext cx="1080120"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40€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EE0556E7-E502-8B66-C042-9C2580D6659C}"/>
                </a:ext>
              </a:extLst>
            </p:cNvPr>
            <p:cNvSpPr txBox="1"/>
            <p:nvPr/>
          </p:nvSpPr>
          <p:spPr>
            <a:xfrm>
              <a:off x="3545554" y="3715142"/>
              <a:ext cx="1080120"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50€</a:t>
              </a:r>
            </a:p>
          </p:txBody>
        </p:sp>
        <p:sp>
          <p:nvSpPr>
            <p:cNvPr id="13" name="TextBox 173">
              <a:extLst>
                <a:ext uri="{FF2B5EF4-FFF2-40B4-BE49-F238E27FC236}">
                  <a16:creationId xmlns:a16="http://schemas.microsoft.com/office/drawing/2014/main" id="{B7B6882C-B839-1C4F-633A-6EAA9AD8DB62}"/>
                </a:ext>
              </a:extLst>
            </p:cNvPr>
            <p:cNvSpPr txBox="1"/>
            <p:nvPr/>
          </p:nvSpPr>
          <p:spPr>
            <a:xfrm>
              <a:off x="3549382" y="2818156"/>
              <a:ext cx="1080120"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60€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87DF3F83-8727-1930-8AEC-C115E922B471}"/>
                </a:ext>
              </a:extLst>
            </p:cNvPr>
            <p:cNvSpPr txBox="1"/>
            <p:nvPr/>
          </p:nvSpPr>
          <p:spPr>
            <a:xfrm>
              <a:off x="3549382" y="2075749"/>
              <a:ext cx="1080120"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70€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337C9ADF-CB57-D318-F0F2-1C87CAB817FE}"/>
                </a:ext>
              </a:extLst>
            </p:cNvPr>
            <p:cNvSpPr txBox="1"/>
            <p:nvPr/>
          </p:nvSpPr>
          <p:spPr>
            <a:xfrm>
              <a:off x="3538744" y="5672481"/>
              <a:ext cx="1080120" cy="24622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30€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6" name="TextBox 173">
              <a:extLst>
                <a:ext uri="{FF2B5EF4-FFF2-40B4-BE49-F238E27FC236}">
                  <a16:creationId xmlns:a16="http://schemas.microsoft.com/office/drawing/2014/main" id="{FEC90EFB-2B5B-65CE-F803-1E2F903F4F87}"/>
                </a:ext>
              </a:extLst>
            </p:cNvPr>
            <p:cNvSpPr txBox="1"/>
            <p:nvPr/>
          </p:nvSpPr>
          <p:spPr>
            <a:xfrm>
              <a:off x="6420036" y="6557096"/>
              <a:ext cx="1323910" cy="267611"/>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Presenter</a:t>
              </a:r>
            </a:p>
          </p:txBody>
        </p:sp>
        <p:sp>
          <p:nvSpPr>
            <p:cNvPr id="29" name="TextBox 173">
              <a:extLst>
                <a:ext uri="{FF2B5EF4-FFF2-40B4-BE49-F238E27FC236}">
                  <a16:creationId xmlns:a16="http://schemas.microsoft.com/office/drawing/2014/main" id="{6E3C176C-0F56-9F09-5C0C-7F45639AEFFA}"/>
                </a:ext>
              </a:extLst>
            </p:cNvPr>
            <p:cNvSpPr txBox="1"/>
            <p:nvPr/>
          </p:nvSpPr>
          <p:spPr>
            <a:xfrm>
              <a:off x="6778687" y="2825850"/>
              <a:ext cx="770444" cy="230832"/>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D32058</a:t>
              </a:r>
            </a:p>
          </p:txBody>
        </p:sp>
        <p:sp>
          <p:nvSpPr>
            <p:cNvPr id="35" name="Ellipse 34">
              <a:extLst>
                <a:ext uri="{FF2B5EF4-FFF2-40B4-BE49-F238E27FC236}">
                  <a16:creationId xmlns:a16="http://schemas.microsoft.com/office/drawing/2014/main" id="{7226168F-577E-F255-35C8-E00967A96A4B}"/>
                </a:ext>
              </a:extLst>
            </p:cNvPr>
            <p:cNvSpPr/>
            <p:nvPr/>
          </p:nvSpPr>
          <p:spPr>
            <a:xfrm>
              <a:off x="6432335" y="2521559"/>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pic>
          <p:nvPicPr>
            <p:cNvPr id="20" name="Grafik 19" descr="Ein Bild, das Fernbedienung, Elektronisches Gerät enthält.&#10;&#10;Automatisch generierte Beschreibung">
              <a:extLst>
                <a:ext uri="{FF2B5EF4-FFF2-40B4-BE49-F238E27FC236}">
                  <a16:creationId xmlns:a16="http://schemas.microsoft.com/office/drawing/2014/main" id="{8A37E2C5-F2E1-7ED2-DB52-48EBF077EC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556754" y="2075749"/>
              <a:ext cx="443357" cy="1076725"/>
            </a:xfrm>
            <a:prstGeom prst="rect">
              <a:avLst/>
            </a:prstGeom>
            <a:ln>
              <a:noFill/>
            </a:ln>
          </p:spPr>
        </p:pic>
        <p:sp>
          <p:nvSpPr>
            <p:cNvPr id="23" name="TextBox 173">
              <a:extLst>
                <a:ext uri="{FF2B5EF4-FFF2-40B4-BE49-F238E27FC236}">
                  <a16:creationId xmlns:a16="http://schemas.microsoft.com/office/drawing/2014/main" id="{486BA27A-9D30-5FBB-3C33-39FAAF82FC9F}"/>
                </a:ext>
              </a:extLst>
            </p:cNvPr>
            <p:cNvSpPr txBox="1"/>
            <p:nvPr/>
          </p:nvSpPr>
          <p:spPr>
            <a:xfrm>
              <a:off x="6696769" y="5968079"/>
              <a:ext cx="770444" cy="230832"/>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D30933-V1</a:t>
              </a:r>
            </a:p>
          </p:txBody>
        </p:sp>
        <p:pic>
          <p:nvPicPr>
            <p:cNvPr id="28" name="Picture 2" descr="Pin Point Wireless Laser Pointer">
              <a:extLst>
                <a:ext uri="{FF2B5EF4-FFF2-40B4-BE49-F238E27FC236}">
                  <a16:creationId xmlns:a16="http://schemas.microsoft.com/office/drawing/2014/main" id="{00000000-0008-0000-0300-000024000000}"/>
                </a:ext>
              </a:extLst>
            </p:cNvPr>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309417" y="5265582"/>
              <a:ext cx="938029" cy="93778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0" name="Ellipse 29">
              <a:extLst>
                <a:ext uri="{FF2B5EF4-FFF2-40B4-BE49-F238E27FC236}">
                  <a16:creationId xmlns:a16="http://schemas.microsoft.com/office/drawing/2014/main" id="{4708825A-9A3C-4292-0585-5A515D9BEEE0}"/>
                </a:ext>
              </a:extLst>
            </p:cNvPr>
            <p:cNvSpPr/>
            <p:nvPr/>
          </p:nvSpPr>
          <p:spPr>
            <a:xfrm>
              <a:off x="6438076" y="5551922"/>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pic>
          <p:nvPicPr>
            <p:cNvPr id="34" name="Grafik 33">
              <a:extLst>
                <a:ext uri="{FF2B5EF4-FFF2-40B4-BE49-F238E27FC236}">
                  <a16:creationId xmlns:a16="http://schemas.microsoft.com/office/drawing/2014/main" id="{00000000-0008-0000-0300-00002900000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026330">
              <a:off x="4376601" y="1821595"/>
              <a:ext cx="268066" cy="1056219"/>
            </a:xfrm>
            <a:prstGeom prst="rect">
              <a:avLst/>
            </a:prstGeom>
            <a:ln>
              <a:noFill/>
            </a:ln>
          </p:spPr>
        </p:pic>
        <p:sp>
          <p:nvSpPr>
            <p:cNvPr id="36" name="TextBox 173">
              <a:extLst>
                <a:ext uri="{FF2B5EF4-FFF2-40B4-BE49-F238E27FC236}">
                  <a16:creationId xmlns:a16="http://schemas.microsoft.com/office/drawing/2014/main" id="{10293913-CC83-D4F3-D45B-90BF354EB807}"/>
                </a:ext>
              </a:extLst>
            </p:cNvPr>
            <p:cNvSpPr txBox="1"/>
            <p:nvPr/>
          </p:nvSpPr>
          <p:spPr>
            <a:xfrm>
              <a:off x="4297982" y="2518089"/>
              <a:ext cx="770444" cy="230832"/>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D31937</a:t>
              </a:r>
            </a:p>
          </p:txBody>
        </p:sp>
        <p:sp>
          <p:nvSpPr>
            <p:cNvPr id="37" name="Ellipse 36">
              <a:extLst>
                <a:ext uri="{FF2B5EF4-FFF2-40B4-BE49-F238E27FC236}">
                  <a16:creationId xmlns:a16="http://schemas.microsoft.com/office/drawing/2014/main" id="{BB85D408-656C-F5EB-0D62-0E837A605FFF}"/>
                </a:ext>
              </a:extLst>
            </p:cNvPr>
            <p:cNvSpPr/>
            <p:nvPr/>
          </p:nvSpPr>
          <p:spPr>
            <a:xfrm>
              <a:off x="4220818" y="2238287"/>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pic>
          <p:nvPicPr>
            <p:cNvPr id="41" name="Picture 4" descr="Eingabestift Active Universal Premium">
              <a:extLst>
                <a:ext uri="{FF2B5EF4-FFF2-40B4-BE49-F238E27FC236}">
                  <a16:creationId xmlns:a16="http://schemas.microsoft.com/office/drawing/2014/main" id="{00000000-0008-0000-0300-000026000000}"/>
                </a:ext>
              </a:extLst>
            </p:cNvPr>
            <p:cNvPicPr>
              <a:picLocks noChangeAspect="1" noChangeArrowheads="1"/>
            </p:cNvPicPr>
            <p:nvPr/>
          </p:nvPicPr>
          <p:blipFill>
            <a:blip r:embed="rId6"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rot="18902988">
              <a:off x="3924727" y="2892628"/>
              <a:ext cx="1163956" cy="115715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6" name="Ellipse 45">
              <a:extLst>
                <a:ext uri="{FF2B5EF4-FFF2-40B4-BE49-F238E27FC236}">
                  <a16:creationId xmlns:a16="http://schemas.microsoft.com/office/drawing/2014/main" id="{6EB00E35-A713-BE4B-1568-5BA4B30214FA}"/>
                </a:ext>
              </a:extLst>
            </p:cNvPr>
            <p:cNvSpPr/>
            <p:nvPr/>
          </p:nvSpPr>
          <p:spPr>
            <a:xfrm>
              <a:off x="4220816" y="3421719"/>
              <a:ext cx="123111" cy="12311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48" name="TextBox 173">
              <a:extLst>
                <a:ext uri="{FF2B5EF4-FFF2-40B4-BE49-F238E27FC236}">
                  <a16:creationId xmlns:a16="http://schemas.microsoft.com/office/drawing/2014/main" id="{F90D75DF-838A-D5A8-BE28-E10F7956538B}"/>
                </a:ext>
              </a:extLst>
            </p:cNvPr>
            <p:cNvSpPr txBox="1"/>
            <p:nvPr/>
          </p:nvSpPr>
          <p:spPr>
            <a:xfrm>
              <a:off x="4206065" y="3649466"/>
              <a:ext cx="770444" cy="230832"/>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D31260</a:t>
              </a:r>
            </a:p>
          </p:txBody>
        </p:sp>
      </p:grpSp>
      <p:sp>
        <p:nvSpPr>
          <p:cNvPr id="38" name="Rechteck 37">
            <a:extLst>
              <a:ext uri="{FF2B5EF4-FFF2-40B4-BE49-F238E27FC236}">
                <a16:creationId xmlns:a16="http://schemas.microsoft.com/office/drawing/2014/main" id="{24757204-5097-4775-1EE3-163B101FDADD}"/>
              </a:ext>
            </a:extLst>
          </p:cNvPr>
          <p:cNvSpPr/>
          <p:nvPr/>
        </p:nvSpPr>
        <p:spPr>
          <a:xfrm>
            <a:off x="547056" y="5265582"/>
            <a:ext cx="2190796"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NEU</a:t>
            </a:r>
          </a:p>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BESTEHEND</a:t>
            </a:r>
          </a:p>
        </p:txBody>
      </p:sp>
      <p:sp>
        <p:nvSpPr>
          <p:cNvPr id="39" name="Ellipse 38">
            <a:extLst>
              <a:ext uri="{FF2B5EF4-FFF2-40B4-BE49-F238E27FC236}">
                <a16:creationId xmlns:a16="http://schemas.microsoft.com/office/drawing/2014/main" id="{998BC46B-D275-DED7-9E7F-5BB662195552}"/>
              </a:ext>
            </a:extLst>
          </p:cNvPr>
          <p:cNvSpPr/>
          <p:nvPr/>
        </p:nvSpPr>
        <p:spPr>
          <a:xfrm>
            <a:off x="2933289" y="5623636"/>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42" name="Ellipse 41">
            <a:extLst>
              <a:ext uri="{FF2B5EF4-FFF2-40B4-BE49-F238E27FC236}">
                <a16:creationId xmlns:a16="http://schemas.microsoft.com/office/drawing/2014/main" id="{E941CA1A-9771-5D34-9843-97CE7306FF7F}"/>
              </a:ext>
            </a:extLst>
          </p:cNvPr>
          <p:cNvSpPr/>
          <p:nvPr/>
        </p:nvSpPr>
        <p:spPr>
          <a:xfrm>
            <a:off x="2938290" y="5360475"/>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43" name="Rechteck 42">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ÜBERSICHT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F9627-0653-9BDE-E25A-A5E790FB38D2}"/>
            </a:ext>
          </a:extLst>
        </p:cNvPr>
        <p:cNvGrpSpPr/>
        <p:nvPr/>
      </p:nvGrpSpPr>
      <p:grpSpPr>
        <a:xfrm>
          <a:off x="0" y="0"/>
          <a:ext cx="0" cy="0"/>
          <a:chOff x="0" y="0"/>
          <a:chExt cx="0" cy="0"/>
        </a:xfrm>
      </p:grpSpPr>
      <p:sp>
        <p:nvSpPr>
          <p:cNvPr id="16" name="Textplatzhalter 15">
            <a:extLst>
              <a:ext uri="{FF2B5EF4-FFF2-40B4-BE49-F238E27FC236}">
                <a16:creationId xmlns:a16="http://schemas.microsoft.com/office/drawing/2014/main" id="{903B02EE-3834-7014-EBF5-881AE8A09EC0}"/>
              </a:ext>
            </a:extLst>
          </p:cNvPr>
          <p:cNvSpPr>
            <a:spLocks noGrp="1"/>
          </p:cNvSpPr>
          <p:nvPr>
            <p:ph type="body" sz="quarter" idx="11"/>
          </p:nvPr>
        </p:nvSpPr>
        <p:spPr/>
        <p:txBody>
          <a:bodyPr/>
          <a:lstStyle/>
          <a:p>
            <a:pPr marL="0" lvl="1" indent="0">
              <a:buNone/>
            </a:pPr>
            <a:r>
              <a:rPr lang="de-DE" dirty="0"/>
              <a:t>Aus der Ferne zu arbeiten bedeutet auch, mit seinen Kollegen in Kontakt zu bleiben. Die modernen Tools wie Skype oder Teams integrieren problemlos Videoanrufe, für die die richtige A/V-Ausrüstung erforderlich ist.</a:t>
            </a:r>
          </a:p>
        </p:txBody>
      </p:sp>
      <p:sp>
        <p:nvSpPr>
          <p:cNvPr id="4" name="Textfeld 3">
            <a:extLst>
              <a:ext uri="{FF2B5EF4-FFF2-40B4-BE49-F238E27FC236}">
                <a16:creationId xmlns:a16="http://schemas.microsoft.com/office/drawing/2014/main" id="{6034CC79-D03C-EB00-F5F4-03CFB112B834}"/>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dirty="0">
                <a:solidFill>
                  <a:srgbClr val="3D3D3D"/>
                </a:solidFill>
                <a:latin typeface="Futura PT Demi" panose="020B0502020204020303" pitchFamily="34" charset="77"/>
              </a:rPr>
              <a:t>AUDIO/VIDEO</a:t>
            </a:r>
          </a:p>
        </p:txBody>
      </p:sp>
      <p:pic>
        <p:nvPicPr>
          <p:cNvPr id="3" name="Picture 2" descr="A hand holding a mouse">
            <a:extLst>
              <a:ext uri="{FF2B5EF4-FFF2-40B4-BE49-F238E27FC236}">
                <a16:creationId xmlns:a16="http://schemas.microsoft.com/office/drawing/2014/main" id="{28AD2894-3798-BDE3-1DDE-0D3D78F9928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75920" y="2852936"/>
            <a:ext cx="6291375" cy="2931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76834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D872E-5D62-C3E2-A330-A6CC3EB6CC5D}"/>
            </a:ext>
          </a:extLst>
        </p:cNvPr>
        <p:cNvGrpSpPr/>
        <p:nvPr/>
      </p:nvGrpSpPr>
      <p:grpSpPr>
        <a:xfrm>
          <a:off x="0" y="0"/>
          <a:ext cx="0" cy="0"/>
          <a:chOff x="0" y="0"/>
          <a:chExt cx="0" cy="0"/>
        </a:xfrm>
      </p:grpSpPr>
      <p:pic>
        <p:nvPicPr>
          <p:cNvPr id="5" name="Grafik 4" descr="Ein Bild, das Tripod, Werkzeug enthält.&#10;&#10;Automatisch generierte Beschreibung">
            <a:extLst>
              <a:ext uri="{FF2B5EF4-FFF2-40B4-BE49-F238E27FC236}">
                <a16:creationId xmlns:a16="http://schemas.microsoft.com/office/drawing/2014/main" id="{E5BFF13A-FE70-8A65-28D0-1B3ED37BE033}"/>
              </a:ext>
            </a:extLst>
          </p:cNvPr>
          <p:cNvPicPr>
            <a:picLocks noChangeAspect="1"/>
          </p:cNvPicPr>
          <p:nvPr/>
        </p:nvPicPr>
        <p:blipFill>
          <a:blip r:embed="rId3">
            <a:clrChange>
              <a:clrFrom>
                <a:srgbClr val="FEFDF8"/>
              </a:clrFrom>
              <a:clrTo>
                <a:srgbClr val="FEFDF8">
                  <a:alpha val="0"/>
                </a:srgbClr>
              </a:clrTo>
            </a:clrChange>
          </a:blip>
          <a:stretch>
            <a:fillRect/>
          </a:stretch>
        </p:blipFill>
        <p:spPr>
          <a:xfrm>
            <a:off x="6528048" y="2419147"/>
            <a:ext cx="3067208" cy="2997354"/>
          </a:xfrm>
          <a:prstGeom prst="rect">
            <a:avLst/>
          </a:prstGeom>
        </p:spPr>
      </p:pic>
      <p:sp>
        <p:nvSpPr>
          <p:cNvPr id="11" name="Rechteck 10">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D32049</a:t>
            </a:r>
          </a:p>
        </p:txBody>
      </p:sp>
      <p:sp>
        <p:nvSpPr>
          <p:cNvPr id="12" name="Rechteck 11">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WEBCAM STATIV</a:t>
            </a:r>
          </a:p>
        </p:txBody>
      </p:sp>
      <p:sp>
        <p:nvSpPr>
          <p:cNvPr id="13" name="Textplatzhalter 15">
            <a:extLst>
              <a:ext uri="{FF2B5EF4-FFF2-40B4-BE49-F238E27FC236}">
                <a16:creationId xmlns:a16="http://schemas.microsoft.com/office/drawing/2014/main" id="{903B02EE-3834-7014-EBF5-881AE8A09EC0}"/>
              </a:ext>
            </a:extLst>
          </p:cNvPr>
          <p:cNvSpPr txBox="1">
            <a:spLocks/>
          </p:cNvSpPr>
          <p:nvPr/>
        </p:nvSpPr>
        <p:spPr>
          <a:xfrm>
            <a:off x="407368" y="3429000"/>
            <a:ext cx="5688632" cy="2736850"/>
          </a:xfrm>
        </p:spPr>
        <p:txBody>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Universalständer für Webcams</a:t>
            </a: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Höhenverstellbar (147mm - 245mm)</a:t>
            </a: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Neig- und schwenkbare Oberseite für optimale Positionierung</a:t>
            </a: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Kompakt und ideal für den mobilen Einsatz</a:t>
            </a:r>
            <a:endParaRPr lang="de-DE" sz="1200" dirty="0">
              <a:solidFill>
                <a:srgbClr val="818387"/>
              </a:solidFill>
              <a:latin typeface="Futura PT Light" panose="020B0402020204020303" pitchFamily="34" charset="0"/>
              <a:cs typeface="Futura Medium" panose="020B0602020204020303"/>
            </a:endParaRPr>
          </a:p>
        </p:txBody>
      </p:sp>
    </p:spTree>
    <p:extLst>
      <p:ext uri="{BB962C8B-B14F-4D97-AF65-F5344CB8AC3E}">
        <p14:creationId xmlns:p14="http://schemas.microsoft.com/office/powerpoint/2010/main" val="1431062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EF603-F26B-138B-8D1E-A225114CD192}"/>
            </a:ext>
          </a:extLst>
        </p:cNvPr>
        <p:cNvGrpSpPr/>
        <p:nvPr/>
      </p:nvGrpSpPr>
      <p:grpSpPr>
        <a:xfrm>
          <a:off x="0" y="0"/>
          <a:ext cx="0" cy="0"/>
          <a:chOff x="0" y="0"/>
          <a:chExt cx="0" cy="0"/>
        </a:xfrm>
      </p:grpSpPr>
      <p:sp>
        <p:nvSpPr>
          <p:cNvPr id="3" name="TextBox 173">
            <a:extLst>
              <a:ext uri="{FF2B5EF4-FFF2-40B4-BE49-F238E27FC236}">
                <a16:creationId xmlns:a16="http://schemas.microsoft.com/office/drawing/2014/main" id="{2F890BFE-56D4-68AE-D83A-EF3E44DF51FF}"/>
              </a:ext>
            </a:extLst>
          </p:cNvPr>
          <p:cNvSpPr txBox="1"/>
          <p:nvPr/>
        </p:nvSpPr>
        <p:spPr>
          <a:xfrm>
            <a:off x="4466878" y="1844824"/>
            <a:ext cx="1176039" cy="223082"/>
          </a:xfrm>
          <a:prstGeom prst="rect">
            <a:avLst/>
          </a:prstGeom>
          <a:noFill/>
          <a:ln>
            <a:noFill/>
          </a:ln>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Demi" panose="020B0702020204020303" pitchFamily="34" charset="0"/>
                <a:cs typeface="Futura Medium" panose="020B0602020204020303" pitchFamily="34" charset="-79"/>
              </a:rPr>
              <a:t>SRP</a:t>
            </a:r>
            <a:endParaRPr lang="en-US" sz="900" dirty="0">
              <a:solidFill>
                <a:schemeClr val="tx1">
                  <a:lumMod val="50000"/>
                  <a:lumOff val="50000"/>
                </a:schemeClr>
              </a:solidFill>
              <a:latin typeface="Futura PT Demi" panose="020B0702020204020303" pitchFamily="34" charset="0"/>
              <a:cs typeface="Futura Medium" panose="020B0602020204020303" pitchFamily="34" charset="-79"/>
            </a:endParaRPr>
          </a:p>
        </p:txBody>
      </p:sp>
      <p:cxnSp>
        <p:nvCxnSpPr>
          <p:cNvPr id="6" name="Gerade Verbindung mit Pfeil 5">
            <a:extLst>
              <a:ext uri="{FF2B5EF4-FFF2-40B4-BE49-F238E27FC236}">
                <a16:creationId xmlns:a16="http://schemas.microsoft.com/office/drawing/2014/main" id="{F0C428DD-83CA-BB9F-AA7D-E2EF7E0B0C26}"/>
              </a:ext>
            </a:extLst>
          </p:cNvPr>
          <p:cNvCxnSpPr>
            <a:cxnSpLocks/>
          </p:cNvCxnSpPr>
          <p:nvPr/>
        </p:nvCxnSpPr>
        <p:spPr>
          <a:xfrm flipV="1">
            <a:off x="4414135" y="1893437"/>
            <a:ext cx="40161" cy="48238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Gerade Verbindung mit Pfeil 6">
            <a:extLst>
              <a:ext uri="{FF2B5EF4-FFF2-40B4-BE49-F238E27FC236}">
                <a16:creationId xmlns:a16="http://schemas.microsoft.com/office/drawing/2014/main" id="{3C39F4F7-8864-18E7-0A7B-09B6E7B6F41F}"/>
              </a:ext>
            </a:extLst>
          </p:cNvPr>
          <p:cNvCxnSpPr/>
          <p:nvPr/>
        </p:nvCxnSpPr>
        <p:spPr>
          <a:xfrm>
            <a:off x="4220236" y="6574930"/>
            <a:ext cx="659228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TextBox 173">
            <a:extLst>
              <a:ext uri="{FF2B5EF4-FFF2-40B4-BE49-F238E27FC236}">
                <a16:creationId xmlns:a16="http://schemas.microsoft.com/office/drawing/2014/main" id="{BD0C2DBE-F034-45BB-A4D7-E363373591B6}"/>
              </a:ext>
            </a:extLst>
          </p:cNvPr>
          <p:cNvSpPr txBox="1"/>
          <p:nvPr/>
        </p:nvSpPr>
        <p:spPr>
          <a:xfrm>
            <a:off x="4681808" y="6586995"/>
            <a:ext cx="1671010"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Webcams</a:t>
            </a:r>
          </a:p>
        </p:txBody>
      </p:sp>
      <p:sp>
        <p:nvSpPr>
          <p:cNvPr id="11" name="TextBox 173">
            <a:extLst>
              <a:ext uri="{FF2B5EF4-FFF2-40B4-BE49-F238E27FC236}">
                <a16:creationId xmlns:a16="http://schemas.microsoft.com/office/drawing/2014/main" id="{4ADD5D6B-567E-265C-10A7-98F952E4508A}"/>
              </a:ext>
            </a:extLst>
          </p:cNvPr>
          <p:cNvSpPr txBox="1"/>
          <p:nvPr/>
        </p:nvSpPr>
        <p:spPr>
          <a:xfrm>
            <a:off x="3987133" y="4949974"/>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30€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2" name="TextBox 173">
            <a:extLst>
              <a:ext uri="{FF2B5EF4-FFF2-40B4-BE49-F238E27FC236}">
                <a16:creationId xmlns:a16="http://schemas.microsoft.com/office/drawing/2014/main" id="{190555A4-9C24-3900-07E1-9BDB32BF788A}"/>
              </a:ext>
            </a:extLst>
          </p:cNvPr>
          <p:cNvSpPr txBox="1"/>
          <p:nvPr/>
        </p:nvSpPr>
        <p:spPr>
          <a:xfrm>
            <a:off x="3987133" y="4090148"/>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60€</a:t>
            </a:r>
          </a:p>
        </p:txBody>
      </p:sp>
      <p:sp>
        <p:nvSpPr>
          <p:cNvPr id="13" name="TextBox 173">
            <a:extLst>
              <a:ext uri="{FF2B5EF4-FFF2-40B4-BE49-F238E27FC236}">
                <a16:creationId xmlns:a16="http://schemas.microsoft.com/office/drawing/2014/main" id="{EDDCE27C-F450-B799-B147-23F636216008}"/>
              </a:ext>
            </a:extLst>
          </p:cNvPr>
          <p:cNvSpPr txBox="1"/>
          <p:nvPr/>
        </p:nvSpPr>
        <p:spPr>
          <a:xfrm>
            <a:off x="3990569" y="3302086"/>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90€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4" name="TextBox 173">
            <a:extLst>
              <a:ext uri="{FF2B5EF4-FFF2-40B4-BE49-F238E27FC236}">
                <a16:creationId xmlns:a16="http://schemas.microsoft.com/office/drawing/2014/main" id="{503DE6BB-A535-0906-68BF-84B138F07455}"/>
              </a:ext>
            </a:extLst>
          </p:cNvPr>
          <p:cNvSpPr txBox="1"/>
          <p:nvPr/>
        </p:nvSpPr>
        <p:spPr>
          <a:xfrm>
            <a:off x="3990569" y="2649831"/>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120€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5" name="TextBox 173">
            <a:extLst>
              <a:ext uri="{FF2B5EF4-FFF2-40B4-BE49-F238E27FC236}">
                <a16:creationId xmlns:a16="http://schemas.microsoft.com/office/drawing/2014/main" id="{A4C7AC56-D87D-546A-7019-E2E6432A118C}"/>
              </a:ext>
            </a:extLst>
          </p:cNvPr>
          <p:cNvSpPr txBox="1"/>
          <p:nvPr/>
        </p:nvSpPr>
        <p:spPr>
          <a:xfrm>
            <a:off x="3981020" y="5809802"/>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20€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sp>
        <p:nvSpPr>
          <p:cNvPr id="16" name="TextBox 173">
            <a:extLst>
              <a:ext uri="{FF2B5EF4-FFF2-40B4-BE49-F238E27FC236}">
                <a16:creationId xmlns:a16="http://schemas.microsoft.com/office/drawing/2014/main" id="{9794DF85-E1B7-9BE4-9DA9-7AB17C2F6D8A}"/>
              </a:ext>
            </a:extLst>
          </p:cNvPr>
          <p:cNvSpPr txBox="1"/>
          <p:nvPr/>
        </p:nvSpPr>
        <p:spPr>
          <a:xfrm>
            <a:off x="7408613" y="6586995"/>
            <a:ext cx="1764166" cy="246221"/>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Webcam </a:t>
            </a:r>
            <a:r>
              <a:rPr lang="en-US" sz="1000" dirty="0" err="1">
                <a:solidFill>
                  <a:schemeClr val="tx1">
                    <a:lumMod val="75000"/>
                    <a:lumOff val="25000"/>
                  </a:schemeClr>
                </a:solidFill>
                <a:latin typeface="Futura PT Light" panose="020B0402020204020303" pitchFamily="34" charset="0"/>
                <a:cs typeface="Futura Medium" panose="020B0602020204020303" pitchFamily="34" charset="-79"/>
              </a:rPr>
              <a:t>Zubehör</a:t>
            </a:r>
            <a:endParaRPr lang="en-US" sz="1000" dirty="0">
              <a:solidFill>
                <a:schemeClr val="tx1">
                  <a:lumMod val="75000"/>
                  <a:lumOff val="25000"/>
                </a:schemeClr>
              </a:solidFill>
              <a:latin typeface="Futura PT Light" panose="020B0402020204020303" pitchFamily="34" charset="0"/>
              <a:cs typeface="Futura Medium" panose="020B0602020204020303" pitchFamily="34" charset="-79"/>
            </a:endParaRPr>
          </a:p>
        </p:txBody>
      </p:sp>
      <p:sp>
        <p:nvSpPr>
          <p:cNvPr id="20" name="TextBox 173">
            <a:extLst>
              <a:ext uri="{FF2B5EF4-FFF2-40B4-BE49-F238E27FC236}">
                <a16:creationId xmlns:a16="http://schemas.microsoft.com/office/drawing/2014/main" id="{5C060EDE-EC31-77EA-5312-D5066C6ED3BA}"/>
              </a:ext>
            </a:extLst>
          </p:cNvPr>
          <p:cNvSpPr txBox="1"/>
          <p:nvPr/>
        </p:nvSpPr>
        <p:spPr>
          <a:xfrm>
            <a:off x="3990749" y="1985939"/>
            <a:ext cx="969562" cy="216322"/>
          </a:xfrm>
          <a:prstGeom prst="rect">
            <a:avLst/>
          </a:prstGeom>
          <a:noFill/>
        </p:spPr>
        <p:txBody>
          <a:bodyPr wrap="square" rtlCol="0">
            <a:spAutoFit/>
          </a:bodyPr>
          <a:lstStyle/>
          <a:p>
            <a:pPr>
              <a:spcBef>
                <a:spcPts val="600"/>
              </a:spcBef>
              <a:buClr>
                <a:srgbClr val="BFBFBF"/>
              </a:buClr>
            </a:pPr>
            <a:r>
              <a:rPr lang="en-US" sz="1000" dirty="0">
                <a:solidFill>
                  <a:schemeClr val="tx1">
                    <a:lumMod val="75000"/>
                    <a:lumOff val="25000"/>
                  </a:schemeClr>
                </a:solidFill>
                <a:latin typeface="Futura PT Light" panose="020B0402020204020303" pitchFamily="34" charset="0"/>
                <a:cs typeface="Futura Medium" panose="020B0602020204020303" pitchFamily="34" charset="-79"/>
              </a:rPr>
              <a:t>180€</a:t>
            </a:r>
            <a:endParaRPr lang="en-US" sz="900" dirty="0">
              <a:solidFill>
                <a:schemeClr val="tx1">
                  <a:lumMod val="50000"/>
                  <a:lumOff val="50000"/>
                </a:schemeClr>
              </a:solidFill>
              <a:latin typeface="Futura PT Light" panose="020B0402020204020303" pitchFamily="34" charset="0"/>
              <a:cs typeface="Futura Medium" panose="020B0602020204020303" pitchFamily="34" charset="-79"/>
            </a:endParaRPr>
          </a:p>
        </p:txBody>
      </p:sp>
      <p:pic>
        <p:nvPicPr>
          <p:cNvPr id="23" name="Grafik 22" descr="D31944_01">
            <a:extLst>
              <a:ext uri="{FF2B5EF4-FFF2-40B4-BE49-F238E27FC236}">
                <a16:creationId xmlns:a16="http://schemas.microsoft.com/office/drawing/2014/main" id="{1F491BA0-1EC2-E021-0A05-1DE349B25E5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626776" y="5081634"/>
            <a:ext cx="549011" cy="57873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7" name="Ellipse 26">
            <a:extLst>
              <a:ext uri="{FF2B5EF4-FFF2-40B4-BE49-F238E27FC236}">
                <a16:creationId xmlns:a16="http://schemas.microsoft.com/office/drawing/2014/main" id="{A4153666-CA59-4AAD-33E1-CA8F24C3B8D7}"/>
              </a:ext>
            </a:extLst>
          </p:cNvPr>
          <p:cNvSpPr/>
          <p:nvPr/>
        </p:nvSpPr>
        <p:spPr>
          <a:xfrm>
            <a:off x="4525861" y="5157547"/>
            <a:ext cx="110510" cy="10816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29" name="TextBox 173">
            <a:extLst>
              <a:ext uri="{FF2B5EF4-FFF2-40B4-BE49-F238E27FC236}">
                <a16:creationId xmlns:a16="http://schemas.microsoft.com/office/drawing/2014/main" id="{3EEF673E-3CA2-D3C7-18F3-70A954364E80}"/>
              </a:ext>
            </a:extLst>
          </p:cNvPr>
          <p:cNvSpPr txBox="1"/>
          <p:nvPr/>
        </p:nvSpPr>
        <p:spPr>
          <a:xfrm>
            <a:off x="4778614" y="5603998"/>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D31944</a:t>
            </a:r>
          </a:p>
        </p:txBody>
      </p:sp>
      <p:pic>
        <p:nvPicPr>
          <p:cNvPr id="32" name="Grafik 31" descr="Webcam Abdeckung Ultra Slim, 3 Stk. Set">
            <a:extLst>
              <a:ext uri="{FF2B5EF4-FFF2-40B4-BE49-F238E27FC236}">
                <a16:creationId xmlns:a16="http://schemas.microsoft.com/office/drawing/2014/main" id="{A8066B9C-120D-9C5C-6210-F4894BD8477C}"/>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7389912" y="6211148"/>
            <a:ext cx="472260" cy="27160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3" name="Ellipse 32">
            <a:extLst>
              <a:ext uri="{FF2B5EF4-FFF2-40B4-BE49-F238E27FC236}">
                <a16:creationId xmlns:a16="http://schemas.microsoft.com/office/drawing/2014/main" id="{7B971443-08EC-76B1-5FA7-8FCBAB32FA74}"/>
              </a:ext>
            </a:extLst>
          </p:cNvPr>
          <p:cNvSpPr/>
          <p:nvPr/>
        </p:nvSpPr>
        <p:spPr>
          <a:xfrm>
            <a:off x="7298103" y="6369409"/>
            <a:ext cx="110510" cy="10816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34" name="TextBox 173">
            <a:extLst>
              <a:ext uri="{FF2B5EF4-FFF2-40B4-BE49-F238E27FC236}">
                <a16:creationId xmlns:a16="http://schemas.microsoft.com/office/drawing/2014/main" id="{84DEC659-956E-DC71-3A9A-C6719EE5E037}"/>
              </a:ext>
            </a:extLst>
          </p:cNvPr>
          <p:cNvSpPr txBox="1"/>
          <p:nvPr/>
        </p:nvSpPr>
        <p:spPr>
          <a:xfrm>
            <a:off x="7653104" y="6358547"/>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D31780</a:t>
            </a:r>
          </a:p>
        </p:txBody>
      </p:sp>
      <p:pic>
        <p:nvPicPr>
          <p:cNvPr id="36" name="Grafik 35" descr="Ein Bild, das Tripod, Werkzeug enthält.&#10;&#10;Automatisch generierte Beschreibung">
            <a:extLst>
              <a:ext uri="{FF2B5EF4-FFF2-40B4-BE49-F238E27FC236}">
                <a16:creationId xmlns:a16="http://schemas.microsoft.com/office/drawing/2014/main" id="{6D0B2C5D-9CAE-CCCE-5268-253059601EAC}"/>
              </a:ext>
            </a:extLst>
          </p:cNvPr>
          <p:cNvPicPr>
            <a:picLocks noChangeAspect="1"/>
          </p:cNvPicPr>
          <p:nvPr/>
        </p:nvPicPr>
        <p:blipFill>
          <a:blip r:embed="rId5" cstate="screen">
            <a:clrChange>
              <a:clrFrom>
                <a:srgbClr val="FEFDF8"/>
              </a:clrFrom>
              <a:clrTo>
                <a:srgbClr val="FEFDF8">
                  <a:alpha val="0"/>
                </a:srgbClr>
              </a:clrTo>
            </a:clrChange>
            <a:extLst>
              <a:ext uri="{28A0092B-C50C-407E-A947-70E740481C1C}">
                <a14:useLocalDpi xmlns:a14="http://schemas.microsoft.com/office/drawing/2010/main"/>
              </a:ext>
            </a:extLst>
          </a:blip>
          <a:stretch>
            <a:fillRect/>
          </a:stretch>
        </p:blipFill>
        <p:spPr>
          <a:xfrm>
            <a:off x="8148980" y="5945252"/>
            <a:ext cx="507016" cy="484940"/>
          </a:xfrm>
          <a:prstGeom prst="rect">
            <a:avLst/>
          </a:prstGeom>
          <a:ln>
            <a:noFill/>
          </a:ln>
        </p:spPr>
      </p:pic>
      <p:sp>
        <p:nvSpPr>
          <p:cNvPr id="37" name="Ellipse 36">
            <a:extLst>
              <a:ext uri="{FF2B5EF4-FFF2-40B4-BE49-F238E27FC236}">
                <a16:creationId xmlns:a16="http://schemas.microsoft.com/office/drawing/2014/main" id="{728BE844-3A01-2E21-2DD3-E8040826B6EA}"/>
              </a:ext>
            </a:extLst>
          </p:cNvPr>
          <p:cNvSpPr/>
          <p:nvPr/>
        </p:nvSpPr>
        <p:spPr>
          <a:xfrm>
            <a:off x="8097454" y="6119360"/>
            <a:ext cx="110510" cy="10816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38" name="TextBox 173">
            <a:extLst>
              <a:ext uri="{FF2B5EF4-FFF2-40B4-BE49-F238E27FC236}">
                <a16:creationId xmlns:a16="http://schemas.microsoft.com/office/drawing/2014/main" id="{62603CE7-72EA-B796-769D-F38390283B27}"/>
              </a:ext>
            </a:extLst>
          </p:cNvPr>
          <p:cNvSpPr txBox="1"/>
          <p:nvPr/>
        </p:nvSpPr>
        <p:spPr>
          <a:xfrm>
            <a:off x="8429973" y="6072040"/>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D32049</a:t>
            </a:r>
          </a:p>
        </p:txBody>
      </p:sp>
      <p:pic>
        <p:nvPicPr>
          <p:cNvPr id="40" name="Grafik 39" descr="Webcam PRO Plus 4K">
            <a:extLst>
              <a:ext uri="{FF2B5EF4-FFF2-40B4-BE49-F238E27FC236}">
                <a16:creationId xmlns:a16="http://schemas.microsoft.com/office/drawing/2014/main" id="{E836B01E-0AC6-153B-374A-7C623D086971}"/>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700336" y="3523379"/>
            <a:ext cx="570004" cy="5636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1" name="Grafik 40" descr="Webcam PRO mit Gesichtserkennung">
            <a:extLst>
              <a:ext uri="{FF2B5EF4-FFF2-40B4-BE49-F238E27FC236}">
                <a16:creationId xmlns:a16="http://schemas.microsoft.com/office/drawing/2014/main" id="{D70B1CEB-FF17-AB01-AFDF-A2735FAA5A4B}"/>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646587" y="2041755"/>
            <a:ext cx="831534" cy="47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6" name="Grafik 45" descr="Webcam PRO Plus Full HD">
            <a:extLst>
              <a:ext uri="{FF2B5EF4-FFF2-40B4-BE49-F238E27FC236}">
                <a16:creationId xmlns:a16="http://schemas.microsoft.com/office/drawing/2014/main" id="{296D73F0-E6C4-C641-7FF4-D3F60F581CBC}"/>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4581117" y="3818467"/>
            <a:ext cx="594670" cy="48211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8" name="Ellipse 47">
            <a:extLst>
              <a:ext uri="{FF2B5EF4-FFF2-40B4-BE49-F238E27FC236}">
                <a16:creationId xmlns:a16="http://schemas.microsoft.com/office/drawing/2014/main" id="{EA3DC4E4-0437-F5CC-86AE-9A6312277A72}"/>
              </a:ext>
            </a:extLst>
          </p:cNvPr>
          <p:cNvSpPr/>
          <p:nvPr/>
        </p:nvSpPr>
        <p:spPr>
          <a:xfrm>
            <a:off x="4524839" y="4087012"/>
            <a:ext cx="110510" cy="10816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51" name="TextBox 173">
            <a:extLst>
              <a:ext uri="{FF2B5EF4-FFF2-40B4-BE49-F238E27FC236}">
                <a16:creationId xmlns:a16="http://schemas.microsoft.com/office/drawing/2014/main" id="{FB627A14-DA3B-5A66-7C52-CEE6B47ED1BC}"/>
              </a:ext>
            </a:extLst>
          </p:cNvPr>
          <p:cNvSpPr txBox="1"/>
          <p:nvPr/>
        </p:nvSpPr>
        <p:spPr>
          <a:xfrm>
            <a:off x="4901289" y="4127763"/>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D31841</a:t>
            </a:r>
          </a:p>
        </p:txBody>
      </p:sp>
      <p:sp>
        <p:nvSpPr>
          <p:cNvPr id="52" name="Ellipse 51">
            <a:extLst>
              <a:ext uri="{FF2B5EF4-FFF2-40B4-BE49-F238E27FC236}">
                <a16:creationId xmlns:a16="http://schemas.microsoft.com/office/drawing/2014/main" id="{E06EBCA1-4969-3D4A-0DCD-6A057637A6CA}"/>
              </a:ext>
            </a:extLst>
          </p:cNvPr>
          <p:cNvSpPr/>
          <p:nvPr/>
        </p:nvSpPr>
        <p:spPr>
          <a:xfrm>
            <a:off x="5544279" y="3700055"/>
            <a:ext cx="110510" cy="10816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54" name="TextBox 173">
            <a:extLst>
              <a:ext uri="{FF2B5EF4-FFF2-40B4-BE49-F238E27FC236}">
                <a16:creationId xmlns:a16="http://schemas.microsoft.com/office/drawing/2014/main" id="{632D68D8-C14D-8DD1-B4A3-A3CFC3B9E4DC}"/>
              </a:ext>
            </a:extLst>
          </p:cNvPr>
          <p:cNvSpPr txBox="1"/>
          <p:nvPr/>
        </p:nvSpPr>
        <p:spPr>
          <a:xfrm>
            <a:off x="5988268" y="3884210"/>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D31888</a:t>
            </a:r>
          </a:p>
        </p:txBody>
      </p:sp>
      <p:sp>
        <p:nvSpPr>
          <p:cNvPr id="61" name="Ellipse 60">
            <a:extLst>
              <a:ext uri="{FF2B5EF4-FFF2-40B4-BE49-F238E27FC236}">
                <a16:creationId xmlns:a16="http://schemas.microsoft.com/office/drawing/2014/main" id="{EB63B417-36CB-6C56-B3E1-138D9CD54723}"/>
              </a:ext>
            </a:extLst>
          </p:cNvPr>
          <p:cNvSpPr/>
          <p:nvPr/>
        </p:nvSpPr>
        <p:spPr>
          <a:xfrm>
            <a:off x="4524839" y="2081588"/>
            <a:ext cx="110510" cy="108161"/>
          </a:xfrm>
          <a:prstGeom prst="ellipse">
            <a:avLst/>
          </a:prstGeom>
          <a:solidFill>
            <a:schemeClr val="accent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70" name="TextBox 173">
            <a:extLst>
              <a:ext uri="{FF2B5EF4-FFF2-40B4-BE49-F238E27FC236}">
                <a16:creationId xmlns:a16="http://schemas.microsoft.com/office/drawing/2014/main" id="{09C0AAEF-A612-5633-5B43-14844DB2F3D5}"/>
              </a:ext>
            </a:extLst>
          </p:cNvPr>
          <p:cNvSpPr txBox="1"/>
          <p:nvPr/>
        </p:nvSpPr>
        <p:spPr>
          <a:xfrm>
            <a:off x="5132329" y="2300719"/>
            <a:ext cx="691583" cy="202801"/>
          </a:xfrm>
          <a:prstGeom prst="rect">
            <a:avLst/>
          </a:prstGeom>
          <a:noFill/>
          <a:ln>
            <a:noFill/>
          </a:ln>
        </p:spPr>
        <p:txBody>
          <a:bodyPr wrap="square" rtlCol="0">
            <a:spAutoFit/>
          </a:bodyPr>
          <a:lstStyle/>
          <a:p>
            <a:pPr algn="ctr">
              <a:spcBef>
                <a:spcPts val="600"/>
              </a:spcBef>
              <a:buClr>
                <a:srgbClr val="BFBFBF"/>
              </a:buClr>
            </a:pPr>
            <a:r>
              <a:rPr lang="en-US" sz="900" dirty="0">
                <a:solidFill>
                  <a:schemeClr val="tx1">
                    <a:lumMod val="75000"/>
                    <a:lumOff val="25000"/>
                  </a:schemeClr>
                </a:solidFill>
                <a:latin typeface="Futura PT Book" panose="020B0502020204020303" pitchFamily="34" charset="0"/>
                <a:cs typeface="Futura Medium" panose="020B0602020204020303" pitchFamily="34" charset="-79"/>
              </a:rPr>
              <a:t>D31892</a:t>
            </a:r>
          </a:p>
        </p:txBody>
      </p:sp>
      <p:sp>
        <p:nvSpPr>
          <p:cNvPr id="50" name="Rechteck 49">
            <a:extLst>
              <a:ext uri="{FF2B5EF4-FFF2-40B4-BE49-F238E27FC236}">
                <a16:creationId xmlns:a16="http://schemas.microsoft.com/office/drawing/2014/main" id="{24757204-5097-4775-1EE3-163B101FDADD}"/>
              </a:ext>
            </a:extLst>
          </p:cNvPr>
          <p:cNvSpPr/>
          <p:nvPr/>
        </p:nvSpPr>
        <p:spPr>
          <a:xfrm>
            <a:off x="547056" y="5265582"/>
            <a:ext cx="2289933" cy="98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NEU</a:t>
            </a:r>
          </a:p>
          <a:p>
            <a:pPr marL="0" indent="0">
              <a:lnSpc>
                <a:spcPct val="150000"/>
              </a:lnSpc>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BESTEHEND</a:t>
            </a:r>
          </a:p>
        </p:txBody>
      </p:sp>
      <p:sp>
        <p:nvSpPr>
          <p:cNvPr id="55" name="Ellipse 54">
            <a:extLst>
              <a:ext uri="{FF2B5EF4-FFF2-40B4-BE49-F238E27FC236}">
                <a16:creationId xmlns:a16="http://schemas.microsoft.com/office/drawing/2014/main" id="{998BC46B-D275-DED7-9E7F-5BB662195552}"/>
              </a:ext>
            </a:extLst>
          </p:cNvPr>
          <p:cNvSpPr/>
          <p:nvPr/>
        </p:nvSpPr>
        <p:spPr>
          <a:xfrm>
            <a:off x="2970786" y="5623636"/>
            <a:ext cx="123111" cy="123111"/>
          </a:xfrm>
          <a:prstGeom prst="ellipse">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e-DE"/>
          </a:p>
        </p:txBody>
      </p:sp>
      <p:sp>
        <p:nvSpPr>
          <p:cNvPr id="62" name="Ellipse 61">
            <a:extLst>
              <a:ext uri="{FF2B5EF4-FFF2-40B4-BE49-F238E27FC236}">
                <a16:creationId xmlns:a16="http://schemas.microsoft.com/office/drawing/2014/main" id="{E941CA1A-9771-5D34-9843-97CE7306FF7F}"/>
              </a:ext>
            </a:extLst>
          </p:cNvPr>
          <p:cNvSpPr/>
          <p:nvPr/>
        </p:nvSpPr>
        <p:spPr>
          <a:xfrm>
            <a:off x="2970786" y="5360475"/>
            <a:ext cx="123111" cy="123111"/>
          </a:xfrm>
          <a:prstGeom prst="ellipse">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63" name="Rechteck 62">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r>
              <a:rPr lang="de-DE" sz="3600" dirty="0">
                <a:solidFill>
                  <a:schemeClr val="tx1">
                    <a:lumMod val="75000"/>
                    <a:lumOff val="25000"/>
                  </a:schemeClr>
                </a:solidFill>
                <a:latin typeface="Futura PT Demi" panose="020B0702020204020303" pitchFamily="34" charset="0"/>
                <a:cs typeface="Futura Medium" panose="020B0602020204020303" pitchFamily="34" charset="-79"/>
              </a:rPr>
              <a:t>ÜBERSICHT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1E02D-946E-F1CB-7207-59F955152EF1}"/>
            </a:ext>
          </a:extLst>
        </p:cNvPr>
        <p:cNvGrpSpPr/>
        <p:nvPr/>
      </p:nvGrpSpPr>
      <p:grpSpPr>
        <a:xfrm>
          <a:off x="0" y="0"/>
          <a:ext cx="0" cy="0"/>
          <a:chOff x="0" y="0"/>
          <a:chExt cx="0" cy="0"/>
        </a:xfrm>
      </p:grpSpPr>
      <p:sp>
        <p:nvSpPr>
          <p:cNvPr id="16" name="Textplatzhalter 15">
            <a:extLst>
              <a:ext uri="{FF2B5EF4-FFF2-40B4-BE49-F238E27FC236}">
                <a16:creationId xmlns:a16="http://schemas.microsoft.com/office/drawing/2014/main" id="{67B82913-C5AD-3074-FADA-203D80505B62}"/>
              </a:ext>
            </a:extLst>
          </p:cNvPr>
          <p:cNvSpPr>
            <a:spLocks noGrp="1"/>
          </p:cNvSpPr>
          <p:nvPr>
            <p:ph type="body" sz="quarter" idx="11"/>
          </p:nvPr>
        </p:nvSpPr>
        <p:spPr/>
        <p:txBody>
          <a:bodyPr/>
          <a:lstStyle/>
          <a:p>
            <a:pPr marL="0" lvl="1" indent="0">
              <a:buNone/>
            </a:pPr>
            <a:r>
              <a:rPr lang="de-DE" dirty="0"/>
              <a:t>In bestimmten Umgebungen ist es wichtig, dass Ihr Notebook, Ihr Monitor oder andere externe Geräte vor Diebstahl geschützt werden. Sicherheitsschlösser tragen dazu bei, den schnellen Diebstahl dieser Geräte zu verhindern.</a:t>
            </a:r>
          </a:p>
        </p:txBody>
      </p:sp>
      <p:sp>
        <p:nvSpPr>
          <p:cNvPr id="4" name="Textfeld 3">
            <a:extLst>
              <a:ext uri="{FF2B5EF4-FFF2-40B4-BE49-F238E27FC236}">
                <a16:creationId xmlns:a16="http://schemas.microsoft.com/office/drawing/2014/main" id="{2AD739CC-E9FF-7E67-4392-05D93E99007D}"/>
              </a:ext>
            </a:extLst>
          </p:cNvPr>
          <p:cNvSpPr txBox="1"/>
          <p:nvPr/>
        </p:nvSpPr>
        <p:spPr>
          <a:xfrm>
            <a:off x="407368" y="1823215"/>
            <a:ext cx="3780419" cy="595932"/>
          </a:xfrm>
          <a:prstGeom prst="rect">
            <a:avLst/>
          </a:prstGeom>
          <a:noFill/>
        </p:spPr>
        <p:txBody>
          <a:bodyPr wrap="square" rtlCol="0">
            <a:spAutoFit/>
          </a:bodyPr>
          <a:lstStyle/>
          <a:p>
            <a:pPr>
              <a:lnSpc>
                <a:spcPct val="90000"/>
              </a:lnSpc>
              <a:spcBef>
                <a:spcPts val="1000"/>
              </a:spcBef>
            </a:pPr>
            <a:r>
              <a:rPr lang="de-DE" sz="3600" dirty="0">
                <a:solidFill>
                  <a:srgbClr val="3D3D3D"/>
                </a:solidFill>
                <a:latin typeface="Futura PT Demi" panose="020B0502020204020303" pitchFamily="34" charset="77"/>
              </a:rPr>
              <a:t>SCHLÖSSER</a:t>
            </a:r>
          </a:p>
        </p:txBody>
      </p:sp>
      <p:pic>
        <p:nvPicPr>
          <p:cNvPr id="2052" name="Picture 4" descr="Computer Security In Co-Working Spaces - Agile IT">
            <a:extLst>
              <a:ext uri="{FF2B5EF4-FFF2-40B4-BE49-F238E27FC236}">
                <a16:creationId xmlns:a16="http://schemas.microsoft.com/office/drawing/2014/main" id="{575F4C96-69FD-0CE8-F25C-CC34495F40B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384031" y="2780928"/>
            <a:ext cx="4970867" cy="3315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072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008F6-FDBE-8777-2867-C9ECAB65ACE4}"/>
            </a:ext>
          </a:extLst>
        </p:cNvPr>
        <p:cNvGrpSpPr/>
        <p:nvPr/>
      </p:nvGrpSpPr>
      <p:grpSpPr>
        <a:xfrm>
          <a:off x="0" y="0"/>
          <a:ext cx="0" cy="0"/>
          <a:chOff x="0" y="0"/>
          <a:chExt cx="0" cy="0"/>
        </a:xfrm>
      </p:grpSpPr>
      <p:sp>
        <p:nvSpPr>
          <p:cNvPr id="21" name="Rechteck 45">
            <a:extLst>
              <a:ext uri="{FF2B5EF4-FFF2-40B4-BE49-F238E27FC236}">
                <a16:creationId xmlns:a16="http://schemas.microsoft.com/office/drawing/2014/main" id="{4D5BD823-C762-E83E-0ED9-A55D42AF2915}"/>
              </a:ext>
            </a:extLst>
          </p:cNvPr>
          <p:cNvSpPr/>
          <p:nvPr/>
        </p:nvSpPr>
        <p:spPr>
          <a:xfrm>
            <a:off x="528147" y="3378151"/>
            <a:ext cx="5511563" cy="22830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lvl="1"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D32050: 4-stelliges rückstellbares Zahlenschloss</a:t>
            </a:r>
          </a:p>
          <a:p>
            <a:pPr marL="171450" lvl="1"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D32068: Schloss mit Schlüssel</a:t>
            </a:r>
          </a:p>
          <a:p>
            <a:pPr marL="171450" lvl="1"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3 austauschbare Schlossköpfe für den universellen Einsatz</a:t>
            </a:r>
          </a:p>
          <a:p>
            <a:pPr marL="171450" lvl="1"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300 x 4,4 mm Stahlkabel </a:t>
            </a:r>
          </a:p>
          <a:p>
            <a:pPr marL="171450" lvl="1"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Ideal zur Ergänzung eines bestehenden Schlosses und zur Sicherung zusätzlicher Geräte, z.B. Displays oder Drucker</a:t>
            </a:r>
            <a:endParaRPr lang="de-DE" sz="1200" dirty="0">
              <a:solidFill>
                <a:srgbClr val="818387"/>
              </a:solidFill>
              <a:latin typeface="Futura PT Light" panose="020B0402020204020303" pitchFamily="34" charset="0"/>
              <a:cs typeface="Futura Medium" panose="020B0602020204020303"/>
            </a:endParaRPr>
          </a:p>
        </p:txBody>
      </p:sp>
      <p:sp>
        <p:nvSpPr>
          <p:cNvPr id="16" name="Rechteck 15">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D32050/D32068</a:t>
            </a:r>
          </a:p>
        </p:txBody>
      </p:sp>
      <p:sp>
        <p:nvSpPr>
          <p:cNvPr id="19" name="Rechteck 18">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LAPTOP ZAHLENSCHLOSS UNIVERSAL</a:t>
            </a:r>
          </a:p>
        </p:txBody>
      </p:sp>
      <p:pic>
        <p:nvPicPr>
          <p:cNvPr id="8" name="Picture 2">
            <a:extLst>
              <a:ext uri="{FF2B5EF4-FFF2-40B4-BE49-F238E27FC236}">
                <a16:creationId xmlns:a16="http://schemas.microsoft.com/office/drawing/2014/main" id="{D2A489B2-DF4E-92C2-778E-4644BDAFB26F}"/>
              </a:ext>
            </a:extLst>
          </p:cNvPr>
          <p:cNvPicPr>
            <a:picLocks noChangeAspect="1" noChangeArrowheads="1"/>
          </p:cNvPicPr>
          <p:nvPr/>
        </p:nvPicPr>
        <p:blipFill rotWithShape="1">
          <a:blip r:embed="rId3" cstate="screen">
            <a:grayscl/>
            <a:extLst>
              <a:ext uri="{28A0092B-C50C-407E-A947-70E740481C1C}">
                <a14:useLocalDpi xmlns:a14="http://schemas.microsoft.com/office/drawing/2010/main"/>
              </a:ext>
            </a:extLst>
          </a:blip>
          <a:srcRect/>
          <a:stretch/>
        </p:blipFill>
        <p:spPr bwMode="auto">
          <a:xfrm>
            <a:off x="6852084" y="2607145"/>
            <a:ext cx="1974240" cy="166117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RL6006 3-in-1 Universal Security Keyed Lock">
            <a:extLst>
              <a:ext uri="{FF2B5EF4-FFF2-40B4-BE49-F238E27FC236}">
                <a16:creationId xmlns:a16="http://schemas.microsoft.com/office/drawing/2014/main" id="{F033ADE4-60EB-ECE9-FF65-FFE6F7B7F316}"/>
              </a:ext>
            </a:extLst>
          </p:cNvPr>
          <p:cNvPicPr>
            <a:picLocks noChangeAspect="1" noChangeArrowheads="1"/>
          </p:cNvPicPr>
          <p:nvPr/>
        </p:nvPicPr>
        <p:blipFill rotWithShape="1">
          <a:blip r:embed="rId4" cstate="screen">
            <a:grayscl/>
            <a:extLst>
              <a:ext uri="{28A0092B-C50C-407E-A947-70E740481C1C}">
                <a14:useLocalDpi xmlns:a14="http://schemas.microsoft.com/office/drawing/2010/main"/>
              </a:ext>
            </a:extLst>
          </a:blip>
          <a:srcRect/>
          <a:stretch/>
        </p:blipFill>
        <p:spPr bwMode="auto">
          <a:xfrm>
            <a:off x="9012324" y="2758024"/>
            <a:ext cx="1925749" cy="146482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Laptop Lock Combination Universal Mini">
            <a:extLst>
              <a:ext uri="{FF2B5EF4-FFF2-40B4-BE49-F238E27FC236}">
                <a16:creationId xmlns:a16="http://schemas.microsoft.com/office/drawing/2014/main" id="{106FD396-285F-1CEB-121E-3EC13A262E07}"/>
              </a:ext>
            </a:extLst>
          </p:cNvPr>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653597" y="3386982"/>
            <a:ext cx="4284476" cy="4284476"/>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5618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7FF09-3481-4A1E-8CE2-6612001C7BAF}"/>
            </a:ext>
          </a:extLst>
        </p:cNvPr>
        <p:cNvGrpSpPr/>
        <p:nvPr/>
      </p:nvGrpSpPr>
      <p:grpSpPr>
        <a:xfrm>
          <a:off x="0" y="0"/>
          <a:ext cx="0" cy="0"/>
          <a:chOff x="0" y="0"/>
          <a:chExt cx="0" cy="0"/>
        </a:xfrm>
      </p:grpSpPr>
      <p:sp>
        <p:nvSpPr>
          <p:cNvPr id="11" name="Rechteck 10">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D32052</a:t>
            </a:r>
          </a:p>
        </p:txBody>
      </p:sp>
      <p:sp>
        <p:nvSpPr>
          <p:cNvPr id="12" name="Rechteck 11">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LAPTOPSCHLOSS ANCHOR PLATE FÜR T-LOCK</a:t>
            </a:r>
          </a:p>
        </p:txBody>
      </p:sp>
      <p:sp>
        <p:nvSpPr>
          <p:cNvPr id="15" name="Rechteck 45">
            <a:extLst>
              <a:ext uri="{FF2B5EF4-FFF2-40B4-BE49-F238E27FC236}">
                <a16:creationId xmlns:a16="http://schemas.microsoft.com/office/drawing/2014/main" id="{4D5BD823-C762-E83E-0ED9-A55D42AF2915}"/>
              </a:ext>
            </a:extLst>
          </p:cNvPr>
          <p:cNvSpPr/>
          <p:nvPr/>
        </p:nvSpPr>
        <p:spPr>
          <a:xfrm>
            <a:off x="528147" y="3378151"/>
            <a:ext cx="4991789" cy="22830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Ermöglicht die Anbringung eines Sicherheitsschlosses an Geräten ohne Steckplatz</a:t>
            </a: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Selbstklebendes 3M-Klebeband im Lieferumfang enthalten, klebt auf allen flachen und glatten Oberflächen</a:t>
            </a: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Hoher Zugwiderstand (bis zu 60 kg)</a:t>
            </a:r>
            <a:endParaRPr lang="de-DE" sz="1200" dirty="0">
              <a:solidFill>
                <a:srgbClr val="818387"/>
              </a:solidFill>
              <a:latin typeface="Futura PT Light" panose="020B0402020204020303" pitchFamily="34" charset="0"/>
              <a:cs typeface="Futura Medium" panose="020B0602020204020303"/>
            </a:endParaRPr>
          </a:p>
        </p:txBody>
      </p:sp>
      <p:pic>
        <p:nvPicPr>
          <p:cNvPr id="7" name="Picture 2">
            <a:extLst>
              <a:ext uri="{FF2B5EF4-FFF2-40B4-BE49-F238E27FC236}">
                <a16:creationId xmlns:a16="http://schemas.microsoft.com/office/drawing/2014/main" id="{335CB214-D469-AFD3-632E-984906380298}"/>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8200355" y="3485579"/>
            <a:ext cx="2877503" cy="21895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Laptop Lock Anchor Plate for T-Lock">
            <a:extLst>
              <a:ext uri="{FF2B5EF4-FFF2-40B4-BE49-F238E27FC236}">
                <a16:creationId xmlns:a16="http://schemas.microsoft.com/office/drawing/2014/main" id="{31264461-B344-73D0-BC17-B6C852B2CB07}"/>
              </a:ext>
            </a:extLst>
          </p:cNvPr>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517408" y="2348880"/>
            <a:ext cx="3924436" cy="3924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257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7DCEE-DF92-085B-D113-47E15289F664}"/>
            </a:ext>
          </a:extLst>
        </p:cNvPr>
        <p:cNvGrpSpPr/>
        <p:nvPr/>
      </p:nvGrpSpPr>
      <p:grpSpPr>
        <a:xfrm>
          <a:off x="0" y="0"/>
          <a:ext cx="0" cy="0"/>
          <a:chOff x="0" y="0"/>
          <a:chExt cx="0" cy="0"/>
        </a:xfrm>
      </p:grpSpPr>
      <p:pic>
        <p:nvPicPr>
          <p:cNvPr id="4098" name="Picture 2" descr="RL0811 Security Anchor Base Plate">
            <a:extLst>
              <a:ext uri="{FF2B5EF4-FFF2-40B4-BE49-F238E27FC236}">
                <a16:creationId xmlns:a16="http://schemas.microsoft.com/office/drawing/2014/main" id="{F87B97BB-2AFF-75E7-6710-7EF9A2076345}"/>
              </a:ext>
            </a:extLst>
          </p:cNvPr>
          <p:cNvPicPr>
            <a:picLocks noChangeAspect="1" noChangeArrowheads="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6531736" y="4365104"/>
            <a:ext cx="3474386" cy="195991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L0811 Security Anchor Base Plate">
            <a:extLst>
              <a:ext uri="{FF2B5EF4-FFF2-40B4-BE49-F238E27FC236}">
                <a16:creationId xmlns:a16="http://schemas.microsoft.com/office/drawing/2014/main" id="{DF6129F1-558A-9FDC-ED32-73FAF97C971B}"/>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678615" y="3073732"/>
            <a:ext cx="2124236" cy="135665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RL0811 Security Anchor Base Plate">
            <a:extLst>
              <a:ext uri="{FF2B5EF4-FFF2-40B4-BE49-F238E27FC236}">
                <a16:creationId xmlns:a16="http://schemas.microsoft.com/office/drawing/2014/main" id="{4C33AF01-5982-DC25-AFFC-BCED6BEBC0F2}"/>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9768408" y="2587743"/>
            <a:ext cx="1394565" cy="2497189"/>
          </a:xfrm>
          <a:prstGeom prst="rect">
            <a:avLst/>
          </a:prstGeom>
          <a:noFill/>
          <a:extLst>
            <a:ext uri="{909E8E84-426E-40DD-AFC4-6F175D3DCCD1}">
              <a14:hiddenFill xmlns:a14="http://schemas.microsoft.com/office/drawing/2010/main">
                <a:solidFill>
                  <a:srgbClr val="FFFFFF"/>
                </a:solidFill>
              </a14:hiddenFill>
            </a:ext>
          </a:extLst>
        </p:spPr>
      </p:pic>
      <p:sp>
        <p:nvSpPr>
          <p:cNvPr id="13" name="Rechteck 12">
            <a:extLst>
              <a:ext uri="{FF2B5EF4-FFF2-40B4-BE49-F238E27FC236}">
                <a16:creationId xmlns:a16="http://schemas.microsoft.com/office/drawing/2014/main" id="{24757204-5097-4775-1EE3-163B101FDADD}"/>
              </a:ext>
            </a:extLst>
          </p:cNvPr>
          <p:cNvSpPr/>
          <p:nvPr/>
        </p:nvSpPr>
        <p:spPr>
          <a:xfrm>
            <a:off x="547056" y="2437398"/>
            <a:ext cx="2289933" cy="2658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buClr>
                <a:srgbClr val="BFBFBF"/>
              </a:buClr>
              <a:buNone/>
            </a:pPr>
            <a:r>
              <a:rPr lang="en-US" sz="1200" spc="200" dirty="0">
                <a:solidFill>
                  <a:srgbClr val="818387"/>
                </a:solidFill>
                <a:latin typeface="Futura PT Book" panose="020B0502020204020303" pitchFamily="34" charset="77"/>
                <a:cs typeface="Futura Medium" panose="020B0602020204020303" pitchFamily="34" charset="-79"/>
              </a:rPr>
              <a:t>D32053</a:t>
            </a:r>
          </a:p>
        </p:txBody>
      </p:sp>
      <p:sp>
        <p:nvSpPr>
          <p:cNvPr id="14" name="Rechteck 13">
            <a:extLst>
              <a:ext uri="{FF2B5EF4-FFF2-40B4-BE49-F238E27FC236}">
                <a16:creationId xmlns:a16="http://schemas.microsoft.com/office/drawing/2014/main" id="{FF18875D-28D5-AC4B-9577-F5601B78FC3A}"/>
              </a:ext>
            </a:extLst>
          </p:cNvPr>
          <p:cNvSpPr/>
          <p:nvPr/>
        </p:nvSpPr>
        <p:spPr>
          <a:xfrm>
            <a:off x="407368" y="1772816"/>
            <a:ext cx="9829092" cy="646331"/>
          </a:xfrm>
          <a:prstGeom prst="rect">
            <a:avLst/>
          </a:prstGeom>
          <a:noFill/>
        </p:spPr>
        <p:txBody>
          <a:bodyPr wrap="square" rtlCol="0">
            <a:spAutoFit/>
          </a:bodyPr>
          <a:lstStyle/>
          <a:p>
            <a:pPr algn="l"/>
            <a:r>
              <a:rPr lang="de-DE" sz="3600" i="0" dirty="0">
                <a:solidFill>
                  <a:schemeClr val="tx1">
                    <a:lumMod val="75000"/>
                    <a:lumOff val="25000"/>
                  </a:schemeClr>
                </a:solidFill>
                <a:effectLst/>
                <a:latin typeface="Futura PT Demi" panose="020B0702020204020303" pitchFamily="34" charset="0"/>
              </a:rPr>
              <a:t>LAPTOPSCHLOSS BASE PLATE</a:t>
            </a:r>
          </a:p>
        </p:txBody>
      </p:sp>
      <p:sp>
        <p:nvSpPr>
          <p:cNvPr id="15" name="Rechteck 45">
            <a:extLst>
              <a:ext uri="{FF2B5EF4-FFF2-40B4-BE49-F238E27FC236}">
                <a16:creationId xmlns:a16="http://schemas.microsoft.com/office/drawing/2014/main" id="{4D5BD823-C762-E83E-0ED9-A55D42AF2915}"/>
              </a:ext>
            </a:extLst>
          </p:cNvPr>
          <p:cNvSpPr/>
          <p:nvPr/>
        </p:nvSpPr>
        <p:spPr>
          <a:xfrm>
            <a:off x="528147" y="3378151"/>
            <a:ext cx="4991789" cy="22830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Schafft einen festen Verriegelungspunkt für Sicherheitsschlösser</a:t>
            </a: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Selbstklebendes 3M-Klebeband im Lieferumfang enthalten, haftet auf allen flachen und glatten Oberflächen</a:t>
            </a: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Kann für zusätzlichen Widerstand auch mit Schrauben (im Lieferumfang enthalten) befestigt werden</a:t>
            </a:r>
          </a:p>
          <a:p>
            <a:pPr marL="171450" indent="-171450">
              <a:lnSpc>
                <a:spcPct val="150000"/>
              </a:lnSpc>
              <a:spcAft>
                <a:spcPts val="600"/>
              </a:spcAft>
              <a:buClr>
                <a:srgbClr val="818387"/>
              </a:buClr>
              <a:buFont typeface="Arial" panose="020B0604020202020204" pitchFamily="34" charset="0"/>
              <a:buChar char="•"/>
            </a:pPr>
            <a:r>
              <a:rPr lang="de-DE" sz="1600" spc="50" dirty="0">
                <a:solidFill>
                  <a:schemeClr val="tx1">
                    <a:lumMod val="75000"/>
                    <a:lumOff val="25000"/>
                  </a:schemeClr>
                </a:solidFill>
                <a:latin typeface="Futura PT Light" panose="020B0402020204020303" pitchFamily="34" charset="0"/>
                <a:ea typeface="Roboto Condensed" panose="02000000000000000000" pitchFamily="2" charset="0"/>
              </a:rPr>
              <a:t>Hoher Zugwiderstand (bis zu 75 kg)</a:t>
            </a:r>
            <a:endParaRPr lang="de-DE" sz="1600" dirty="0">
              <a:solidFill>
                <a:srgbClr val="818387"/>
              </a:solidFill>
              <a:latin typeface="Futura PT Light" panose="020B0402020204020303" pitchFamily="34" charset="0"/>
              <a:cs typeface="Futura Medium" panose="020B0602020204020303"/>
            </a:endParaRPr>
          </a:p>
        </p:txBody>
      </p:sp>
    </p:spTree>
    <p:extLst>
      <p:ext uri="{BB962C8B-B14F-4D97-AF65-F5344CB8AC3E}">
        <p14:creationId xmlns:p14="http://schemas.microsoft.com/office/powerpoint/2010/main" val="11340347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304C9B80-2056-C7F9-DF93-B22E1DE6AFE7}"/>
              </a:ext>
            </a:extLst>
          </p:cNvPr>
          <p:cNvSpPr txBox="1"/>
          <p:nvPr/>
        </p:nvSpPr>
        <p:spPr>
          <a:xfrm>
            <a:off x="2819636" y="2600908"/>
            <a:ext cx="6086626" cy="769441"/>
          </a:xfrm>
          <a:prstGeom prst="rect">
            <a:avLst/>
          </a:prstGeom>
          <a:noFill/>
        </p:spPr>
        <p:txBody>
          <a:bodyPr wrap="square" rtlCol="0">
            <a:spAutoFit/>
          </a:bodyPr>
          <a:lstStyle/>
          <a:p>
            <a:pPr algn="ctr"/>
            <a:r>
              <a:rPr lang="de-DE" sz="4400" b="1" dirty="0">
                <a:solidFill>
                  <a:srgbClr val="3D3D3D"/>
                </a:solidFill>
                <a:latin typeface="Futura PT Demi"/>
                <a:cs typeface="Futura Medium" panose="020B0602020204020303" pitchFamily="34" charset="-79"/>
              </a:rPr>
              <a:t>ZU IHREN DIENSTEN</a:t>
            </a:r>
          </a:p>
        </p:txBody>
      </p:sp>
      <p:sp>
        <p:nvSpPr>
          <p:cNvPr id="3" name="Textfeld 2">
            <a:extLst>
              <a:ext uri="{FF2B5EF4-FFF2-40B4-BE49-F238E27FC236}">
                <a16:creationId xmlns:a16="http://schemas.microsoft.com/office/drawing/2014/main" id="{F67B2B7D-08E2-E179-FD13-E0A457ADE6F7}"/>
              </a:ext>
            </a:extLst>
          </p:cNvPr>
          <p:cNvSpPr txBox="1"/>
          <p:nvPr/>
        </p:nvSpPr>
        <p:spPr>
          <a:xfrm>
            <a:off x="3324667" y="3284984"/>
            <a:ext cx="5076564" cy="338554"/>
          </a:xfrm>
          <a:prstGeom prst="rect">
            <a:avLst/>
          </a:prstGeom>
          <a:noFill/>
        </p:spPr>
        <p:txBody>
          <a:bodyPr wrap="square" rtlCol="0">
            <a:spAutoFit/>
          </a:bodyPr>
          <a:lstStyle/>
          <a:p>
            <a:pPr algn="ctr"/>
            <a:r>
              <a:rPr lang="de-DE" sz="1600" spc="200" dirty="0">
                <a:solidFill>
                  <a:srgbClr val="3D3D3D"/>
                </a:solidFill>
                <a:latin typeface="Futura PT Book" panose="020B0502020204020303" pitchFamily="34" charset="77"/>
                <a:cs typeface="Futura Medium" panose="020B0602020204020303" pitchFamily="34" charset="-79"/>
              </a:rPr>
              <a:t>VIELEN DANK FÜR IHRE AUFMERKSAMKEIT</a:t>
            </a:r>
          </a:p>
        </p:txBody>
      </p:sp>
      <p:grpSp>
        <p:nvGrpSpPr>
          <p:cNvPr id="4" name="Gruppieren 3">
            <a:extLst>
              <a:ext uri="{FF2B5EF4-FFF2-40B4-BE49-F238E27FC236}">
                <a16:creationId xmlns:a16="http://schemas.microsoft.com/office/drawing/2014/main" id="{A98BA693-5BA1-7843-CB18-F36DB8A40AC7}"/>
              </a:ext>
            </a:extLst>
          </p:cNvPr>
          <p:cNvGrpSpPr/>
          <p:nvPr/>
        </p:nvGrpSpPr>
        <p:grpSpPr>
          <a:xfrm>
            <a:off x="3071666" y="5157192"/>
            <a:ext cx="6408938" cy="1342792"/>
            <a:chOff x="1240861" y="2005491"/>
            <a:chExt cx="6408938" cy="1342792"/>
          </a:xfrm>
        </p:grpSpPr>
        <p:sp>
          <p:nvSpPr>
            <p:cNvPr id="5" name="Rechteck 4">
              <a:extLst>
                <a:ext uri="{FF2B5EF4-FFF2-40B4-BE49-F238E27FC236}">
                  <a16:creationId xmlns:a16="http://schemas.microsoft.com/office/drawing/2014/main" id="{AD370C74-786F-DE75-83BF-1E01E727810E}"/>
                </a:ext>
              </a:extLst>
            </p:cNvPr>
            <p:cNvSpPr/>
            <p:nvPr/>
          </p:nvSpPr>
          <p:spPr>
            <a:xfrm>
              <a:off x="1240861" y="2024844"/>
              <a:ext cx="2730904" cy="1323439"/>
            </a:xfrm>
            <a:prstGeom prst="rect">
              <a:avLst/>
            </a:prstGeom>
          </p:spPr>
          <p:txBody>
            <a:bodyPr wrap="square">
              <a:spAutoFit/>
            </a:bodyPr>
            <a:lstStyle/>
            <a:p>
              <a:pPr algn="r"/>
              <a:r>
                <a:rPr lang="de-CH" sz="1600" b="1" spc="50" dirty="0">
                  <a:solidFill>
                    <a:schemeClr val="tx1">
                      <a:lumMod val="75000"/>
                      <a:lumOff val="25000"/>
                    </a:schemeClr>
                  </a:solidFill>
                  <a:latin typeface="Futura PT Demi" panose="020B0502020204020303" pitchFamily="34" charset="77"/>
                </a:rPr>
                <a:t>DICOTA SWITZERLAND AG </a:t>
              </a:r>
            </a:p>
            <a:p>
              <a:pPr algn="r"/>
              <a:r>
                <a:rPr lang="de-CH" sz="1600" spc="50" dirty="0">
                  <a:solidFill>
                    <a:schemeClr val="tx1">
                      <a:lumMod val="50000"/>
                      <a:lumOff val="50000"/>
                    </a:schemeClr>
                  </a:solidFill>
                  <a:latin typeface="Futura PT Light" panose="020B0402020204020303" pitchFamily="34" charset="77"/>
                </a:rPr>
                <a:t>Churerstrasse 20 </a:t>
              </a:r>
            </a:p>
            <a:p>
              <a:pPr algn="r"/>
              <a:r>
                <a:rPr lang="de-CH" sz="1600" spc="50" dirty="0">
                  <a:solidFill>
                    <a:schemeClr val="tx1">
                      <a:lumMod val="50000"/>
                      <a:lumOff val="50000"/>
                    </a:schemeClr>
                  </a:solidFill>
                  <a:latin typeface="Futura PT Light" panose="020B0402020204020303" pitchFamily="34" charset="77"/>
                </a:rPr>
                <a:t>CH-8808 Pfäffikon SZ </a:t>
              </a:r>
            </a:p>
            <a:p>
              <a:pPr algn="r"/>
              <a:endParaRPr lang="de-CH" sz="1600" spc="50" dirty="0">
                <a:solidFill>
                  <a:schemeClr val="tx1">
                    <a:lumMod val="50000"/>
                    <a:lumOff val="50000"/>
                  </a:schemeClr>
                </a:solidFill>
                <a:latin typeface="Futura PT Book" panose="020B0502020204020303" pitchFamily="34" charset="77"/>
              </a:endParaRPr>
            </a:p>
            <a:p>
              <a:pPr algn="r"/>
              <a:endParaRPr lang="de-CH" sz="1600" spc="50" dirty="0">
                <a:solidFill>
                  <a:schemeClr val="tx1">
                    <a:lumMod val="50000"/>
                    <a:lumOff val="50000"/>
                  </a:schemeClr>
                </a:solidFill>
                <a:latin typeface="Futura PT Book" panose="020B0502020204020303" pitchFamily="34" charset="77"/>
              </a:endParaRPr>
            </a:p>
          </p:txBody>
        </p:sp>
        <p:sp>
          <p:nvSpPr>
            <p:cNvPr id="6" name="Rechteck 5">
              <a:extLst>
                <a:ext uri="{FF2B5EF4-FFF2-40B4-BE49-F238E27FC236}">
                  <a16:creationId xmlns:a16="http://schemas.microsoft.com/office/drawing/2014/main" id="{A5FC32A2-15B0-26E7-B5EF-EEC4EA01A80C}"/>
                </a:ext>
              </a:extLst>
            </p:cNvPr>
            <p:cNvSpPr/>
            <p:nvPr/>
          </p:nvSpPr>
          <p:spPr>
            <a:xfrm>
              <a:off x="4247727" y="2005491"/>
              <a:ext cx="3402072" cy="1102866"/>
            </a:xfrm>
            <a:prstGeom prst="rect">
              <a:avLst/>
            </a:prstGeom>
          </p:spPr>
          <p:txBody>
            <a:bodyPr wrap="square">
              <a:spAutoFit/>
            </a:bodyPr>
            <a:lstStyle/>
            <a:p>
              <a:pPr>
                <a:spcBef>
                  <a:spcPts val="100"/>
                </a:spcBef>
              </a:pPr>
              <a:r>
                <a:rPr lang="de-CH" sz="1600" spc="50">
                  <a:solidFill>
                    <a:schemeClr val="tx1">
                      <a:lumMod val="50000"/>
                      <a:lumOff val="50000"/>
                    </a:schemeClr>
                  </a:solidFill>
                  <a:latin typeface="Futura PT Light" panose="020B0402020204020303" pitchFamily="34" charset="77"/>
                </a:rPr>
                <a:t>Phone </a:t>
              </a:r>
              <a:r>
                <a:rPr lang="de-CH" sz="1600" spc="50" dirty="0">
                  <a:solidFill>
                    <a:schemeClr val="tx1">
                      <a:lumMod val="50000"/>
                      <a:lumOff val="50000"/>
                    </a:schemeClr>
                  </a:solidFill>
                  <a:latin typeface="Futura PT Light" panose="020B0402020204020303" pitchFamily="34" charset="77"/>
                </a:rPr>
                <a:t>+41 55 416 50 30 </a:t>
              </a:r>
            </a:p>
            <a:p>
              <a:pPr>
                <a:spcBef>
                  <a:spcPts val="100"/>
                </a:spcBef>
              </a:pPr>
              <a:r>
                <a:rPr lang="de-CH" sz="1600" spc="50" dirty="0">
                  <a:solidFill>
                    <a:schemeClr val="tx1">
                      <a:lumMod val="50000"/>
                      <a:lumOff val="50000"/>
                    </a:schemeClr>
                  </a:solidFill>
                  <a:latin typeface="Futura PT Light" panose="020B0402020204020303" pitchFamily="34" charset="77"/>
                </a:rPr>
                <a:t>Fax +41 55 416 50 39 </a:t>
              </a:r>
            </a:p>
            <a:p>
              <a:r>
                <a:rPr lang="de-CH" sz="1600" spc="50" dirty="0" err="1">
                  <a:solidFill>
                    <a:schemeClr val="tx1">
                      <a:lumMod val="50000"/>
                      <a:lumOff val="50000"/>
                    </a:schemeClr>
                  </a:solidFill>
                  <a:latin typeface="Futura PT Light" panose="020B0402020204020303" pitchFamily="34" charset="77"/>
                </a:rPr>
                <a:t>www.dicota.com</a:t>
              </a:r>
              <a:endParaRPr lang="de-CH" sz="1600" spc="50" dirty="0">
                <a:solidFill>
                  <a:schemeClr val="tx1">
                    <a:lumMod val="50000"/>
                    <a:lumOff val="50000"/>
                  </a:schemeClr>
                </a:solidFill>
                <a:latin typeface="Futura PT Light" panose="020B0402020204020303" pitchFamily="34" charset="77"/>
              </a:endParaRPr>
            </a:p>
            <a:p>
              <a:endParaRPr lang="de-CH" sz="1600" spc="50" dirty="0">
                <a:solidFill>
                  <a:schemeClr val="tx1">
                    <a:lumMod val="50000"/>
                    <a:lumOff val="50000"/>
                  </a:schemeClr>
                </a:solidFill>
                <a:latin typeface="Futura PT Light" panose="020B0402020204020303" pitchFamily="34" charset="77"/>
              </a:endParaRPr>
            </a:p>
          </p:txBody>
        </p:sp>
        <p:cxnSp>
          <p:nvCxnSpPr>
            <p:cNvPr id="7" name="Gerade Verbindung 6">
              <a:extLst>
                <a:ext uri="{FF2B5EF4-FFF2-40B4-BE49-F238E27FC236}">
                  <a16:creationId xmlns:a16="http://schemas.microsoft.com/office/drawing/2014/main" id="{386DB763-08AD-DBB4-C338-B79CB63618CA}"/>
                </a:ext>
              </a:extLst>
            </p:cNvPr>
            <p:cNvCxnSpPr>
              <a:cxnSpLocks/>
            </p:cNvCxnSpPr>
            <p:nvPr/>
          </p:nvCxnSpPr>
          <p:spPr>
            <a:xfrm>
              <a:off x="4115780" y="2063333"/>
              <a:ext cx="0" cy="720988"/>
            </a:xfrm>
            <a:prstGeom prst="line">
              <a:avLst/>
            </a:prstGeom>
            <a:ln w="9525">
              <a:solidFill>
                <a:srgbClr val="3D3D3D"/>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9072010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2109</Words>
  <Application>Microsoft Macintosh PowerPoint</Application>
  <PresentationFormat>Breitbild</PresentationFormat>
  <Paragraphs>402</Paragraphs>
  <Slides>42</Slides>
  <Notes>34</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42</vt:i4>
      </vt:variant>
    </vt:vector>
  </HeadingPairs>
  <TitlesOfParts>
    <vt:vector size="49" baseType="lpstr">
      <vt:lpstr>Futura PT Demi</vt:lpstr>
      <vt:lpstr>Futura PT Light</vt:lpstr>
      <vt:lpstr>Futura Std Light</vt:lpstr>
      <vt:lpstr>Futura Std Medium</vt:lpstr>
      <vt:lpstr>Futura PT Book</vt:lpstr>
      <vt:lpstr>Arial</vt:lpstr>
      <vt:lpstr>1_Office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Laura Flamarich</dc:creator>
  <cp:lastModifiedBy>Marc Finsterlin</cp:lastModifiedBy>
  <cp:revision>493</cp:revision>
  <cp:lastPrinted>2019-01-28T12:28:31Z</cp:lastPrinted>
  <dcterms:created xsi:type="dcterms:W3CDTF">2018-11-19T09:34:55Z</dcterms:created>
  <dcterms:modified xsi:type="dcterms:W3CDTF">2026-07-03T06:57:37Z</dcterms:modified>
</cp:coreProperties>
</file>